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4160" r:id="rId4"/>
    <p:sldMasterId id="2147484192" r:id="rId5"/>
  </p:sldMasterIdLst>
  <p:notesMasterIdLst>
    <p:notesMasterId r:id="rId34"/>
  </p:notesMasterIdLst>
  <p:handoutMasterIdLst>
    <p:handoutMasterId r:id="rId35"/>
  </p:handoutMasterIdLst>
  <p:sldIdLst>
    <p:sldId id="483" r:id="rId6"/>
    <p:sldId id="421" r:id="rId7"/>
    <p:sldId id="495" r:id="rId8"/>
    <p:sldId id="494" r:id="rId9"/>
    <p:sldId id="363" r:id="rId10"/>
    <p:sldId id="487" r:id="rId11"/>
    <p:sldId id="486" r:id="rId12"/>
    <p:sldId id="493" r:id="rId13"/>
    <p:sldId id="485" r:id="rId14"/>
    <p:sldId id="422" r:id="rId15"/>
    <p:sldId id="435" r:id="rId16"/>
    <p:sldId id="459" r:id="rId17"/>
    <p:sldId id="461" r:id="rId18"/>
    <p:sldId id="489" r:id="rId19"/>
    <p:sldId id="481" r:id="rId20"/>
    <p:sldId id="378" r:id="rId21"/>
    <p:sldId id="475" r:id="rId22"/>
    <p:sldId id="476" r:id="rId23"/>
    <p:sldId id="479" r:id="rId24"/>
    <p:sldId id="462" r:id="rId25"/>
    <p:sldId id="482" r:id="rId26"/>
    <p:sldId id="474" r:id="rId27"/>
    <p:sldId id="480" r:id="rId28"/>
    <p:sldId id="473" r:id="rId29"/>
    <p:sldId id="491" r:id="rId30"/>
    <p:sldId id="420" r:id="rId31"/>
    <p:sldId id="388" r:id="rId32"/>
    <p:sldId id="282" r:id="rId33"/>
  </p:sldIdLst>
  <p:sldSz cx="12192000" cy="6858000"/>
  <p:notesSz cx="6858000" cy="9144000"/>
  <p:custDataLst>
    <p:tags r:id="rId36"/>
  </p:custDataLst>
  <p:defaultTextStyle>
    <a:defPPr>
      <a:defRPr lang="de-DE"/>
    </a:defPPr>
    <a:lvl1pPr algn="ctr" rtl="0" fontAlgn="base">
      <a:spcBef>
        <a:spcPct val="50000"/>
      </a:spcBef>
      <a:spcAft>
        <a:spcPct val="0"/>
      </a:spcAft>
      <a:defRPr b="1" kern="1200">
        <a:solidFill>
          <a:schemeClr val="tx1"/>
        </a:solidFill>
        <a:latin typeface="DB Office" pitchFamily="34" charset="0"/>
        <a:ea typeface="+mn-ea"/>
        <a:cs typeface="+mn-cs"/>
      </a:defRPr>
    </a:lvl1pPr>
    <a:lvl2pPr marL="457200" algn="ctr" rtl="0" fontAlgn="base">
      <a:spcBef>
        <a:spcPct val="50000"/>
      </a:spcBef>
      <a:spcAft>
        <a:spcPct val="0"/>
      </a:spcAft>
      <a:defRPr b="1" kern="1200">
        <a:solidFill>
          <a:schemeClr val="tx1"/>
        </a:solidFill>
        <a:latin typeface="DB Office" pitchFamily="34" charset="0"/>
        <a:ea typeface="+mn-ea"/>
        <a:cs typeface="+mn-cs"/>
      </a:defRPr>
    </a:lvl2pPr>
    <a:lvl3pPr marL="914400" algn="ctr" rtl="0" fontAlgn="base">
      <a:spcBef>
        <a:spcPct val="50000"/>
      </a:spcBef>
      <a:spcAft>
        <a:spcPct val="0"/>
      </a:spcAft>
      <a:defRPr b="1" kern="1200">
        <a:solidFill>
          <a:schemeClr val="tx1"/>
        </a:solidFill>
        <a:latin typeface="DB Office" pitchFamily="34" charset="0"/>
        <a:ea typeface="+mn-ea"/>
        <a:cs typeface="+mn-cs"/>
      </a:defRPr>
    </a:lvl3pPr>
    <a:lvl4pPr marL="1371600" algn="ctr" rtl="0" fontAlgn="base">
      <a:spcBef>
        <a:spcPct val="50000"/>
      </a:spcBef>
      <a:spcAft>
        <a:spcPct val="0"/>
      </a:spcAft>
      <a:defRPr b="1" kern="1200">
        <a:solidFill>
          <a:schemeClr val="tx1"/>
        </a:solidFill>
        <a:latin typeface="DB Office" pitchFamily="34" charset="0"/>
        <a:ea typeface="+mn-ea"/>
        <a:cs typeface="+mn-cs"/>
      </a:defRPr>
    </a:lvl4pPr>
    <a:lvl5pPr marL="1828800" algn="ctr" rtl="0" fontAlgn="base">
      <a:spcBef>
        <a:spcPct val="50000"/>
      </a:spcBef>
      <a:spcAft>
        <a:spcPct val="0"/>
      </a:spcAft>
      <a:defRPr b="1" kern="1200">
        <a:solidFill>
          <a:schemeClr val="tx1"/>
        </a:solidFill>
        <a:latin typeface="DB Office" pitchFamily="34" charset="0"/>
        <a:ea typeface="+mn-ea"/>
        <a:cs typeface="+mn-cs"/>
      </a:defRPr>
    </a:lvl5pPr>
    <a:lvl6pPr marL="2286000" algn="l" defTabSz="914400" rtl="0" eaLnBrk="1" latinLnBrk="0" hangingPunct="1">
      <a:defRPr b="1" kern="1200">
        <a:solidFill>
          <a:schemeClr val="tx1"/>
        </a:solidFill>
        <a:latin typeface="DB Office" pitchFamily="34" charset="0"/>
        <a:ea typeface="+mn-ea"/>
        <a:cs typeface="+mn-cs"/>
      </a:defRPr>
    </a:lvl6pPr>
    <a:lvl7pPr marL="2743200" algn="l" defTabSz="914400" rtl="0" eaLnBrk="1" latinLnBrk="0" hangingPunct="1">
      <a:defRPr b="1" kern="1200">
        <a:solidFill>
          <a:schemeClr val="tx1"/>
        </a:solidFill>
        <a:latin typeface="DB Office" pitchFamily="34" charset="0"/>
        <a:ea typeface="+mn-ea"/>
        <a:cs typeface="+mn-cs"/>
      </a:defRPr>
    </a:lvl7pPr>
    <a:lvl8pPr marL="3200400" algn="l" defTabSz="914400" rtl="0" eaLnBrk="1" latinLnBrk="0" hangingPunct="1">
      <a:defRPr b="1" kern="1200">
        <a:solidFill>
          <a:schemeClr val="tx1"/>
        </a:solidFill>
        <a:latin typeface="DB Office" pitchFamily="34" charset="0"/>
        <a:ea typeface="+mn-ea"/>
        <a:cs typeface="+mn-cs"/>
      </a:defRPr>
    </a:lvl8pPr>
    <a:lvl9pPr marL="3657600" algn="l" defTabSz="914400" rtl="0" eaLnBrk="1" latinLnBrk="0" hangingPunct="1">
      <a:defRPr b="1" kern="1200">
        <a:solidFill>
          <a:schemeClr val="tx1"/>
        </a:solidFill>
        <a:latin typeface="DB Office"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271" userDrawn="1">
          <p15:clr>
            <a:srgbClr val="A4A3A4"/>
          </p15:clr>
        </p15:guide>
        <p15:guide id="3" orient="horz" pos="2238">
          <p15:clr>
            <a:srgbClr val="A4A3A4"/>
          </p15:clr>
        </p15:guide>
        <p15:guide id="4" orient="horz" pos="4037">
          <p15:clr>
            <a:srgbClr val="A4A3A4"/>
          </p15:clr>
        </p15:guide>
        <p15:guide id="5" orient="horz" pos="124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Schultz" initials="MS" lastIdx="1" clrIdx="0"/>
  <p:cmAuthor id="2" name="Denkena, Tammo" initials="DT" lastIdx="51" clrIdx="1">
    <p:extLst>
      <p:ext uri="{19B8F6BF-5375-455C-9EA6-DF929625EA0E}">
        <p15:presenceInfo xmlns:p15="http://schemas.microsoft.com/office/powerpoint/2012/main" userId="S::Tammo.Denkena@db-eco.com::704444dc-eef4-42e6-bc80-f306c3b9bc99" providerId="AD"/>
      </p:ext>
    </p:extLst>
  </p:cmAuthor>
  <p:cmAuthor id="3" name="Neumann, Sascha" initials="NS" lastIdx="103" clrIdx="2">
    <p:extLst>
      <p:ext uri="{19B8F6BF-5375-455C-9EA6-DF929625EA0E}">
        <p15:presenceInfo xmlns:p15="http://schemas.microsoft.com/office/powerpoint/2012/main" userId="S::Sascha.Sc.Neumann@db-eco.com::4286ff5d-9173-463d-ad6f-32f0330f89a2" providerId="AD"/>
      </p:ext>
    </p:extLst>
  </p:cmAuthor>
  <p:cmAuthor id="4" name="Fiedler, Diana" initials="FD" lastIdx="55" clrIdx="3">
    <p:extLst>
      <p:ext uri="{19B8F6BF-5375-455C-9EA6-DF929625EA0E}">
        <p15:presenceInfo xmlns:p15="http://schemas.microsoft.com/office/powerpoint/2012/main" userId="S::diana.fiedler@db-eco.com::bfbdd042-d6d5-4333-9227-23da5adefd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6A96"/>
    <a:srgbClr val="00A099"/>
    <a:srgbClr val="004B6D"/>
    <a:srgbClr val="EFF2F2"/>
    <a:srgbClr val="83CACA"/>
    <a:srgbClr val="A9455D"/>
    <a:srgbClr val="F01414"/>
    <a:srgbClr val="FFFFAF"/>
    <a:srgbClr val="F8A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52A99-885C-4561-9370-A9BA06BD700C}" v="1" dt="2021-09-21T12:47:44.214"/>
  </p1510:revLst>
</p1510:revInfo>
</file>

<file path=ppt/tableStyles.xml><?xml version="1.0" encoding="utf-8"?>
<a:tblStyleLst xmlns:a="http://schemas.openxmlformats.org/drawingml/2006/main" def="{5C22544A-7EE6-4342-B048-85BDC9FD1C3A}">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8" autoAdjust="0"/>
    <p:restoredTop sz="94644"/>
  </p:normalViewPr>
  <p:slideViewPr>
    <p:cSldViewPr snapToGrid="0">
      <p:cViewPr varScale="1">
        <p:scale>
          <a:sx n="64" d="100"/>
          <a:sy n="64" d="100"/>
        </p:scale>
        <p:origin x="942" y="72"/>
      </p:cViewPr>
      <p:guideLst>
        <p:guide orient="horz" pos="2160"/>
        <p:guide pos="1271"/>
        <p:guide orient="horz" pos="2238"/>
        <p:guide orient="horz" pos="4037"/>
        <p:guide orient="horz" pos="1245"/>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b="0">
                <a:latin typeface="Arial" charset="0"/>
              </a:defRPr>
            </a:lvl1pPr>
          </a:lstStyle>
          <a:p>
            <a:endParaRPr lang="de-DE" altLang="de-DE"/>
          </a:p>
        </p:txBody>
      </p:sp>
      <p:sp>
        <p:nvSpPr>
          <p:cNvPr id="163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a:latin typeface="Arial" charset="0"/>
              </a:defRPr>
            </a:lvl1pPr>
          </a:lstStyle>
          <a:p>
            <a:endParaRPr lang="de-DE" altLang="de-DE"/>
          </a:p>
        </p:txBody>
      </p:sp>
      <p:sp>
        <p:nvSpPr>
          <p:cNvPr id="163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b="0">
                <a:latin typeface="Arial" charset="0"/>
              </a:defRPr>
            </a:lvl1pPr>
          </a:lstStyle>
          <a:p>
            <a:endParaRPr lang="de-DE" altLang="de-DE"/>
          </a:p>
        </p:txBody>
      </p:sp>
      <p:sp>
        <p:nvSpPr>
          <p:cNvPr id="163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a:latin typeface="Arial" charset="0"/>
              </a:defRPr>
            </a:lvl1pPr>
          </a:lstStyle>
          <a:p>
            <a:fld id="{F6BC353A-38AD-45F7-B589-2DF450370D61}" type="slidenum">
              <a:rPr lang="de-DE" altLang="de-DE"/>
              <a:pPr/>
              <a:t>‹Nr.›</a:t>
            </a:fld>
            <a:endParaRPr lang="de-DE" altLang="de-DE"/>
          </a:p>
        </p:txBody>
      </p:sp>
    </p:spTree>
    <p:extLst>
      <p:ext uri="{BB962C8B-B14F-4D97-AF65-F5344CB8AC3E}">
        <p14:creationId xmlns:p14="http://schemas.microsoft.com/office/powerpoint/2010/main" val="1844307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200" b="0">
                <a:latin typeface="Arial" charset="0"/>
              </a:defRPr>
            </a:lvl1pPr>
          </a:lstStyle>
          <a:p>
            <a:endParaRPr lang="de-DE" altLang="de-DE"/>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b="0">
                <a:latin typeface="Arial" charset="0"/>
              </a:defRPr>
            </a:lvl1pPr>
          </a:lstStyle>
          <a:p>
            <a:endParaRPr lang="de-DE" altLang="de-DE"/>
          </a:p>
        </p:txBody>
      </p:sp>
      <p:sp>
        <p:nvSpPr>
          <p:cNvPr id="92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200" b="0">
                <a:latin typeface="Arial" charset="0"/>
              </a:defRPr>
            </a:lvl1pPr>
          </a:lstStyle>
          <a:p>
            <a:endParaRPr lang="de-DE" altLang="de-DE"/>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b="0">
                <a:latin typeface="Arial" charset="0"/>
              </a:defRPr>
            </a:lvl1pPr>
          </a:lstStyle>
          <a:p>
            <a:fld id="{E8385924-4289-4CD2-8D79-9E76372B4C68}" type="slidenum">
              <a:rPr lang="de-DE" altLang="de-DE"/>
              <a:pPr/>
              <a:t>‹Nr.›</a:t>
            </a:fld>
            <a:endParaRPr lang="de-DE" altLang="de-DE"/>
          </a:p>
        </p:txBody>
      </p:sp>
    </p:spTree>
    <p:extLst>
      <p:ext uri="{BB962C8B-B14F-4D97-AF65-F5344CB8AC3E}">
        <p14:creationId xmlns:p14="http://schemas.microsoft.com/office/powerpoint/2010/main" val="27444112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pPr algn="l" rtl="0"/>
            <a:fld id="{A2D5C602-F36D-42A0-BC06-56053068B96C}" type="slidenum">
              <a:rPr/>
              <a:pPr/>
              <a:t>0</a:t>
            </a:fld>
            <a:endParaRPr lang="en-US" altLang="de-DE"/>
          </a:p>
        </p:txBody>
      </p:sp>
      <p:sp>
        <p:nvSpPr>
          <p:cNvPr id="10243" name="Rectangle 2"/>
          <p:cNvSpPr>
            <a:spLocks noGrp="1" noRot="1" noChangeAspect="1" noChangeArrowheads="1" noTextEdit="1"/>
          </p:cNvSpPr>
          <p:nvPr>
            <p:ph type="sldImg"/>
          </p:nvPr>
        </p:nvSpPr>
        <p:spPr>
          <a:xfrm>
            <a:off x="381000" y="685800"/>
            <a:ext cx="6096000" cy="3429000"/>
          </a:xfrm>
          <a:ln/>
        </p:spPr>
      </p:sp>
      <p:sp>
        <p:nvSpPr>
          <p:cNvPr id="10244" name="Rectangle 3"/>
          <p:cNvSpPr>
            <a:spLocks noGrp="1" noChangeArrowheads="1"/>
          </p:cNvSpPr>
          <p:nvPr>
            <p:ph type="body" idx="1"/>
          </p:nvPr>
        </p:nvSpPr>
        <p:spPr>
          <a:noFill/>
          <a:ln/>
        </p:spPr>
        <p:txBody>
          <a:bodyPr/>
          <a:lstStyle/>
          <a:p>
            <a:pPr algn="l" rtl="0" eaLnBrk="1" hangingPunct="1"/>
            <a:endParaRPr lang="en-US" altLang="de-DE" dirty="0"/>
          </a:p>
        </p:txBody>
      </p:sp>
    </p:spTree>
    <p:extLst>
      <p:ext uri="{BB962C8B-B14F-4D97-AF65-F5344CB8AC3E}">
        <p14:creationId xmlns:p14="http://schemas.microsoft.com/office/powerpoint/2010/main" val="135325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l" rtl="0"/>
            <a:fld id="{E8385924-4289-4CD2-8D79-9E76372B4C68}" type="slidenum">
              <a:rPr/>
              <a:pPr/>
              <a:t>5</a:t>
            </a:fld>
            <a:endParaRPr lang="en-US" altLang="de-DE"/>
          </a:p>
        </p:txBody>
      </p:sp>
    </p:spTree>
    <p:extLst>
      <p:ext uri="{BB962C8B-B14F-4D97-AF65-F5344CB8AC3E}">
        <p14:creationId xmlns:p14="http://schemas.microsoft.com/office/powerpoint/2010/main" val="107640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l" rtl="0"/>
            <a:fld id="{E8385924-4289-4CD2-8D79-9E76372B4C68}" type="slidenum">
              <a:rPr/>
              <a:pPr/>
              <a:t>19</a:t>
            </a:fld>
            <a:endParaRPr lang="en-US" altLang="de-DE"/>
          </a:p>
        </p:txBody>
      </p:sp>
    </p:spTree>
    <p:extLst>
      <p:ext uri="{BB962C8B-B14F-4D97-AF65-F5344CB8AC3E}">
        <p14:creationId xmlns:p14="http://schemas.microsoft.com/office/powerpoint/2010/main" val="915313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l" rtl="0"/>
            <a:fld id="{E8385924-4289-4CD2-8D79-9E76372B4C68}" type="slidenum">
              <a:rPr/>
              <a:pPr/>
              <a:t>20</a:t>
            </a:fld>
            <a:endParaRPr lang="en-US" altLang="de-DE"/>
          </a:p>
        </p:txBody>
      </p:sp>
    </p:spTree>
    <p:extLst>
      <p:ext uri="{BB962C8B-B14F-4D97-AF65-F5344CB8AC3E}">
        <p14:creationId xmlns:p14="http://schemas.microsoft.com/office/powerpoint/2010/main" val="167714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l" rtl="0"/>
            <a:fld id="{E8385924-4289-4CD2-8D79-9E76372B4C68}" type="slidenum">
              <a:rPr/>
              <a:pPr/>
              <a:t>25</a:t>
            </a:fld>
            <a:endParaRPr lang="en-US" altLang="de-DE"/>
          </a:p>
        </p:txBody>
      </p:sp>
    </p:spTree>
    <p:extLst>
      <p:ext uri="{BB962C8B-B14F-4D97-AF65-F5344CB8AC3E}">
        <p14:creationId xmlns:p14="http://schemas.microsoft.com/office/powerpoint/2010/main" val="225443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pPr algn="l" rtl="0"/>
            <a:fld id="{E8385924-4289-4CD2-8D79-9E76372B4C68}" type="slidenum">
              <a:rPr/>
              <a:pPr/>
              <a:t>26</a:t>
            </a:fld>
            <a:endParaRPr lang="en-US" altLang="de-DE"/>
          </a:p>
        </p:txBody>
      </p:sp>
    </p:spTree>
    <p:extLst>
      <p:ext uri="{BB962C8B-B14F-4D97-AF65-F5344CB8AC3E}">
        <p14:creationId xmlns:p14="http://schemas.microsoft.com/office/powerpoint/2010/main" val="3459259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1600200"/>
            <a:ext cx="11240873" cy="2764904"/>
          </a:xfrm>
        </p:spPr>
        <p:txBody>
          <a:bodyPr anchor="b"/>
          <a:lstStyle>
            <a:lvl1pPr algn="l">
              <a:defRPr sz="4800"/>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AA49C202-A02A-4B01-B936-D0FA74FB8D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9771" y="511987"/>
            <a:ext cx="1220486" cy="854506"/>
          </a:xfrm>
          <a:prstGeom prst="rect">
            <a:avLst/>
          </a:prstGeom>
        </p:spPr>
      </p:pic>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8611"/>
            <a:ext cx="11240873" cy="380709"/>
          </a:xfrm>
        </p:spPr>
        <p:txBody>
          <a:bodyPr/>
          <a:lstStyle>
            <a:lvl1pPr marL="0" indent="0">
              <a:buNone/>
              <a:defRPr>
                <a:latin typeface="DB Head Light" panose="020B0302050202020204" pitchFamily="34" charset="0"/>
              </a:defRPr>
            </a:lvl1pPr>
          </a:lstStyle>
          <a:p>
            <a:pPr lvl="0"/>
            <a:r>
              <a:rPr lang="de-DE"/>
              <a:t>Datum | Ort</a:t>
            </a:r>
          </a:p>
        </p:txBody>
      </p:sp>
      <p:sp>
        <p:nvSpPr>
          <p:cNvPr id="11" name="Rechteck: abgerundete Ecken 10">
            <a:extLst>
              <a:ext uri="{FF2B5EF4-FFF2-40B4-BE49-F238E27FC236}">
                <a16:creationId xmlns:a16="http://schemas.microsoft.com/office/drawing/2014/main" id="{AC45A34D-75DC-4BA7-88F8-5CBA85EE7F5A}"/>
              </a:ext>
            </a:extLst>
          </p:cNvPr>
          <p:cNvSpPr/>
          <p:nvPr userDrawn="1"/>
        </p:nvSpPr>
        <p:spPr>
          <a:xfrm>
            <a:off x="579652" y="5467614"/>
            <a:ext cx="1220724" cy="1216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de-DE" b="0">
              <a:solidFill>
                <a:prstClr val="white"/>
              </a:solidFill>
            </a:endParaRPr>
          </a:p>
        </p:txBody>
      </p:sp>
    </p:spTree>
    <p:extLst>
      <p:ext uri="{BB962C8B-B14F-4D97-AF65-F5344CB8AC3E}">
        <p14:creationId xmlns:p14="http://schemas.microsoft.com/office/powerpoint/2010/main" val="3736132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sverzeichnis (Bild, Logo Rot)">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E2BE1948-FCAB-44DC-8926-051C5011458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7" name="Textplatzhalter 6">
            <a:extLst>
              <a:ext uri="{FF2B5EF4-FFF2-40B4-BE49-F238E27FC236}">
                <a16:creationId xmlns:a16="http://schemas.microsoft.com/office/drawing/2014/main" id="{4DAC0F8B-4A4D-455D-8D50-154C31AA3BE0}"/>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sp>
        <p:nvSpPr>
          <p:cNvPr id="10" name="Textplatzhalter 3">
            <a:extLst>
              <a:ext uri="{FF2B5EF4-FFF2-40B4-BE49-F238E27FC236}">
                <a16:creationId xmlns:a16="http://schemas.microsoft.com/office/drawing/2014/main" id="{34D3CC7E-1D5E-477C-9141-519D3F059291}"/>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3972585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sverzeichnis (Bild, Logo Weiß)">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E2BE1948-FCAB-44DC-8926-051C5011458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7" name="Textplatzhalter 6">
            <a:extLst>
              <a:ext uri="{FF2B5EF4-FFF2-40B4-BE49-F238E27FC236}">
                <a16:creationId xmlns:a16="http://schemas.microsoft.com/office/drawing/2014/main" id="{4DAC0F8B-4A4D-455D-8D50-154C31AA3BE0}"/>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175993"/>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sp>
        <p:nvSpPr>
          <p:cNvPr id="10" name="Textplatzhalter 3">
            <a:extLst>
              <a:ext uri="{FF2B5EF4-FFF2-40B4-BE49-F238E27FC236}">
                <a16:creationId xmlns:a16="http://schemas.microsoft.com/office/drawing/2014/main" id="{34D3CC7E-1D5E-477C-9141-519D3F059291}"/>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2557005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tx1"/>
                </a:solidFill>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lvl1pPr>
          </a:lstStyle>
          <a:p>
            <a:pPr lvl="0"/>
            <a:r>
              <a:rPr lang="de-DE"/>
              <a:t>Mastertextformat bearbeiten</a:t>
            </a:r>
          </a:p>
        </p:txBody>
      </p:sp>
      <p:sp>
        <p:nvSpPr>
          <p:cNvPr id="12" name="Rechteck: abgerundete Ecken 11">
            <a:extLst>
              <a:ext uri="{FF2B5EF4-FFF2-40B4-BE49-F238E27FC236}">
                <a16:creationId xmlns:a16="http://schemas.microsoft.com/office/drawing/2014/main" id="{A4574D2F-0500-4A13-8529-ED82FC3897C9}"/>
              </a:ext>
            </a:extLst>
          </p:cNvPr>
          <p:cNvSpPr/>
          <p:nvPr userDrawn="1"/>
        </p:nvSpPr>
        <p:spPr>
          <a:xfrm>
            <a:off x="374776" y="3068960"/>
            <a:ext cx="1220724" cy="1216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de-DE" b="0">
              <a:solidFill>
                <a:prstClr val="white"/>
              </a:solidFill>
            </a:endParaRPr>
          </a:p>
        </p:txBody>
      </p:sp>
    </p:spTree>
    <p:extLst>
      <p:ext uri="{BB962C8B-B14F-4D97-AF65-F5344CB8AC3E}">
        <p14:creationId xmlns:p14="http://schemas.microsoft.com/office/powerpoint/2010/main" val="104272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Bild, Logo Rot)">
    <p:bg>
      <p:bgPr>
        <a:solidFill>
          <a:schemeClr val="tx1">
            <a:alpha val="84000"/>
          </a:schemeClr>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EFF006-54B8-4823-B83A-1C9F7B6FA068}"/>
              </a:ext>
            </a:extLst>
          </p:cNvPr>
          <p:cNvSpPr>
            <a:spLocks noGrp="1"/>
          </p:cNvSpPr>
          <p:nvPr>
            <p:ph type="pic" sz="quarter" idx="17"/>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solidFill>
                  <a:schemeClr val="bg1"/>
                </a:solidFill>
              </a:defRPr>
            </a:lvl1pPr>
          </a:lstStyle>
          <a:p>
            <a:pPr lvl="0"/>
            <a:r>
              <a:rPr lang="de-DE"/>
              <a:t>Mastertextformat bearbeiten</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374776" y="3068960"/>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4" name="Textplatzhalter 3">
            <a:extLst>
              <a:ext uri="{FF2B5EF4-FFF2-40B4-BE49-F238E27FC236}">
                <a16:creationId xmlns:a16="http://schemas.microsoft.com/office/drawing/2014/main" id="{BB9B65B1-AEA7-4F44-90D7-B91E0C3A1DFE}"/>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1421379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trenner (Bild, Logo Weiß)">
    <p:bg>
      <p:bgPr>
        <a:solidFill>
          <a:schemeClr val="tx1">
            <a:alpha val="84000"/>
          </a:schemeClr>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EFF006-54B8-4823-B83A-1C9F7B6FA068}"/>
              </a:ext>
            </a:extLst>
          </p:cNvPr>
          <p:cNvSpPr>
            <a:spLocks noGrp="1"/>
          </p:cNvSpPr>
          <p:nvPr>
            <p:ph type="pic" sz="quarter" idx="17"/>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solidFill>
                  <a:schemeClr val="bg1"/>
                </a:solidFill>
              </a:defRPr>
            </a:lvl1pPr>
          </a:lstStyle>
          <a:p>
            <a:pPr lvl="0"/>
            <a:r>
              <a:rPr lang="de-DE"/>
              <a:t>Mastertextformat bearbeiten</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374776" y="3068960"/>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4" name="Textplatzhalter 3">
            <a:extLst>
              <a:ext uri="{FF2B5EF4-FFF2-40B4-BE49-F238E27FC236}">
                <a16:creationId xmlns:a16="http://schemas.microsoft.com/office/drawing/2014/main" id="{BB9B65B1-AEA7-4F44-90D7-B91E0C3A1DFE}"/>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4080924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7" name="Inhaltsplatzhalter 6">
            <a:extLst>
              <a:ext uri="{FF2B5EF4-FFF2-40B4-BE49-F238E27FC236}">
                <a16:creationId xmlns:a16="http://schemas.microsoft.com/office/drawing/2014/main" id="{43CB751F-9E6E-4899-A573-910F22F0D831}"/>
              </a:ext>
            </a:extLst>
          </p:cNvPr>
          <p:cNvSpPr>
            <a:spLocks noGrp="1"/>
          </p:cNvSpPr>
          <p:nvPr>
            <p:ph sz="quarter" idx="13"/>
          </p:nvPr>
        </p:nvSpPr>
        <p:spPr>
          <a:xfrm>
            <a:off x="371475" y="1449388"/>
            <a:ext cx="11449049" cy="4679950"/>
          </a:xfrm>
        </p:spPr>
        <p:txBody>
          <a:bodyPr/>
          <a:lstStyle/>
          <a:p>
            <a:pPr lvl="0"/>
            <a:r>
              <a:rPr lang="de-DE"/>
              <a:t>Mastertextformat bearbeiten</a:t>
            </a:r>
          </a:p>
        </p:txBody>
      </p:sp>
    </p:spTree>
    <p:extLst>
      <p:ext uri="{BB962C8B-B14F-4D97-AF65-F5344CB8AC3E}">
        <p14:creationId xmlns:p14="http://schemas.microsoft.com/office/powerpoint/2010/main" val="2207033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9" name="Inhaltsplatzhalter 8">
            <a:extLst>
              <a:ext uri="{FF2B5EF4-FFF2-40B4-BE49-F238E27FC236}">
                <a16:creationId xmlns:a16="http://schemas.microsoft.com/office/drawing/2014/main" id="{98887A16-E540-417F-AEC5-F4B0FFDF4A77}"/>
              </a:ext>
            </a:extLst>
          </p:cNvPr>
          <p:cNvSpPr>
            <a:spLocks noGrp="1"/>
          </p:cNvSpPr>
          <p:nvPr>
            <p:ph sz="quarter" idx="14"/>
          </p:nvPr>
        </p:nvSpPr>
        <p:spPr>
          <a:xfrm>
            <a:off x="371475" y="1449388"/>
            <a:ext cx="5545138" cy="4679950"/>
          </a:xfrm>
        </p:spPr>
        <p:txBody>
          <a:bodyPr/>
          <a:lstStyle/>
          <a:p>
            <a:pPr lvl="0"/>
            <a:r>
              <a:rPr lang="de-DE"/>
              <a:t>Mastertextformat bearbeiten</a:t>
            </a:r>
          </a:p>
        </p:txBody>
      </p:sp>
      <p:sp>
        <p:nvSpPr>
          <p:cNvPr id="10" name="Inhaltsplatzhalter 8">
            <a:extLst>
              <a:ext uri="{FF2B5EF4-FFF2-40B4-BE49-F238E27FC236}">
                <a16:creationId xmlns:a16="http://schemas.microsoft.com/office/drawing/2014/main" id="{73A4453B-BB6A-434B-9D58-17979C3C6A73}"/>
              </a:ext>
            </a:extLst>
          </p:cNvPr>
          <p:cNvSpPr>
            <a:spLocks noGrp="1"/>
          </p:cNvSpPr>
          <p:nvPr>
            <p:ph sz="quarter" idx="15"/>
          </p:nvPr>
        </p:nvSpPr>
        <p:spPr>
          <a:xfrm>
            <a:off x="6275387" y="1449388"/>
            <a:ext cx="5545138" cy="4679950"/>
          </a:xfrm>
        </p:spPr>
        <p:txBody>
          <a:bodyPr/>
          <a:lstStyle/>
          <a:p>
            <a:pPr lvl="0"/>
            <a:r>
              <a:rPr lang="de-DE"/>
              <a:t>Mastertextformat bearbeiten</a:t>
            </a:r>
          </a:p>
        </p:txBody>
      </p:sp>
    </p:spTree>
    <p:extLst>
      <p:ext uri="{BB962C8B-B14F-4D97-AF65-F5344CB8AC3E}">
        <p14:creationId xmlns:p14="http://schemas.microsoft.com/office/powerpoint/2010/main" val="251803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E8E2C43-FDD0-456E-A273-CCBA60D84910}"/>
              </a:ext>
            </a:extLst>
          </p:cNvPr>
          <p:cNvSpPr>
            <a:spLocks noGrp="1"/>
          </p:cNvSpPr>
          <p:nvPr>
            <p:ph type="pic" sz="quarter" idx="15"/>
          </p:nvPr>
        </p:nvSpPr>
        <p:spPr>
          <a:xfrm>
            <a:off x="-1" y="1449388"/>
            <a:ext cx="5923409" cy="5408612"/>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tx1"/>
                </a:solidFill>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4" name="Inhaltsplatzhalter 3">
            <a:extLst>
              <a:ext uri="{FF2B5EF4-FFF2-40B4-BE49-F238E27FC236}">
                <a16:creationId xmlns:a16="http://schemas.microsoft.com/office/drawing/2014/main" id="{6AE5B13E-F925-44FA-A8D7-2CB14BB0A1B1}"/>
              </a:ext>
            </a:extLst>
          </p:cNvPr>
          <p:cNvSpPr>
            <a:spLocks noGrp="1"/>
          </p:cNvSpPr>
          <p:nvPr>
            <p:ph sz="quarter" idx="16"/>
          </p:nvPr>
        </p:nvSpPr>
        <p:spPr>
          <a:xfrm>
            <a:off x="6275388" y="1449388"/>
            <a:ext cx="5545137" cy="4679950"/>
          </a:xfrm>
        </p:spPr>
        <p:txBody>
          <a:bodyPr/>
          <a:lstStyle/>
          <a:p>
            <a:pPr lvl="0"/>
            <a:r>
              <a:rPr lang="de-DE"/>
              <a:t>Mastertextformat bearbeiten</a:t>
            </a:r>
          </a:p>
        </p:txBody>
      </p:sp>
      <p:sp>
        <p:nvSpPr>
          <p:cNvPr id="9" name="Textplatzhalter 6">
            <a:extLst>
              <a:ext uri="{FF2B5EF4-FFF2-40B4-BE49-F238E27FC236}">
                <a16:creationId xmlns:a16="http://schemas.microsoft.com/office/drawing/2014/main" id="{8E205B2A-24B4-4B2B-B293-149CBCB8D491}"/>
              </a:ext>
            </a:extLst>
          </p:cNvPr>
          <p:cNvSpPr>
            <a:spLocks noGrp="1"/>
          </p:cNvSpPr>
          <p:nvPr>
            <p:ph type="body" sz="quarter" idx="17"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Tree>
    <p:extLst>
      <p:ext uri="{BB962C8B-B14F-4D97-AF65-F5344CB8AC3E}">
        <p14:creationId xmlns:p14="http://schemas.microsoft.com/office/powerpoint/2010/main" val="1815188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E8E2C43-FDD0-456E-A273-CCBA60D84910}"/>
              </a:ext>
            </a:extLst>
          </p:cNvPr>
          <p:cNvSpPr>
            <a:spLocks noGrp="1"/>
          </p:cNvSpPr>
          <p:nvPr>
            <p:ph type="pic" sz="quarter" idx="15"/>
          </p:nvPr>
        </p:nvSpPr>
        <p:spPr>
          <a:xfrm>
            <a:off x="6275388" y="1449388"/>
            <a:ext cx="5916612" cy="5408612"/>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tx1"/>
                </a:solidFill>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4" name="Inhaltsplatzhalter 3">
            <a:extLst>
              <a:ext uri="{FF2B5EF4-FFF2-40B4-BE49-F238E27FC236}">
                <a16:creationId xmlns:a16="http://schemas.microsoft.com/office/drawing/2014/main" id="{6AE5B13E-F925-44FA-A8D7-2CB14BB0A1B1}"/>
              </a:ext>
            </a:extLst>
          </p:cNvPr>
          <p:cNvSpPr>
            <a:spLocks noGrp="1"/>
          </p:cNvSpPr>
          <p:nvPr>
            <p:ph sz="quarter" idx="16"/>
          </p:nvPr>
        </p:nvSpPr>
        <p:spPr>
          <a:xfrm>
            <a:off x="378272" y="1449388"/>
            <a:ext cx="5545137" cy="4679950"/>
          </a:xfrm>
        </p:spPr>
        <p:txBody>
          <a:bodyPr/>
          <a:lstStyle/>
          <a:p>
            <a:pPr lvl="0"/>
            <a:r>
              <a:rPr lang="de-DE"/>
              <a:t>Mastertextformat bearbeiten</a:t>
            </a:r>
          </a:p>
        </p:txBody>
      </p:sp>
      <p:sp>
        <p:nvSpPr>
          <p:cNvPr id="9" name="Textplatzhalter 6">
            <a:extLst>
              <a:ext uri="{FF2B5EF4-FFF2-40B4-BE49-F238E27FC236}">
                <a16:creationId xmlns:a16="http://schemas.microsoft.com/office/drawing/2014/main" id="{8E205B2A-24B4-4B2B-B293-149CBCB8D491}"/>
              </a:ext>
            </a:extLst>
          </p:cNvPr>
          <p:cNvSpPr>
            <a:spLocks noGrp="1"/>
          </p:cNvSpPr>
          <p:nvPr>
            <p:ph type="body" sz="quarter" idx="17"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Tree>
    <p:extLst>
      <p:ext uri="{BB962C8B-B14F-4D97-AF65-F5344CB8AC3E}">
        <p14:creationId xmlns:p14="http://schemas.microsoft.com/office/powerpoint/2010/main" val="330644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ild mit Titel (Logo Rot)">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solidFill>
                  <a:schemeClr val="bg1"/>
                </a:solidFill>
              </a:defRPr>
            </a:lvl1pPr>
          </a:lstStyle>
          <a:p>
            <a:r>
              <a:rPr lang="de-DE"/>
              <a:t>Bild durch Klicken auf Symbol hinzufügen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3">
            <a:extLst>
              <a:ext uri="{FF2B5EF4-FFF2-40B4-BE49-F238E27FC236}">
                <a16:creationId xmlns:a16="http://schemas.microsoft.com/office/drawing/2014/main" id="{63C11FEC-D812-4EB3-9A64-42F1696D70D4}"/>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
        <p:nvSpPr>
          <p:cNvPr id="3" name="Titel 2">
            <a:extLst>
              <a:ext uri="{FF2B5EF4-FFF2-40B4-BE49-F238E27FC236}">
                <a16:creationId xmlns:a16="http://schemas.microsoft.com/office/drawing/2014/main" id="{152ACBF4-EBE4-4F98-8E18-5619C05FB6DA}"/>
              </a:ext>
            </a:extLst>
          </p:cNvPr>
          <p:cNvSpPr>
            <a:spLocks noGrp="1"/>
          </p:cNvSpPr>
          <p:nvPr>
            <p:ph type="title"/>
          </p:nvPr>
        </p:nvSpPr>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339952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1600200"/>
            <a:ext cx="11240873" cy="276490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11" name="Rechteck: abgerundete Ecken 10">
            <a:extLst>
              <a:ext uri="{FF2B5EF4-FFF2-40B4-BE49-F238E27FC236}">
                <a16:creationId xmlns:a16="http://schemas.microsoft.com/office/drawing/2014/main" id="{AC45A34D-75DC-4BA7-88F8-5CBA85EE7F5A}"/>
              </a:ext>
            </a:extLst>
          </p:cNvPr>
          <p:cNvSpPr/>
          <p:nvPr userDrawn="1"/>
        </p:nvSpPr>
        <p:spPr>
          <a:xfrm>
            <a:off x="579652" y="5467614"/>
            <a:ext cx="1220724" cy="12162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de-DE" b="0">
              <a:solidFill>
                <a:prstClr val="white"/>
              </a:solidFill>
            </a:endParaRPr>
          </a:p>
        </p:txBody>
      </p:sp>
      <p:pic>
        <p:nvPicPr>
          <p:cNvPr id="12" name="Grafik 11">
            <a:extLst>
              <a:ext uri="{FF2B5EF4-FFF2-40B4-BE49-F238E27FC236}">
                <a16:creationId xmlns:a16="http://schemas.microsoft.com/office/drawing/2014/main" id="{1DD18AD4-F767-4B83-B6E4-2F6A0882C6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703" y="475902"/>
            <a:ext cx="1296622" cy="926676"/>
          </a:xfrm>
          <a:prstGeom prst="rect">
            <a:avLst/>
          </a:prstGeom>
        </p:spPr>
      </p:pic>
    </p:spTree>
    <p:extLst>
      <p:ext uri="{BB962C8B-B14F-4D97-AF65-F5344CB8AC3E}">
        <p14:creationId xmlns:p14="http://schemas.microsoft.com/office/powerpoint/2010/main" val="4130846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ld mit Titel (Logo Weiß)">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solidFill>
                  <a:schemeClr val="bg1"/>
                </a:solidFill>
              </a:defRPr>
            </a:lvl1pPr>
          </a:lstStyle>
          <a:p>
            <a:r>
              <a:rPr lang="de-DE"/>
              <a:t>Bild durch Klicken auf Symbol hinzufügen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3">
            <a:extLst>
              <a:ext uri="{FF2B5EF4-FFF2-40B4-BE49-F238E27FC236}">
                <a16:creationId xmlns:a16="http://schemas.microsoft.com/office/drawing/2014/main" id="{63C11FEC-D812-4EB3-9A64-42F1696D70D4}"/>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
        <p:nvSpPr>
          <p:cNvPr id="3" name="Titel 2">
            <a:extLst>
              <a:ext uri="{FF2B5EF4-FFF2-40B4-BE49-F238E27FC236}">
                <a16:creationId xmlns:a16="http://schemas.microsoft.com/office/drawing/2014/main" id="{152ACBF4-EBE4-4F98-8E18-5619C05FB6DA}"/>
              </a:ext>
            </a:extLst>
          </p:cNvPr>
          <p:cNvSpPr>
            <a:spLocks noGrp="1"/>
          </p:cNvSpPr>
          <p:nvPr>
            <p:ph type="title"/>
          </p:nvPr>
        </p:nvSpPr>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4118523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1551063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 Titel (Gr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850731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ur Titel (Grau)">
    <p:bg>
      <p:bgPr>
        <a:solidFill>
          <a:schemeClr val="accent3"/>
        </a:solidFill>
        <a:effectLst/>
      </p:bgPr>
    </p:bg>
    <p:spTree>
      <p:nvGrpSpPr>
        <p:cNvPr id="1" name=""/>
        <p:cNvGrpSpPr/>
        <p:nvPr/>
      </p:nvGrpSpPr>
      <p:grpSpPr>
        <a:xfrm>
          <a:off x="0" y="0"/>
          <a:ext cx="0" cy="0"/>
          <a:chOff x="0" y="0"/>
          <a:chExt cx="0" cy="0"/>
        </a:xfrm>
      </p:grpSpPr>
      <p:sp>
        <p:nvSpPr>
          <p:cNvPr id="10" name="Bildplatzhalter 9"/>
          <p:cNvSpPr>
            <a:spLocks noGrp="1"/>
          </p:cNvSpPr>
          <p:nvPr>
            <p:ph type="pic" sz="quarter" idx="13" hasCustomPrompt="1"/>
          </p:nvPr>
        </p:nvSpPr>
        <p:spPr>
          <a:xfrm>
            <a:off x="928109" y="2130426"/>
            <a:ext cx="1882800" cy="1709426"/>
          </a:xfrm>
          <a:prstGeom prst="roundRect">
            <a:avLst>
              <a:gd name="adj" fmla="val 3294"/>
            </a:avLst>
          </a:prstGeom>
        </p:spPr>
        <p:txBody>
          <a:bodyPr anchor="ctr" anchorCtr="0"/>
          <a:lstStyle>
            <a:lvl1pPr marL="0" indent="0" algn="ctr">
              <a:buNone/>
              <a:defRPr b="1"/>
            </a:lvl1pPr>
          </a:lstStyle>
          <a:p>
            <a:r>
              <a:rPr lang="en-US"/>
              <a:t>Image</a:t>
            </a:r>
          </a:p>
        </p:txBody>
      </p:sp>
      <p:sp>
        <p:nvSpPr>
          <p:cNvPr id="11" name="Bildplatzhalter 9"/>
          <p:cNvSpPr>
            <a:spLocks noGrp="1"/>
          </p:cNvSpPr>
          <p:nvPr>
            <p:ph type="pic" sz="quarter" idx="14" hasCustomPrompt="1"/>
          </p:nvPr>
        </p:nvSpPr>
        <p:spPr>
          <a:xfrm>
            <a:off x="928109" y="4279281"/>
            <a:ext cx="1882800" cy="1709426"/>
          </a:xfrm>
          <a:prstGeom prst="roundRect">
            <a:avLst>
              <a:gd name="adj" fmla="val 3294"/>
            </a:avLst>
          </a:prstGeom>
        </p:spPr>
        <p:txBody>
          <a:bodyPr anchor="ctr" anchorCtr="0"/>
          <a:lstStyle>
            <a:lvl1pPr marL="0" marR="0" indent="0" algn="ctr" defTabSz="914400" rtl="0" eaLnBrk="1" fontAlgn="auto" latinLnBrk="0" hangingPunct="1">
              <a:lnSpc>
                <a:spcPct val="100000"/>
              </a:lnSpc>
              <a:spcBef>
                <a:spcPts val="0"/>
              </a:spcBef>
              <a:spcAft>
                <a:spcPts val="0"/>
              </a:spcAft>
              <a:buClr>
                <a:schemeClr val="accent2"/>
              </a:buClr>
              <a:buSzTx/>
              <a:buFont typeface="DB Sans" panose="020B0502050202020204" pitchFamily="34" charset="0"/>
              <a:buNone/>
              <a:tabLst/>
              <a:defRPr b="1"/>
            </a:lvl1pPr>
          </a:lstStyle>
          <a:p>
            <a:r>
              <a:rPr lang="en-US"/>
              <a:t>Image</a:t>
            </a:r>
          </a:p>
        </p:txBody>
      </p:sp>
      <p:sp>
        <p:nvSpPr>
          <p:cNvPr id="12" name="Bildplatzhalter 9"/>
          <p:cNvSpPr>
            <a:spLocks noGrp="1"/>
          </p:cNvSpPr>
          <p:nvPr>
            <p:ph type="pic" sz="quarter" idx="15" hasCustomPrompt="1"/>
          </p:nvPr>
        </p:nvSpPr>
        <p:spPr>
          <a:xfrm>
            <a:off x="9410314" y="2130426"/>
            <a:ext cx="1882800" cy="1709426"/>
          </a:xfrm>
          <a:prstGeom prst="roundRect">
            <a:avLst>
              <a:gd name="adj" fmla="val 3294"/>
            </a:avLst>
          </a:prstGeom>
        </p:spPr>
        <p:txBody>
          <a:bodyPr anchor="ctr" anchorCtr="0"/>
          <a:lstStyle>
            <a:lvl1pPr marL="0" marR="0" indent="0" algn="ctr" defTabSz="914400" rtl="0" eaLnBrk="1" fontAlgn="auto" latinLnBrk="0" hangingPunct="1">
              <a:lnSpc>
                <a:spcPct val="100000"/>
              </a:lnSpc>
              <a:spcBef>
                <a:spcPts val="0"/>
              </a:spcBef>
              <a:spcAft>
                <a:spcPts val="0"/>
              </a:spcAft>
              <a:buClr>
                <a:schemeClr val="accent2"/>
              </a:buClr>
              <a:buSzTx/>
              <a:buFont typeface="DB Sans" panose="020B0502050202020204" pitchFamily="34" charset="0"/>
              <a:buNone/>
              <a:tabLst/>
              <a:defRPr b="1"/>
            </a:lvl1pPr>
          </a:lstStyle>
          <a:p>
            <a:r>
              <a:rPr lang="en-US"/>
              <a:t>Image</a:t>
            </a:r>
          </a:p>
        </p:txBody>
      </p:sp>
      <p:sp>
        <p:nvSpPr>
          <p:cNvPr id="13" name="Bildplatzhalter 9"/>
          <p:cNvSpPr>
            <a:spLocks noGrp="1"/>
          </p:cNvSpPr>
          <p:nvPr>
            <p:ph type="pic" sz="quarter" idx="16" hasCustomPrompt="1"/>
          </p:nvPr>
        </p:nvSpPr>
        <p:spPr>
          <a:xfrm>
            <a:off x="9410314" y="4279281"/>
            <a:ext cx="1882800" cy="1709426"/>
          </a:xfrm>
          <a:prstGeom prst="roundRect">
            <a:avLst>
              <a:gd name="adj" fmla="val 3294"/>
            </a:avLst>
          </a:prstGeom>
        </p:spPr>
        <p:txBody>
          <a:bodyPr anchor="ctr" anchorCtr="0"/>
          <a:lstStyle>
            <a:lvl1pPr marL="0" marR="0" indent="0" algn="ctr" defTabSz="914400" rtl="0" eaLnBrk="1" fontAlgn="auto" latinLnBrk="0" hangingPunct="1">
              <a:lnSpc>
                <a:spcPct val="100000"/>
              </a:lnSpc>
              <a:spcBef>
                <a:spcPts val="0"/>
              </a:spcBef>
              <a:spcAft>
                <a:spcPts val="0"/>
              </a:spcAft>
              <a:buClr>
                <a:schemeClr val="accent2"/>
              </a:buClr>
              <a:buSzTx/>
              <a:buFont typeface="DB Sans" panose="020B0502050202020204" pitchFamily="34" charset="0"/>
              <a:buNone/>
              <a:tabLst/>
              <a:defRPr b="1"/>
            </a:lvl1pPr>
          </a:lstStyle>
          <a:p>
            <a:r>
              <a:rPr lang="en-US"/>
              <a:t>Image</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345699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A86CD97-5D9A-4DD7-8FA9-F028A03BBCF3}"/>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4" name="Foliennummernplatzhalter 3">
            <a:extLst>
              <a:ext uri="{FF2B5EF4-FFF2-40B4-BE49-F238E27FC236}">
                <a16:creationId xmlns:a16="http://schemas.microsoft.com/office/drawing/2014/main" id="{035940B9-9206-49A7-9C4C-F7D534506321}"/>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386420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Logo Rot)">
    <p:bg>
      <p:bgPr>
        <a:solidFill>
          <a:schemeClr val="tx1">
            <a:alpha val="84000"/>
          </a:schemeClr>
        </a:solidFill>
        <a:effectLst/>
      </p:bgPr>
    </p:bg>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noFill/>
        </p:spPr>
        <p:txBody>
          <a:bodyPr anchor="ctr"/>
          <a:lstStyle>
            <a:lvl1pPr marL="0" indent="0" algn="ctr">
              <a:buNone/>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a:xfrm>
            <a:off x="11300027" y="6538648"/>
            <a:ext cx="520498" cy="216024"/>
          </a:xfrm>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7">
            <a:extLst>
              <a:ext uri="{FF2B5EF4-FFF2-40B4-BE49-F238E27FC236}">
                <a16:creationId xmlns:a16="http://schemas.microsoft.com/office/drawing/2014/main" id="{23A1144C-097B-48B5-A5B0-A4ECB476BAF9}"/>
              </a:ext>
            </a:extLst>
          </p:cNvPr>
          <p:cNvSpPr>
            <a:spLocks noGrp="1"/>
          </p:cNvSpPr>
          <p:nvPr>
            <p:ph type="body" sz="quarter" idx="19" hasCustomPrompt="1"/>
          </p:nvPr>
        </p:nvSpPr>
        <p:spPr>
          <a:xfrm>
            <a:off x="334963" y="2096852"/>
            <a:ext cx="11521677" cy="1231349"/>
          </a:xfrm>
        </p:spPr>
        <p:txBody>
          <a:bodyPr/>
          <a:lstStyle>
            <a:lvl1pPr marL="0" indent="0">
              <a:buNone/>
              <a:defRPr sz="8500">
                <a:solidFill>
                  <a:schemeClr val="bg1"/>
                </a:solidFill>
                <a:latin typeface="+mj-lt"/>
              </a:defRPr>
            </a:lvl1pPr>
          </a:lstStyle>
          <a:p>
            <a:pPr lvl="0"/>
            <a:r>
              <a:rPr lang="de-DE"/>
              <a:t>Statement</a:t>
            </a:r>
          </a:p>
        </p:txBody>
      </p:sp>
      <p:sp>
        <p:nvSpPr>
          <p:cNvPr id="10" name="Textplatzhalter 3">
            <a:extLst>
              <a:ext uri="{FF2B5EF4-FFF2-40B4-BE49-F238E27FC236}">
                <a16:creationId xmlns:a16="http://schemas.microsoft.com/office/drawing/2014/main" id="{29D23199-76B3-4E3B-A68D-B7F401D7BB76}"/>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4208011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tement (Logo Weiß)">
    <p:bg>
      <p:bgPr>
        <a:solidFill>
          <a:schemeClr val="tx1">
            <a:alpha val="84000"/>
          </a:schemeClr>
        </a:solidFill>
        <a:effectLst/>
      </p:bgPr>
    </p:bg>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noFill/>
        </p:spPr>
        <p:txBody>
          <a:bodyPr anchor="ctr"/>
          <a:lstStyle>
            <a:lvl1pPr marL="0" indent="0" algn="ctr">
              <a:buNone/>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7">
            <a:extLst>
              <a:ext uri="{FF2B5EF4-FFF2-40B4-BE49-F238E27FC236}">
                <a16:creationId xmlns:a16="http://schemas.microsoft.com/office/drawing/2014/main" id="{23A1144C-097B-48B5-A5B0-A4ECB476BAF9}"/>
              </a:ext>
            </a:extLst>
          </p:cNvPr>
          <p:cNvSpPr>
            <a:spLocks noGrp="1"/>
          </p:cNvSpPr>
          <p:nvPr>
            <p:ph type="body" sz="quarter" idx="19" hasCustomPrompt="1"/>
          </p:nvPr>
        </p:nvSpPr>
        <p:spPr>
          <a:xfrm>
            <a:off x="334963" y="2096852"/>
            <a:ext cx="11521677" cy="1231349"/>
          </a:xfrm>
        </p:spPr>
        <p:txBody>
          <a:bodyPr/>
          <a:lstStyle>
            <a:lvl1pPr marL="0" indent="0">
              <a:buNone/>
              <a:defRPr sz="8500">
                <a:solidFill>
                  <a:schemeClr val="bg1"/>
                </a:solidFill>
                <a:latin typeface="+mj-lt"/>
              </a:defRPr>
            </a:lvl1pPr>
          </a:lstStyle>
          <a:p>
            <a:pPr lvl="0"/>
            <a:r>
              <a:rPr lang="de-DE"/>
              <a:t>Statement</a:t>
            </a:r>
          </a:p>
        </p:txBody>
      </p:sp>
      <p:sp>
        <p:nvSpPr>
          <p:cNvPr id="10" name="Textplatzhalter 3">
            <a:extLst>
              <a:ext uri="{FF2B5EF4-FFF2-40B4-BE49-F238E27FC236}">
                <a16:creationId xmlns:a16="http://schemas.microsoft.com/office/drawing/2014/main" id="{29D23199-76B3-4E3B-A68D-B7F401D7BB76}"/>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2800613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Zitat (Logo Rot)">
    <p:spTree>
      <p:nvGrpSpPr>
        <p:cNvPr id="1" name=""/>
        <p:cNvGrpSpPr/>
        <p:nvPr/>
      </p:nvGrpSpPr>
      <p:grpSpPr>
        <a:xfrm>
          <a:off x="0" y="0"/>
          <a:ext cx="0" cy="0"/>
          <a:chOff x="0" y="0"/>
          <a:chExt cx="0" cy="0"/>
        </a:xfrm>
      </p:grpSpPr>
      <p:sp>
        <p:nvSpPr>
          <p:cNvPr id="13" name="Medienplatzhalter 4">
            <a:extLst>
              <a:ext uri="{FF2B5EF4-FFF2-40B4-BE49-F238E27FC236}">
                <a16:creationId xmlns:a16="http://schemas.microsoft.com/office/drawing/2014/main" id="{3348C025-EC14-4E25-AA69-4FBB23BF31B0}"/>
              </a:ext>
            </a:extLst>
          </p:cNvPr>
          <p:cNvSpPr>
            <a:spLocks noGrp="1"/>
          </p:cNvSpPr>
          <p:nvPr>
            <p:ph type="media" sz="quarter" idx="10"/>
          </p:nvPr>
        </p:nvSpPr>
        <p:spPr>
          <a:xfrm>
            <a:off x="0" y="0"/>
            <a:ext cx="12192000" cy="6858000"/>
          </a:xfrm>
          <a:solidFill>
            <a:schemeClr val="bg1">
              <a:lumMod val="50000"/>
            </a:schemeClr>
          </a:solidFill>
        </p:spPr>
        <p:txBody>
          <a:bodyPr anchor="ctr"/>
          <a:lstStyle>
            <a:lvl1pPr marL="0" indent="0" algn="ctr">
              <a:buNone/>
              <a:defRPr/>
            </a:lvl1pPr>
          </a:lstStyle>
          <a:p>
            <a:r>
              <a:rPr lang="de-DE"/>
              <a:t>Mediaclip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0" y="0"/>
            <a:ext cx="12192000" cy="6858000"/>
          </a:xfrm>
          <a:solidFill>
            <a:schemeClr val="tx1">
              <a:alpha val="30000"/>
            </a:schemeClr>
          </a:solidFill>
        </p:spPr>
        <p:txBody>
          <a:bodyPr lIns="324000" tIns="324000" rIns="324000" bIns="2412000" anchor="b"/>
          <a:lstStyle>
            <a:lvl1pPr algn="ctr">
              <a:defRPr sz="60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a:xfrm>
            <a:off x="371475" y="6538648"/>
            <a:ext cx="10602000" cy="216024"/>
          </a:xfrm>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hasCustomPrompt="1"/>
          </p:nvPr>
        </p:nvSpPr>
        <p:spPr>
          <a:xfrm>
            <a:off x="371475" y="5208436"/>
            <a:ext cx="11449050" cy="920902"/>
          </a:xfrm>
        </p:spPr>
        <p:txBody>
          <a:bodyPr/>
          <a:lstStyle>
            <a:lvl1pPr marL="0" indent="0" algn="ctr">
              <a:buNone/>
              <a:defRPr sz="1600">
                <a:solidFill>
                  <a:schemeClr val="bg1"/>
                </a:solidFill>
              </a:defRPr>
            </a:lvl1pPr>
          </a:lstStyle>
          <a:p>
            <a:pPr lvl="0"/>
            <a:r>
              <a:rPr lang="de-DE"/>
              <a:t>Vorname Nachname</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5486313" y="4905164"/>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3">
            <a:extLst>
              <a:ext uri="{FF2B5EF4-FFF2-40B4-BE49-F238E27FC236}">
                <a16:creationId xmlns:a16="http://schemas.microsoft.com/office/drawing/2014/main" id="{E1612367-6D73-48B9-86F0-04DA0715BB26}"/>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1293202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Zitat (Logo Weiß)">
    <p:spTree>
      <p:nvGrpSpPr>
        <p:cNvPr id="1" name=""/>
        <p:cNvGrpSpPr/>
        <p:nvPr/>
      </p:nvGrpSpPr>
      <p:grpSpPr>
        <a:xfrm>
          <a:off x="0" y="0"/>
          <a:ext cx="0" cy="0"/>
          <a:chOff x="0" y="0"/>
          <a:chExt cx="0" cy="0"/>
        </a:xfrm>
      </p:grpSpPr>
      <p:sp>
        <p:nvSpPr>
          <p:cNvPr id="13" name="Medienplatzhalter 4">
            <a:extLst>
              <a:ext uri="{FF2B5EF4-FFF2-40B4-BE49-F238E27FC236}">
                <a16:creationId xmlns:a16="http://schemas.microsoft.com/office/drawing/2014/main" id="{3348C025-EC14-4E25-AA69-4FBB23BF31B0}"/>
              </a:ext>
            </a:extLst>
          </p:cNvPr>
          <p:cNvSpPr>
            <a:spLocks noGrp="1"/>
          </p:cNvSpPr>
          <p:nvPr>
            <p:ph type="media" sz="quarter" idx="10"/>
          </p:nvPr>
        </p:nvSpPr>
        <p:spPr>
          <a:xfrm>
            <a:off x="0" y="0"/>
            <a:ext cx="12192000" cy="6858000"/>
          </a:xfrm>
          <a:solidFill>
            <a:schemeClr val="bg1">
              <a:lumMod val="50000"/>
            </a:schemeClr>
          </a:solidFill>
        </p:spPr>
        <p:txBody>
          <a:bodyPr anchor="ctr"/>
          <a:lstStyle>
            <a:lvl1pPr marL="0" indent="0" algn="ctr">
              <a:buNone/>
              <a:defRPr/>
            </a:lvl1pPr>
          </a:lstStyle>
          <a:p>
            <a:r>
              <a:rPr lang="de-DE"/>
              <a:t>Mediaclip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0" y="0"/>
            <a:ext cx="12192000" cy="6858000"/>
          </a:xfrm>
          <a:solidFill>
            <a:schemeClr val="tx1">
              <a:alpha val="30000"/>
            </a:schemeClr>
          </a:solidFill>
        </p:spPr>
        <p:txBody>
          <a:bodyPr lIns="324000" tIns="324000" rIns="324000" bIns="2412000" anchor="b"/>
          <a:lstStyle>
            <a:lvl1pPr algn="ctr">
              <a:defRPr sz="60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a:xfrm>
            <a:off x="371475" y="6538648"/>
            <a:ext cx="10602000" cy="216024"/>
          </a:xfrm>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hasCustomPrompt="1"/>
          </p:nvPr>
        </p:nvSpPr>
        <p:spPr>
          <a:xfrm>
            <a:off x="371475" y="5208436"/>
            <a:ext cx="11449050" cy="935486"/>
          </a:xfrm>
        </p:spPr>
        <p:txBody>
          <a:bodyPr/>
          <a:lstStyle>
            <a:lvl1pPr marL="0" indent="0" algn="ctr">
              <a:buNone/>
              <a:defRPr sz="1600">
                <a:solidFill>
                  <a:schemeClr val="bg1"/>
                </a:solidFill>
              </a:defRPr>
            </a:lvl1pPr>
          </a:lstStyle>
          <a:p>
            <a:pPr lvl="0"/>
            <a:r>
              <a:rPr lang="de-DE"/>
              <a:t>Vorname Nachname</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5486313" y="4905164"/>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3">
            <a:extLst>
              <a:ext uri="{FF2B5EF4-FFF2-40B4-BE49-F238E27FC236}">
                <a16:creationId xmlns:a16="http://schemas.microsoft.com/office/drawing/2014/main" id="{E1612367-6D73-48B9-86F0-04DA0715BB26}"/>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2975220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e (Bild)">
    <p:bg>
      <p:bgPr>
        <a:solidFill>
          <a:schemeClr val="tx1">
            <a:alpha val="84000"/>
          </a:schemeClr>
        </a:solidFill>
        <a:effectLst/>
      </p:bgPr>
    </p:bg>
    <p:spTree>
      <p:nvGrpSpPr>
        <p:cNvPr id="1" name=""/>
        <p:cNvGrpSpPr/>
        <p:nvPr/>
      </p:nvGrpSpPr>
      <p:grpSpPr>
        <a:xfrm>
          <a:off x="0" y="0"/>
          <a:ext cx="0" cy="0"/>
          <a:chOff x="0" y="0"/>
          <a:chExt cx="0" cy="0"/>
        </a:xfrm>
      </p:grpSpPr>
      <p:sp>
        <p:nvSpPr>
          <p:cNvPr id="3" name="Bildplatzhalter 10">
            <a:extLst>
              <a:ext uri="{FF2B5EF4-FFF2-40B4-BE49-F238E27FC236}">
                <a16:creationId xmlns:a16="http://schemas.microsoft.com/office/drawing/2014/main" id="{88E6BB85-2CD9-4C46-9692-3B22C74A1300}"/>
              </a:ext>
            </a:extLst>
          </p:cNvPr>
          <p:cNvSpPr>
            <a:spLocks noGrp="1"/>
          </p:cNvSpPr>
          <p:nvPr>
            <p:ph type="pic" sz="quarter" idx="15"/>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a:xfrm>
            <a:off x="371476" y="2436127"/>
            <a:ext cx="11449050" cy="3693211"/>
          </a:xfrm>
        </p:spPr>
        <p:txBody>
          <a:bodyPr/>
          <a:lstStyle>
            <a:lvl1pPr algn="ctr">
              <a:defRPr sz="8000">
                <a:solidFill>
                  <a:schemeClr val="bg1"/>
                </a:solidFill>
              </a:defRPr>
            </a:lvl1pPr>
          </a:lstStyle>
          <a:p>
            <a:r>
              <a:rPr lang="de-DE"/>
              <a:t>Mastertitelformat bearbeiten</a:t>
            </a:r>
          </a:p>
        </p:txBody>
      </p:sp>
    </p:spTree>
    <p:extLst>
      <p:ext uri="{BB962C8B-B14F-4D97-AF65-F5344CB8AC3E}">
        <p14:creationId xmlns:p14="http://schemas.microsoft.com/office/powerpoint/2010/main" val="12950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Bild, Logo Ro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79652"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3609020"/>
            <a:ext cx="11240873" cy="75608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79652"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3860616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Ende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a:xfrm>
            <a:off x="371476" y="2436127"/>
            <a:ext cx="11449050" cy="3693211"/>
          </a:xfrm>
        </p:spPr>
        <p:txBody>
          <a:bodyPr/>
          <a:lstStyle>
            <a:lvl1pPr algn="ctr">
              <a:defRPr sz="8000">
                <a:solidFill>
                  <a:schemeClr val="bg1"/>
                </a:solidFill>
              </a:defRPr>
            </a:lvl1pPr>
          </a:lstStyle>
          <a:p>
            <a:r>
              <a:rPr lang="de-DE"/>
              <a:t>Mastertitelformat bearbeiten</a:t>
            </a:r>
          </a:p>
        </p:txBody>
      </p:sp>
    </p:spTree>
    <p:extLst>
      <p:ext uri="{BB962C8B-B14F-4D97-AF65-F5344CB8AC3E}">
        <p14:creationId xmlns:p14="http://schemas.microsoft.com/office/powerpoint/2010/main" val="1902867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e (Logo)">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F620A319-D564-4D18-92D7-8995EC1B261E}"/>
              </a:ext>
            </a:extLst>
          </p:cNvPr>
          <p:cNvSpPr>
            <a:spLocks noGrp="1"/>
          </p:cNvSpPr>
          <p:nvPr>
            <p:ph type="media" sz="quarter" idx="10"/>
          </p:nvPr>
        </p:nvSpPr>
        <p:spPr>
          <a:xfrm>
            <a:off x="0" y="0"/>
            <a:ext cx="12192000" cy="6858000"/>
          </a:xfrm>
          <a:solidFill>
            <a:schemeClr val="bg1">
              <a:lumMod val="75000"/>
            </a:schemeClr>
          </a:solidFill>
        </p:spPr>
        <p:txBody>
          <a:bodyPr anchor="ctr"/>
          <a:lstStyle>
            <a:lvl1pPr marL="0" indent="0" algn="ctr">
              <a:buNone/>
              <a:defRPr/>
            </a:lvl1pPr>
          </a:lstStyle>
          <a:p>
            <a:r>
              <a:rPr lang="de-DE"/>
              <a:t>Mediaclip durch Klicken auf Symbol hinzufügen</a:t>
            </a:r>
          </a:p>
        </p:txBody>
      </p:sp>
      <p:sp>
        <p:nvSpPr>
          <p:cNvPr id="6" name="Textplatzhalter 3">
            <a:extLst>
              <a:ext uri="{FF2B5EF4-FFF2-40B4-BE49-F238E27FC236}">
                <a16:creationId xmlns:a16="http://schemas.microsoft.com/office/drawing/2014/main" id="{11586949-1E99-4A43-99E8-BFF2DE8AE5C9}"/>
              </a:ext>
            </a:extLst>
          </p:cNvPr>
          <p:cNvSpPr>
            <a:spLocks noGrp="1"/>
          </p:cNvSpPr>
          <p:nvPr>
            <p:ph type="body" sz="quarter" idx="18" hasCustomPrompt="1"/>
          </p:nvPr>
        </p:nvSpPr>
        <p:spPr>
          <a:xfrm>
            <a:off x="3505800" y="1620783"/>
            <a:ext cx="5180400" cy="3625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3288636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1600200"/>
            <a:ext cx="11240873" cy="2764904"/>
          </a:xfrm>
        </p:spPr>
        <p:txBody>
          <a:bodyPr anchor="b"/>
          <a:lstStyle>
            <a:lvl1pPr algn="l">
              <a:defRPr sz="4800"/>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AA49C202-A02A-4B01-B936-D0FA74FB8D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79771" y="511987"/>
            <a:ext cx="1220486" cy="854506"/>
          </a:xfrm>
          <a:prstGeom prst="rect">
            <a:avLst/>
          </a:prstGeom>
        </p:spPr>
      </p:pic>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8611"/>
            <a:ext cx="11240873" cy="380709"/>
          </a:xfrm>
        </p:spPr>
        <p:txBody>
          <a:bodyPr/>
          <a:lstStyle>
            <a:lvl1pPr marL="0" indent="0">
              <a:buNone/>
              <a:defRPr>
                <a:latin typeface="DB Head Light" panose="020B0302050202020204" pitchFamily="34" charset="0"/>
              </a:defRPr>
            </a:lvl1pPr>
          </a:lstStyle>
          <a:p>
            <a:pPr lvl="0"/>
            <a:r>
              <a:rPr lang="de-DE"/>
              <a:t>Datum | Ort</a:t>
            </a:r>
          </a:p>
        </p:txBody>
      </p:sp>
      <p:sp>
        <p:nvSpPr>
          <p:cNvPr id="11" name="Rechteck: abgerundete Ecken 10">
            <a:extLst>
              <a:ext uri="{FF2B5EF4-FFF2-40B4-BE49-F238E27FC236}">
                <a16:creationId xmlns:a16="http://schemas.microsoft.com/office/drawing/2014/main" id="{AC45A34D-75DC-4BA7-88F8-5CBA85EE7F5A}"/>
              </a:ext>
            </a:extLst>
          </p:cNvPr>
          <p:cNvSpPr/>
          <p:nvPr userDrawn="1"/>
        </p:nvSpPr>
        <p:spPr>
          <a:xfrm>
            <a:off x="579652" y="5467614"/>
            <a:ext cx="1220724" cy="1216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de-DE" b="0">
              <a:solidFill>
                <a:prstClr val="white"/>
              </a:solidFill>
            </a:endParaRPr>
          </a:p>
        </p:txBody>
      </p:sp>
    </p:spTree>
    <p:extLst>
      <p:ext uri="{BB962C8B-B14F-4D97-AF65-F5344CB8AC3E}">
        <p14:creationId xmlns:p14="http://schemas.microsoft.com/office/powerpoint/2010/main" val="835649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1600200"/>
            <a:ext cx="11240873" cy="276490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11" name="Rechteck: abgerundete Ecken 10">
            <a:extLst>
              <a:ext uri="{FF2B5EF4-FFF2-40B4-BE49-F238E27FC236}">
                <a16:creationId xmlns:a16="http://schemas.microsoft.com/office/drawing/2014/main" id="{AC45A34D-75DC-4BA7-88F8-5CBA85EE7F5A}"/>
              </a:ext>
            </a:extLst>
          </p:cNvPr>
          <p:cNvSpPr/>
          <p:nvPr userDrawn="1"/>
        </p:nvSpPr>
        <p:spPr>
          <a:xfrm>
            <a:off x="579652" y="5467614"/>
            <a:ext cx="1220724" cy="12162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de-DE" b="0">
              <a:solidFill>
                <a:prstClr val="white"/>
              </a:solidFill>
            </a:endParaRPr>
          </a:p>
        </p:txBody>
      </p:sp>
      <p:pic>
        <p:nvPicPr>
          <p:cNvPr id="12" name="Grafik 11">
            <a:extLst>
              <a:ext uri="{FF2B5EF4-FFF2-40B4-BE49-F238E27FC236}">
                <a16:creationId xmlns:a16="http://schemas.microsoft.com/office/drawing/2014/main" id="{1DD18AD4-F767-4B83-B6E4-2F6A0882C6A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41703" y="475902"/>
            <a:ext cx="1296622" cy="926676"/>
          </a:xfrm>
          <a:prstGeom prst="rect">
            <a:avLst/>
          </a:prstGeom>
        </p:spPr>
      </p:pic>
    </p:spTree>
    <p:extLst>
      <p:ext uri="{BB962C8B-B14F-4D97-AF65-F5344CB8AC3E}">
        <p14:creationId xmlns:p14="http://schemas.microsoft.com/office/powerpoint/2010/main" val="2971019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Bild, Logo Ro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79652"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3609020"/>
            <a:ext cx="11240873" cy="75608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79652"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1820755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el (Bild, Logo Weiß)">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79652"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3609020"/>
            <a:ext cx="11240873" cy="75608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79652"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1745981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el (Bild, Logo Rot zentrier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485639"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476" y="3609020"/>
            <a:ext cx="11449050" cy="756084"/>
          </a:xfrm>
        </p:spPr>
        <p:txBody>
          <a:bodyPr anchor="b"/>
          <a:lstStyle>
            <a:lvl1pPr algn="ctr">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371476" y="4392005"/>
            <a:ext cx="11449050" cy="683654"/>
          </a:xfrm>
        </p:spPr>
        <p:txBody>
          <a:bodyPr/>
          <a:lstStyle>
            <a:lvl1pPr marL="0" indent="0" algn="ctr">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371476" y="5920896"/>
            <a:ext cx="11449050" cy="380709"/>
          </a:xfrm>
        </p:spPr>
        <p:txBody>
          <a:bodyPr/>
          <a:lstStyle>
            <a:lvl1pPr marL="0" indent="0" algn="ctr">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485799"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3327398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 (Bild, Logo Weiß zentrier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485639"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476" y="3609020"/>
            <a:ext cx="11449050" cy="756084"/>
          </a:xfrm>
        </p:spPr>
        <p:txBody>
          <a:bodyPr anchor="b"/>
          <a:lstStyle>
            <a:lvl1pPr algn="ctr">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371476" y="4392005"/>
            <a:ext cx="11449050" cy="683654"/>
          </a:xfrm>
        </p:spPr>
        <p:txBody>
          <a:bodyPr/>
          <a:lstStyle>
            <a:lvl1pPr marL="0" indent="0" algn="ctr">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371475" y="5920896"/>
            <a:ext cx="11449051" cy="380709"/>
          </a:xfrm>
        </p:spPr>
        <p:txBody>
          <a:bodyPr/>
          <a:lstStyle>
            <a:lvl1pPr marL="0" indent="0" algn="ctr">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485799" y="513294"/>
            <a:ext cx="1220400" cy="8532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3082707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Rahmen)">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364" y="1073676"/>
            <a:ext cx="7309209" cy="5415664"/>
          </a:xfrm>
          <a:prstGeom prst="roundRect">
            <a:avLst>
              <a:gd name="adj" fmla="val 1200"/>
            </a:avLst>
          </a:prstGeom>
          <a:solidFill>
            <a:schemeClr val="bg1">
              <a:alpha val="80000"/>
            </a:schemeClr>
          </a:solidFill>
        </p:spPr>
        <p:txBody>
          <a:bodyPr lIns="360000" tIns="252000" rIns="252000" bIns="2232000" anchor="b"/>
          <a:lstStyle>
            <a:lvl1pPr algn="l">
              <a:defRPr sz="4800">
                <a:solidFill>
                  <a:schemeClr val="tx1"/>
                </a:solidFill>
              </a:defRPr>
            </a:lvl1pPr>
          </a:lstStyle>
          <a:p>
            <a:r>
              <a:rPr lang="de-DE"/>
              <a:t>Mastertitelformat bearbeiten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749299" y="5467615"/>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749299" y="4371454"/>
            <a:ext cx="6643241" cy="683654"/>
          </a:xfrm>
        </p:spPr>
        <p:txBody>
          <a:bodyPr/>
          <a:lstStyle>
            <a:lvl1pPr marL="0" indent="0" algn="l">
              <a:buNone/>
              <a:defRPr sz="3200">
                <a:solidFill>
                  <a:schemeClr val="tx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731403" y="5922000"/>
            <a:ext cx="6661137" cy="380709"/>
          </a:xfrm>
        </p:spPr>
        <p:txBody>
          <a:bodyPr/>
          <a:lstStyle>
            <a:lvl1pPr marL="0" indent="0">
              <a:buNone/>
              <a:defRPr sz="1600">
                <a:solidFill>
                  <a:schemeClr val="tx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398F66B9-BCC0-498C-90EC-8CDC6A8B006D}"/>
              </a:ext>
            </a:extLst>
          </p:cNvPr>
          <p:cNvSpPr>
            <a:spLocks noGrp="1"/>
          </p:cNvSpPr>
          <p:nvPr>
            <p:ph type="body" sz="quarter" idx="18" hasCustomPrompt="1"/>
          </p:nvPr>
        </p:nvSpPr>
        <p:spPr>
          <a:xfrm>
            <a:off x="735140" y="1448780"/>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10967941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haltsverzeichnis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tx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tx1"/>
                </a:solidFill>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tx1"/>
                </a:solidFill>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tx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pic>
        <p:nvPicPr>
          <p:cNvPr id="14" name="Grafik 13">
            <a:extLst>
              <a:ext uri="{FF2B5EF4-FFF2-40B4-BE49-F238E27FC236}">
                <a16:creationId xmlns:a16="http://schemas.microsoft.com/office/drawing/2014/main" id="{F278C346-43C5-4148-9236-F5A3A56A6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5027" y="357101"/>
            <a:ext cx="568198" cy="406082"/>
          </a:xfrm>
          <a:prstGeom prst="rect">
            <a:avLst/>
          </a:prstGeom>
        </p:spPr>
      </p:pic>
    </p:spTree>
    <p:extLst>
      <p:ext uri="{BB962C8B-B14F-4D97-AF65-F5344CB8AC3E}">
        <p14:creationId xmlns:p14="http://schemas.microsoft.com/office/powerpoint/2010/main" val="133154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Bild, Logo Weiß)">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79652"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579652" y="3609020"/>
            <a:ext cx="11240873" cy="756084"/>
          </a:xfrm>
        </p:spPr>
        <p:txBody>
          <a:bodyPr anchor="b"/>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579652" y="4392005"/>
            <a:ext cx="11240873" cy="683654"/>
          </a:xfrm>
        </p:spPr>
        <p:txBody>
          <a:bodyPr/>
          <a:lstStyle>
            <a:lvl1pPr marL="0" indent="0" algn="l">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579652" y="5922000"/>
            <a:ext cx="11240873" cy="380709"/>
          </a:xfrm>
        </p:spPr>
        <p:txBody>
          <a:bodyPr/>
          <a:lstStyle>
            <a:lvl1pPr marL="0" indent="0">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79652"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2874129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haltsverzeichnis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pic>
        <p:nvPicPr>
          <p:cNvPr id="14" name="Grafik 13">
            <a:extLst>
              <a:ext uri="{FF2B5EF4-FFF2-40B4-BE49-F238E27FC236}">
                <a16:creationId xmlns:a16="http://schemas.microsoft.com/office/drawing/2014/main" id="{F278C346-43C5-4148-9236-F5A3A56A6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5027" y="357101"/>
            <a:ext cx="568198" cy="406082"/>
          </a:xfrm>
          <a:prstGeom prst="rect">
            <a:avLst/>
          </a:prstGeom>
        </p:spPr>
      </p:pic>
      <p:sp>
        <p:nvSpPr>
          <p:cNvPr id="16" name="Freeform 5">
            <a:extLst>
              <a:ext uri="{FF2B5EF4-FFF2-40B4-BE49-F238E27FC236}">
                <a16:creationId xmlns:a16="http://schemas.microsoft.com/office/drawing/2014/main" id="{652B2642-5C15-4995-AB93-CA337E09B1DB}"/>
              </a:ext>
            </a:extLst>
          </p:cNvPr>
          <p:cNvSpPr>
            <a:spLocks/>
          </p:cNvSpPr>
          <p:nvPr userDrawn="1"/>
        </p:nvSpPr>
        <p:spPr bwMode="auto">
          <a:xfrm>
            <a:off x="11293475" y="6469871"/>
            <a:ext cx="542925" cy="55563"/>
          </a:xfrm>
          <a:custGeom>
            <a:avLst/>
            <a:gdLst>
              <a:gd name="T0" fmla="*/ 3590 w 3779"/>
              <a:gd name="T1" fmla="*/ 377 h 377"/>
              <a:gd name="T2" fmla="*/ 3590 w 3779"/>
              <a:gd name="T3" fmla="*/ 377 h 377"/>
              <a:gd name="T4" fmla="*/ 188 w 3779"/>
              <a:gd name="T5" fmla="*/ 377 h 377"/>
              <a:gd name="T6" fmla="*/ 0 w 3779"/>
              <a:gd name="T7" fmla="*/ 188 h 377"/>
              <a:gd name="T8" fmla="*/ 188 w 3779"/>
              <a:gd name="T9" fmla="*/ 0 h 377"/>
              <a:gd name="T10" fmla="*/ 3590 w 3779"/>
              <a:gd name="T11" fmla="*/ 0 h 377"/>
              <a:gd name="T12" fmla="*/ 3779 w 3779"/>
              <a:gd name="T13" fmla="*/ 188 h 377"/>
              <a:gd name="T14" fmla="*/ 3590 w 3779"/>
              <a:gd name="T15" fmla="*/ 377 h 3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9" h="377">
                <a:moveTo>
                  <a:pt x="3590" y="377"/>
                </a:moveTo>
                <a:lnTo>
                  <a:pt x="3590" y="377"/>
                </a:lnTo>
                <a:lnTo>
                  <a:pt x="188" y="377"/>
                </a:lnTo>
                <a:cubicBezTo>
                  <a:pt x="79" y="377"/>
                  <a:pt x="0" y="293"/>
                  <a:pt x="0" y="188"/>
                </a:cubicBezTo>
                <a:cubicBezTo>
                  <a:pt x="0" y="82"/>
                  <a:pt x="79" y="0"/>
                  <a:pt x="188" y="0"/>
                </a:cubicBezTo>
                <a:lnTo>
                  <a:pt x="3590" y="0"/>
                </a:lnTo>
                <a:cubicBezTo>
                  <a:pt x="3700" y="0"/>
                  <a:pt x="3779" y="82"/>
                  <a:pt x="3779" y="188"/>
                </a:cubicBezTo>
                <a:cubicBezTo>
                  <a:pt x="3779" y="293"/>
                  <a:pt x="3700" y="377"/>
                  <a:pt x="3590" y="37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de-DE" b="0">
              <a:solidFill>
                <a:prstClr val="black"/>
              </a:solidFill>
              <a:latin typeface="DB Sans"/>
            </a:endParaRPr>
          </a:p>
        </p:txBody>
      </p:sp>
    </p:spTree>
    <p:extLst>
      <p:ext uri="{BB962C8B-B14F-4D97-AF65-F5344CB8AC3E}">
        <p14:creationId xmlns:p14="http://schemas.microsoft.com/office/powerpoint/2010/main" val="5984620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altsverzeichnis (Bild, Logo Rot)">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E2BE1948-FCAB-44DC-8926-051C5011458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7" name="Textplatzhalter 6">
            <a:extLst>
              <a:ext uri="{FF2B5EF4-FFF2-40B4-BE49-F238E27FC236}">
                <a16:creationId xmlns:a16="http://schemas.microsoft.com/office/drawing/2014/main" id="{4DAC0F8B-4A4D-455D-8D50-154C31AA3BE0}"/>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sp>
        <p:nvSpPr>
          <p:cNvPr id="10" name="Textplatzhalter 3">
            <a:extLst>
              <a:ext uri="{FF2B5EF4-FFF2-40B4-BE49-F238E27FC236}">
                <a16:creationId xmlns:a16="http://schemas.microsoft.com/office/drawing/2014/main" id="{34D3CC7E-1D5E-477C-9141-519D3F059291}"/>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17347454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altsverzeichnis (Bild, Logo Weiß)">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E2BE1948-FCAB-44DC-8926-051C5011458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7" name="Textplatzhalter 6">
            <a:extLst>
              <a:ext uri="{FF2B5EF4-FFF2-40B4-BE49-F238E27FC236}">
                <a16:creationId xmlns:a16="http://schemas.microsoft.com/office/drawing/2014/main" id="{4DAC0F8B-4A4D-455D-8D50-154C31AA3BE0}"/>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175993"/>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sp>
        <p:nvSpPr>
          <p:cNvPr id="10" name="Textplatzhalter 3">
            <a:extLst>
              <a:ext uri="{FF2B5EF4-FFF2-40B4-BE49-F238E27FC236}">
                <a16:creationId xmlns:a16="http://schemas.microsoft.com/office/drawing/2014/main" id="{34D3CC7E-1D5E-477C-9141-519D3F059291}"/>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3059911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apiteltrenner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tx1"/>
                </a:solidFill>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lvl1pPr>
          </a:lstStyle>
          <a:p>
            <a:pPr lvl="0"/>
            <a:r>
              <a:rPr lang="de-DE"/>
              <a:t>Mastertextformat bearbeiten</a:t>
            </a:r>
          </a:p>
        </p:txBody>
      </p:sp>
      <p:sp>
        <p:nvSpPr>
          <p:cNvPr id="12" name="Rechteck: abgerundete Ecken 11">
            <a:extLst>
              <a:ext uri="{FF2B5EF4-FFF2-40B4-BE49-F238E27FC236}">
                <a16:creationId xmlns:a16="http://schemas.microsoft.com/office/drawing/2014/main" id="{A4574D2F-0500-4A13-8529-ED82FC3897C9}"/>
              </a:ext>
            </a:extLst>
          </p:cNvPr>
          <p:cNvSpPr/>
          <p:nvPr userDrawn="1"/>
        </p:nvSpPr>
        <p:spPr>
          <a:xfrm>
            <a:off x="374776" y="3068960"/>
            <a:ext cx="1220724" cy="1216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de-DE" b="0">
              <a:solidFill>
                <a:prstClr val="white"/>
              </a:solidFill>
            </a:endParaRPr>
          </a:p>
        </p:txBody>
      </p:sp>
    </p:spTree>
    <p:extLst>
      <p:ext uri="{BB962C8B-B14F-4D97-AF65-F5344CB8AC3E}">
        <p14:creationId xmlns:p14="http://schemas.microsoft.com/office/powerpoint/2010/main" val="4036743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piteltrenner (Bild, Logo Rot)">
    <p:bg>
      <p:bgPr>
        <a:solidFill>
          <a:schemeClr val="tx1">
            <a:alpha val="84000"/>
          </a:schemeClr>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EFF006-54B8-4823-B83A-1C9F7B6FA068}"/>
              </a:ext>
            </a:extLst>
          </p:cNvPr>
          <p:cNvSpPr>
            <a:spLocks noGrp="1"/>
          </p:cNvSpPr>
          <p:nvPr>
            <p:ph type="pic" sz="quarter" idx="17"/>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solidFill>
                  <a:schemeClr val="bg1"/>
                </a:solidFill>
              </a:defRPr>
            </a:lvl1pPr>
          </a:lstStyle>
          <a:p>
            <a:pPr lvl="0"/>
            <a:r>
              <a:rPr lang="de-DE"/>
              <a:t>Mastertextformat bearbeiten</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374776" y="3068960"/>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4" name="Textplatzhalter 3">
            <a:extLst>
              <a:ext uri="{FF2B5EF4-FFF2-40B4-BE49-F238E27FC236}">
                <a16:creationId xmlns:a16="http://schemas.microsoft.com/office/drawing/2014/main" id="{BB9B65B1-AEA7-4F44-90D7-B91E0C3A1DFE}"/>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4128053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piteltrenner (Bild, Logo Weiß)">
    <p:bg>
      <p:bgPr>
        <a:solidFill>
          <a:schemeClr val="tx1">
            <a:alpha val="84000"/>
          </a:schemeClr>
        </a:solidFill>
        <a:effectLst/>
      </p:bgPr>
    </p:b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F8EFF006-54B8-4823-B83A-1C9F7B6FA068}"/>
              </a:ext>
            </a:extLst>
          </p:cNvPr>
          <p:cNvSpPr>
            <a:spLocks noGrp="1"/>
          </p:cNvSpPr>
          <p:nvPr>
            <p:ph type="pic" sz="quarter" idx="17"/>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371476" y="980728"/>
            <a:ext cx="11449050" cy="1836204"/>
          </a:xfrm>
        </p:spPr>
        <p:txBody>
          <a:bodyPr anchor="b"/>
          <a:lstStyle>
            <a:lvl1pPr>
              <a:defRPr sz="54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p:nvPr>
        </p:nvSpPr>
        <p:spPr>
          <a:xfrm>
            <a:off x="371475" y="3789041"/>
            <a:ext cx="5545137" cy="2340298"/>
          </a:xfrm>
        </p:spPr>
        <p:txBody>
          <a:bodyPr/>
          <a:lstStyle>
            <a:lvl1pPr marL="0" indent="0">
              <a:buNone/>
              <a:defRPr>
                <a:solidFill>
                  <a:schemeClr val="bg1"/>
                </a:solidFill>
              </a:defRPr>
            </a:lvl1pPr>
          </a:lstStyle>
          <a:p>
            <a:pPr lvl="0"/>
            <a:r>
              <a:rPr lang="de-DE"/>
              <a:t>Mastertextformat bearbeiten</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374776" y="3068960"/>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4" name="Textplatzhalter 3">
            <a:extLst>
              <a:ext uri="{FF2B5EF4-FFF2-40B4-BE49-F238E27FC236}">
                <a16:creationId xmlns:a16="http://schemas.microsoft.com/office/drawing/2014/main" id="{BB9B65B1-AEA7-4F44-90D7-B91E0C3A1DFE}"/>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992823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7" name="Inhaltsplatzhalter 6">
            <a:extLst>
              <a:ext uri="{FF2B5EF4-FFF2-40B4-BE49-F238E27FC236}">
                <a16:creationId xmlns:a16="http://schemas.microsoft.com/office/drawing/2014/main" id="{43CB751F-9E6E-4899-A573-910F22F0D831}"/>
              </a:ext>
            </a:extLst>
          </p:cNvPr>
          <p:cNvSpPr>
            <a:spLocks noGrp="1"/>
          </p:cNvSpPr>
          <p:nvPr>
            <p:ph sz="quarter" idx="13"/>
          </p:nvPr>
        </p:nvSpPr>
        <p:spPr>
          <a:xfrm>
            <a:off x="371475" y="1449388"/>
            <a:ext cx="11449049" cy="4679950"/>
          </a:xfrm>
        </p:spPr>
        <p:txBody>
          <a:bodyPr/>
          <a:lstStyle/>
          <a:p>
            <a:pPr lvl="0"/>
            <a:r>
              <a:rPr lang="de-DE"/>
              <a:t>Mastertextformat bearbeiten</a:t>
            </a:r>
          </a:p>
        </p:txBody>
      </p:sp>
    </p:spTree>
    <p:extLst>
      <p:ext uri="{BB962C8B-B14F-4D97-AF65-F5344CB8AC3E}">
        <p14:creationId xmlns:p14="http://schemas.microsoft.com/office/powerpoint/2010/main" val="483285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 und 2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9" name="Inhaltsplatzhalter 8">
            <a:extLst>
              <a:ext uri="{FF2B5EF4-FFF2-40B4-BE49-F238E27FC236}">
                <a16:creationId xmlns:a16="http://schemas.microsoft.com/office/drawing/2014/main" id="{98887A16-E540-417F-AEC5-F4B0FFDF4A77}"/>
              </a:ext>
            </a:extLst>
          </p:cNvPr>
          <p:cNvSpPr>
            <a:spLocks noGrp="1"/>
          </p:cNvSpPr>
          <p:nvPr>
            <p:ph sz="quarter" idx="14"/>
          </p:nvPr>
        </p:nvSpPr>
        <p:spPr>
          <a:xfrm>
            <a:off x="371475" y="1449388"/>
            <a:ext cx="5545138" cy="4679950"/>
          </a:xfrm>
        </p:spPr>
        <p:txBody>
          <a:bodyPr/>
          <a:lstStyle/>
          <a:p>
            <a:pPr lvl="0"/>
            <a:r>
              <a:rPr lang="de-DE"/>
              <a:t>Mastertextformat bearbeiten</a:t>
            </a:r>
          </a:p>
        </p:txBody>
      </p:sp>
      <p:sp>
        <p:nvSpPr>
          <p:cNvPr id="10" name="Inhaltsplatzhalter 8">
            <a:extLst>
              <a:ext uri="{FF2B5EF4-FFF2-40B4-BE49-F238E27FC236}">
                <a16:creationId xmlns:a16="http://schemas.microsoft.com/office/drawing/2014/main" id="{73A4453B-BB6A-434B-9D58-17979C3C6A73}"/>
              </a:ext>
            </a:extLst>
          </p:cNvPr>
          <p:cNvSpPr>
            <a:spLocks noGrp="1"/>
          </p:cNvSpPr>
          <p:nvPr>
            <p:ph sz="quarter" idx="15"/>
          </p:nvPr>
        </p:nvSpPr>
        <p:spPr>
          <a:xfrm>
            <a:off x="6275387" y="1449388"/>
            <a:ext cx="5545138" cy="4679950"/>
          </a:xfrm>
        </p:spPr>
        <p:txBody>
          <a:bodyPr/>
          <a:lstStyle/>
          <a:p>
            <a:pPr lvl="0"/>
            <a:r>
              <a:rPr lang="de-DE"/>
              <a:t>Mastertextformat bearbeiten</a:t>
            </a:r>
          </a:p>
        </p:txBody>
      </p:sp>
    </p:spTree>
    <p:extLst>
      <p:ext uri="{BB962C8B-B14F-4D97-AF65-F5344CB8AC3E}">
        <p14:creationId xmlns:p14="http://schemas.microsoft.com/office/powerpoint/2010/main" val="111057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und Bild (link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E8E2C43-FDD0-456E-A273-CCBA60D84910}"/>
              </a:ext>
            </a:extLst>
          </p:cNvPr>
          <p:cNvSpPr>
            <a:spLocks noGrp="1"/>
          </p:cNvSpPr>
          <p:nvPr>
            <p:ph type="pic" sz="quarter" idx="15"/>
          </p:nvPr>
        </p:nvSpPr>
        <p:spPr>
          <a:xfrm>
            <a:off x="-1" y="1449388"/>
            <a:ext cx="5923409" cy="5408612"/>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tx1"/>
                </a:solidFill>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4" name="Inhaltsplatzhalter 3">
            <a:extLst>
              <a:ext uri="{FF2B5EF4-FFF2-40B4-BE49-F238E27FC236}">
                <a16:creationId xmlns:a16="http://schemas.microsoft.com/office/drawing/2014/main" id="{6AE5B13E-F925-44FA-A8D7-2CB14BB0A1B1}"/>
              </a:ext>
            </a:extLst>
          </p:cNvPr>
          <p:cNvSpPr>
            <a:spLocks noGrp="1"/>
          </p:cNvSpPr>
          <p:nvPr>
            <p:ph sz="quarter" idx="16"/>
          </p:nvPr>
        </p:nvSpPr>
        <p:spPr>
          <a:xfrm>
            <a:off x="6275388" y="1449388"/>
            <a:ext cx="5545137" cy="4679950"/>
          </a:xfrm>
        </p:spPr>
        <p:txBody>
          <a:bodyPr/>
          <a:lstStyle/>
          <a:p>
            <a:pPr lvl="0"/>
            <a:r>
              <a:rPr lang="de-DE"/>
              <a:t>Mastertextformat bearbeiten</a:t>
            </a:r>
          </a:p>
        </p:txBody>
      </p:sp>
      <p:sp>
        <p:nvSpPr>
          <p:cNvPr id="9" name="Textplatzhalter 6">
            <a:extLst>
              <a:ext uri="{FF2B5EF4-FFF2-40B4-BE49-F238E27FC236}">
                <a16:creationId xmlns:a16="http://schemas.microsoft.com/office/drawing/2014/main" id="{8E205B2A-24B4-4B2B-B293-149CBCB8D491}"/>
              </a:ext>
            </a:extLst>
          </p:cNvPr>
          <p:cNvSpPr>
            <a:spLocks noGrp="1"/>
          </p:cNvSpPr>
          <p:nvPr>
            <p:ph type="body" sz="quarter" idx="17"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Tree>
    <p:extLst>
      <p:ext uri="{BB962C8B-B14F-4D97-AF65-F5344CB8AC3E}">
        <p14:creationId xmlns:p14="http://schemas.microsoft.com/office/powerpoint/2010/main" val="2582423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und Bild (rechts)">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9E8E2C43-FDD0-456E-A273-CCBA60D84910}"/>
              </a:ext>
            </a:extLst>
          </p:cNvPr>
          <p:cNvSpPr>
            <a:spLocks noGrp="1"/>
          </p:cNvSpPr>
          <p:nvPr>
            <p:ph type="pic" sz="quarter" idx="15"/>
          </p:nvPr>
        </p:nvSpPr>
        <p:spPr>
          <a:xfrm>
            <a:off x="6275388" y="1449388"/>
            <a:ext cx="5916612" cy="5408612"/>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p:txBody>
          <a:body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p:txBody>
          <a:bodyPr/>
          <a:lstStyle>
            <a:lvl1pPr>
              <a:defRPr b="0">
                <a:solidFill>
                  <a:schemeClr val="tx1"/>
                </a:solidFill>
                <a:latin typeface="+mn-lt"/>
              </a:defRPr>
            </a:lvl1pPr>
          </a:lstStyle>
          <a:p>
            <a:r>
              <a:rPr lang="en-US">
                <a:solidFill>
                  <a:prstClr val="black"/>
                </a:solidFill>
              </a:rPr>
              <a:t>DB Engineering &amp; Consulting | September 2021</a:t>
            </a:r>
            <a:endParaRPr lang="de-DE">
              <a:solidFill>
                <a:prstClr val="black"/>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4" name="Inhaltsplatzhalter 3">
            <a:extLst>
              <a:ext uri="{FF2B5EF4-FFF2-40B4-BE49-F238E27FC236}">
                <a16:creationId xmlns:a16="http://schemas.microsoft.com/office/drawing/2014/main" id="{6AE5B13E-F925-44FA-A8D7-2CB14BB0A1B1}"/>
              </a:ext>
            </a:extLst>
          </p:cNvPr>
          <p:cNvSpPr>
            <a:spLocks noGrp="1"/>
          </p:cNvSpPr>
          <p:nvPr>
            <p:ph sz="quarter" idx="16"/>
          </p:nvPr>
        </p:nvSpPr>
        <p:spPr>
          <a:xfrm>
            <a:off x="378272" y="1449388"/>
            <a:ext cx="5545137" cy="4679950"/>
          </a:xfrm>
        </p:spPr>
        <p:txBody>
          <a:bodyPr/>
          <a:lstStyle/>
          <a:p>
            <a:pPr lvl="0"/>
            <a:r>
              <a:rPr lang="de-DE"/>
              <a:t>Mastertextformat bearbeiten</a:t>
            </a:r>
          </a:p>
        </p:txBody>
      </p:sp>
      <p:sp>
        <p:nvSpPr>
          <p:cNvPr id="9" name="Textplatzhalter 6">
            <a:extLst>
              <a:ext uri="{FF2B5EF4-FFF2-40B4-BE49-F238E27FC236}">
                <a16:creationId xmlns:a16="http://schemas.microsoft.com/office/drawing/2014/main" id="{8E205B2A-24B4-4B2B-B293-149CBCB8D491}"/>
              </a:ext>
            </a:extLst>
          </p:cNvPr>
          <p:cNvSpPr>
            <a:spLocks noGrp="1"/>
          </p:cNvSpPr>
          <p:nvPr>
            <p:ph type="body" sz="quarter" idx="17"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Tree>
    <p:extLst>
      <p:ext uri="{BB962C8B-B14F-4D97-AF65-F5344CB8AC3E}">
        <p14:creationId xmlns:p14="http://schemas.microsoft.com/office/powerpoint/2010/main" val="402105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Bild, Logo Rot zentrier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485639"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476" y="3609020"/>
            <a:ext cx="11449050" cy="756084"/>
          </a:xfrm>
        </p:spPr>
        <p:txBody>
          <a:bodyPr anchor="b"/>
          <a:lstStyle>
            <a:lvl1pPr algn="ctr">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371476" y="4392005"/>
            <a:ext cx="11449050" cy="683654"/>
          </a:xfrm>
        </p:spPr>
        <p:txBody>
          <a:bodyPr/>
          <a:lstStyle>
            <a:lvl1pPr marL="0" indent="0" algn="ctr">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371476" y="5920896"/>
            <a:ext cx="11449050" cy="380709"/>
          </a:xfrm>
        </p:spPr>
        <p:txBody>
          <a:bodyPr/>
          <a:lstStyle>
            <a:lvl1pPr marL="0" indent="0" algn="ctr">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485799" y="513294"/>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1602340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ld mit Titel (Logo Rot)">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solidFill>
                  <a:schemeClr val="bg1"/>
                </a:solidFill>
              </a:defRPr>
            </a:lvl1pPr>
          </a:lstStyle>
          <a:p>
            <a:r>
              <a:rPr lang="de-DE"/>
              <a:t>Bild durch Klicken auf Symbol hinzufügen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3">
            <a:extLst>
              <a:ext uri="{FF2B5EF4-FFF2-40B4-BE49-F238E27FC236}">
                <a16:creationId xmlns:a16="http://schemas.microsoft.com/office/drawing/2014/main" id="{63C11FEC-D812-4EB3-9A64-42F1696D70D4}"/>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
        <p:nvSpPr>
          <p:cNvPr id="3" name="Titel 2">
            <a:extLst>
              <a:ext uri="{FF2B5EF4-FFF2-40B4-BE49-F238E27FC236}">
                <a16:creationId xmlns:a16="http://schemas.microsoft.com/office/drawing/2014/main" id="{152ACBF4-EBE4-4F98-8E18-5619C05FB6DA}"/>
              </a:ext>
            </a:extLst>
          </p:cNvPr>
          <p:cNvSpPr>
            <a:spLocks noGrp="1"/>
          </p:cNvSpPr>
          <p:nvPr>
            <p:ph type="title"/>
          </p:nvPr>
        </p:nvSpPr>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3179445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ld mit Titel (Logo Weiß)">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solidFill>
                  <a:schemeClr val="bg1"/>
                </a:solidFill>
              </a:defRPr>
            </a:lvl1pPr>
          </a:lstStyle>
          <a:p>
            <a:r>
              <a:rPr lang="de-DE"/>
              <a:t>Bild durch Klicken auf Symbol hinzufügen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3">
            <a:extLst>
              <a:ext uri="{FF2B5EF4-FFF2-40B4-BE49-F238E27FC236}">
                <a16:creationId xmlns:a16="http://schemas.microsoft.com/office/drawing/2014/main" id="{63C11FEC-D812-4EB3-9A64-42F1696D70D4}"/>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
        <p:nvSpPr>
          <p:cNvPr id="3" name="Titel 2">
            <a:extLst>
              <a:ext uri="{FF2B5EF4-FFF2-40B4-BE49-F238E27FC236}">
                <a16:creationId xmlns:a16="http://schemas.microsoft.com/office/drawing/2014/main" id="{152ACBF4-EBE4-4F98-8E18-5619C05FB6DA}"/>
              </a:ext>
            </a:extLst>
          </p:cNvPr>
          <p:cNvSpPr>
            <a:spLocks noGrp="1"/>
          </p:cNvSpPr>
          <p:nvPr>
            <p:ph type="title"/>
          </p:nvPr>
        </p:nvSpPr>
        <p:spPr/>
        <p:txBody>
          <a:bodyPr/>
          <a:lstStyle>
            <a:lvl1pPr>
              <a:defRPr>
                <a:solidFill>
                  <a:schemeClr val="bg1"/>
                </a:solidFill>
              </a:defRPr>
            </a:lvl1pPr>
          </a:lstStyle>
          <a:p>
            <a:r>
              <a:rPr lang="de-DE"/>
              <a:t>Mastertitelformat bearbeiten</a:t>
            </a:r>
          </a:p>
        </p:txBody>
      </p:sp>
    </p:spTree>
    <p:extLst>
      <p:ext uri="{BB962C8B-B14F-4D97-AF65-F5344CB8AC3E}">
        <p14:creationId xmlns:p14="http://schemas.microsoft.com/office/powerpoint/2010/main" val="2358775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3765571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ur Titel (Grau)">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4046792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Nur Titel (Grau)">
    <p:bg>
      <p:bgPr>
        <a:solidFill>
          <a:schemeClr val="accent3"/>
        </a:solidFill>
        <a:effectLst/>
      </p:bgPr>
    </p:bg>
    <p:spTree>
      <p:nvGrpSpPr>
        <p:cNvPr id="1" name=""/>
        <p:cNvGrpSpPr/>
        <p:nvPr/>
      </p:nvGrpSpPr>
      <p:grpSpPr>
        <a:xfrm>
          <a:off x="0" y="0"/>
          <a:ext cx="0" cy="0"/>
          <a:chOff x="0" y="0"/>
          <a:chExt cx="0" cy="0"/>
        </a:xfrm>
      </p:grpSpPr>
      <p:sp>
        <p:nvSpPr>
          <p:cNvPr id="10" name="Bildplatzhalter 9"/>
          <p:cNvSpPr>
            <a:spLocks noGrp="1"/>
          </p:cNvSpPr>
          <p:nvPr>
            <p:ph type="pic" sz="quarter" idx="13" hasCustomPrompt="1"/>
          </p:nvPr>
        </p:nvSpPr>
        <p:spPr>
          <a:xfrm>
            <a:off x="928109" y="2130426"/>
            <a:ext cx="1882800" cy="1709426"/>
          </a:xfrm>
          <a:prstGeom prst="roundRect">
            <a:avLst>
              <a:gd name="adj" fmla="val 3294"/>
            </a:avLst>
          </a:prstGeom>
        </p:spPr>
        <p:txBody>
          <a:bodyPr anchor="ctr" anchorCtr="0"/>
          <a:lstStyle>
            <a:lvl1pPr marL="0" indent="0" algn="ctr">
              <a:buNone/>
              <a:defRPr b="1"/>
            </a:lvl1pPr>
          </a:lstStyle>
          <a:p>
            <a:r>
              <a:rPr lang="en-US"/>
              <a:t>Image</a:t>
            </a:r>
          </a:p>
        </p:txBody>
      </p:sp>
      <p:sp>
        <p:nvSpPr>
          <p:cNvPr id="11" name="Bildplatzhalter 9"/>
          <p:cNvSpPr>
            <a:spLocks noGrp="1"/>
          </p:cNvSpPr>
          <p:nvPr>
            <p:ph type="pic" sz="quarter" idx="14" hasCustomPrompt="1"/>
          </p:nvPr>
        </p:nvSpPr>
        <p:spPr>
          <a:xfrm>
            <a:off x="928109" y="4279281"/>
            <a:ext cx="1882800" cy="1709426"/>
          </a:xfrm>
          <a:prstGeom prst="roundRect">
            <a:avLst>
              <a:gd name="adj" fmla="val 3294"/>
            </a:avLst>
          </a:prstGeom>
        </p:spPr>
        <p:txBody>
          <a:bodyPr anchor="ctr" anchorCtr="0"/>
          <a:lstStyle>
            <a:lvl1pPr marL="0" marR="0" indent="0" algn="ctr" defTabSz="914400" rtl="0" eaLnBrk="1" fontAlgn="auto" latinLnBrk="0" hangingPunct="1">
              <a:lnSpc>
                <a:spcPct val="100000"/>
              </a:lnSpc>
              <a:spcBef>
                <a:spcPts val="0"/>
              </a:spcBef>
              <a:spcAft>
                <a:spcPts val="0"/>
              </a:spcAft>
              <a:buClr>
                <a:schemeClr val="accent2"/>
              </a:buClr>
              <a:buSzTx/>
              <a:buFont typeface="DB Sans" panose="020B0502050202020204" pitchFamily="34" charset="0"/>
              <a:buNone/>
              <a:tabLst/>
              <a:defRPr b="1"/>
            </a:lvl1pPr>
          </a:lstStyle>
          <a:p>
            <a:r>
              <a:rPr lang="en-US"/>
              <a:t>Image</a:t>
            </a:r>
          </a:p>
        </p:txBody>
      </p:sp>
      <p:sp>
        <p:nvSpPr>
          <p:cNvPr id="12" name="Bildplatzhalter 9"/>
          <p:cNvSpPr>
            <a:spLocks noGrp="1"/>
          </p:cNvSpPr>
          <p:nvPr>
            <p:ph type="pic" sz="quarter" idx="15" hasCustomPrompt="1"/>
          </p:nvPr>
        </p:nvSpPr>
        <p:spPr>
          <a:xfrm>
            <a:off x="9410314" y="2130426"/>
            <a:ext cx="1882800" cy="1709426"/>
          </a:xfrm>
          <a:prstGeom prst="roundRect">
            <a:avLst>
              <a:gd name="adj" fmla="val 3294"/>
            </a:avLst>
          </a:prstGeom>
        </p:spPr>
        <p:txBody>
          <a:bodyPr anchor="ctr" anchorCtr="0"/>
          <a:lstStyle>
            <a:lvl1pPr marL="0" marR="0" indent="0" algn="ctr" defTabSz="914400" rtl="0" eaLnBrk="1" fontAlgn="auto" latinLnBrk="0" hangingPunct="1">
              <a:lnSpc>
                <a:spcPct val="100000"/>
              </a:lnSpc>
              <a:spcBef>
                <a:spcPts val="0"/>
              </a:spcBef>
              <a:spcAft>
                <a:spcPts val="0"/>
              </a:spcAft>
              <a:buClr>
                <a:schemeClr val="accent2"/>
              </a:buClr>
              <a:buSzTx/>
              <a:buFont typeface="DB Sans" panose="020B0502050202020204" pitchFamily="34" charset="0"/>
              <a:buNone/>
              <a:tabLst/>
              <a:defRPr b="1"/>
            </a:lvl1pPr>
          </a:lstStyle>
          <a:p>
            <a:r>
              <a:rPr lang="en-US"/>
              <a:t>Image</a:t>
            </a:r>
          </a:p>
        </p:txBody>
      </p:sp>
      <p:sp>
        <p:nvSpPr>
          <p:cNvPr id="13" name="Bildplatzhalter 9"/>
          <p:cNvSpPr>
            <a:spLocks noGrp="1"/>
          </p:cNvSpPr>
          <p:nvPr>
            <p:ph type="pic" sz="quarter" idx="16" hasCustomPrompt="1"/>
          </p:nvPr>
        </p:nvSpPr>
        <p:spPr>
          <a:xfrm>
            <a:off x="9410314" y="4279281"/>
            <a:ext cx="1882800" cy="1709426"/>
          </a:xfrm>
          <a:prstGeom prst="roundRect">
            <a:avLst>
              <a:gd name="adj" fmla="val 3294"/>
            </a:avLst>
          </a:prstGeom>
        </p:spPr>
        <p:txBody>
          <a:bodyPr anchor="ctr" anchorCtr="0"/>
          <a:lstStyle>
            <a:lvl1pPr marL="0" marR="0" indent="0" algn="ctr" defTabSz="914400" rtl="0" eaLnBrk="1" fontAlgn="auto" latinLnBrk="0" hangingPunct="1">
              <a:lnSpc>
                <a:spcPct val="100000"/>
              </a:lnSpc>
              <a:spcBef>
                <a:spcPts val="0"/>
              </a:spcBef>
              <a:spcAft>
                <a:spcPts val="0"/>
              </a:spcAft>
              <a:buClr>
                <a:schemeClr val="accent2"/>
              </a:buClr>
              <a:buSzTx/>
              <a:buFont typeface="DB Sans" panose="020B0502050202020204" pitchFamily="34" charset="0"/>
              <a:buNone/>
              <a:tabLst/>
              <a:defRPr b="1"/>
            </a:lvl1pPr>
          </a:lstStyle>
          <a:p>
            <a:r>
              <a:rPr lang="en-US"/>
              <a:t>Image</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3981529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A86CD97-5D9A-4DD7-8FA9-F028A03BBCF3}"/>
              </a:ext>
            </a:extLst>
          </p:cNvPr>
          <p:cNvSpPr>
            <a:spLocks noGrp="1"/>
          </p:cNvSpPr>
          <p:nvPr>
            <p:ph type="ftr" sz="quarter" idx="11"/>
          </p:nvPr>
        </p:nvSpPr>
        <p:spPr/>
        <p:txBody>
          <a:bodyPr/>
          <a:lstStyle>
            <a:lvl1pPr>
              <a:defRPr b="0">
                <a:latin typeface="+mn-lt"/>
              </a:defRPr>
            </a:lvl1pPr>
          </a:lstStyle>
          <a:p>
            <a:r>
              <a:rPr lang="en-US">
                <a:solidFill>
                  <a:prstClr val="black"/>
                </a:solidFill>
              </a:rPr>
              <a:t>DB Engineering &amp; Consulting | September 2021</a:t>
            </a:r>
            <a:endParaRPr lang="de-DE">
              <a:solidFill>
                <a:prstClr val="black"/>
              </a:solidFill>
            </a:endParaRPr>
          </a:p>
        </p:txBody>
      </p:sp>
      <p:sp>
        <p:nvSpPr>
          <p:cNvPr id="4" name="Foliennummernplatzhalter 3">
            <a:extLst>
              <a:ext uri="{FF2B5EF4-FFF2-40B4-BE49-F238E27FC236}">
                <a16:creationId xmlns:a16="http://schemas.microsoft.com/office/drawing/2014/main" id="{035940B9-9206-49A7-9C4C-F7D534506321}"/>
              </a:ext>
            </a:extLst>
          </p:cNvPr>
          <p:cNvSpPr>
            <a:spLocks noGrp="1"/>
          </p:cNvSpPr>
          <p:nvPr>
            <p:ph type="sldNum" sz="quarter" idx="12"/>
          </p:nvPr>
        </p:nvSpPr>
        <p:spPr/>
        <p:txBody>
          <a:bodyPr/>
          <a:lstStyle>
            <a:lvl1pPr>
              <a:defRPr>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36067416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tement (Logo Rot)">
    <p:bg>
      <p:bgPr>
        <a:solidFill>
          <a:schemeClr val="tx1">
            <a:alpha val="84000"/>
          </a:schemeClr>
        </a:solidFill>
        <a:effectLst/>
      </p:bgPr>
    </p:bg>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noFill/>
        </p:spPr>
        <p:txBody>
          <a:bodyPr anchor="ctr"/>
          <a:lstStyle>
            <a:lvl1pPr marL="0" indent="0" algn="ctr">
              <a:buNone/>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a:xfrm>
            <a:off x="11300027" y="6538648"/>
            <a:ext cx="520498" cy="216024"/>
          </a:xfrm>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7">
            <a:extLst>
              <a:ext uri="{FF2B5EF4-FFF2-40B4-BE49-F238E27FC236}">
                <a16:creationId xmlns:a16="http://schemas.microsoft.com/office/drawing/2014/main" id="{23A1144C-097B-48B5-A5B0-A4ECB476BAF9}"/>
              </a:ext>
            </a:extLst>
          </p:cNvPr>
          <p:cNvSpPr>
            <a:spLocks noGrp="1"/>
          </p:cNvSpPr>
          <p:nvPr>
            <p:ph type="body" sz="quarter" idx="19" hasCustomPrompt="1"/>
          </p:nvPr>
        </p:nvSpPr>
        <p:spPr>
          <a:xfrm>
            <a:off x="334963" y="2096852"/>
            <a:ext cx="11521677" cy="1231349"/>
          </a:xfrm>
        </p:spPr>
        <p:txBody>
          <a:bodyPr/>
          <a:lstStyle>
            <a:lvl1pPr marL="0" indent="0">
              <a:buNone/>
              <a:defRPr sz="8500">
                <a:solidFill>
                  <a:schemeClr val="bg1"/>
                </a:solidFill>
                <a:latin typeface="+mj-lt"/>
              </a:defRPr>
            </a:lvl1pPr>
          </a:lstStyle>
          <a:p>
            <a:pPr lvl="0"/>
            <a:r>
              <a:rPr lang="de-DE"/>
              <a:t>Statement</a:t>
            </a:r>
          </a:p>
        </p:txBody>
      </p:sp>
      <p:sp>
        <p:nvSpPr>
          <p:cNvPr id="10" name="Textplatzhalter 3">
            <a:extLst>
              <a:ext uri="{FF2B5EF4-FFF2-40B4-BE49-F238E27FC236}">
                <a16:creationId xmlns:a16="http://schemas.microsoft.com/office/drawing/2014/main" id="{29D23199-76B3-4E3B-A68D-B7F401D7BB76}"/>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2685585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atement (Logo Weiß)">
    <p:bg>
      <p:bgPr>
        <a:solidFill>
          <a:schemeClr val="tx1">
            <a:alpha val="84000"/>
          </a:schemeClr>
        </a:solidFill>
        <a:effectLst/>
      </p:bgPr>
    </p:bg>
    <p:spTree>
      <p:nvGrpSpPr>
        <p:cNvPr id="1" name=""/>
        <p:cNvGrpSpPr/>
        <p:nvPr/>
      </p:nvGrpSpPr>
      <p:grpSpPr>
        <a:xfrm>
          <a:off x="0" y="0"/>
          <a:ext cx="0" cy="0"/>
          <a:chOff x="0" y="0"/>
          <a:chExt cx="0" cy="0"/>
        </a:xfrm>
      </p:grpSpPr>
      <p:sp>
        <p:nvSpPr>
          <p:cNvPr id="8" name="Bildplatzhalter 10">
            <a:extLst>
              <a:ext uri="{FF2B5EF4-FFF2-40B4-BE49-F238E27FC236}">
                <a16:creationId xmlns:a16="http://schemas.microsoft.com/office/drawing/2014/main" id="{E63F0EF0-6751-42DD-8EAD-C8E847AA5F47}"/>
              </a:ext>
            </a:extLst>
          </p:cNvPr>
          <p:cNvSpPr>
            <a:spLocks noGrp="1"/>
          </p:cNvSpPr>
          <p:nvPr>
            <p:ph type="pic" sz="quarter" idx="15"/>
          </p:nvPr>
        </p:nvSpPr>
        <p:spPr>
          <a:xfrm>
            <a:off x="-1" y="0"/>
            <a:ext cx="12192001" cy="6858000"/>
          </a:xfrm>
          <a:noFill/>
        </p:spPr>
        <p:txBody>
          <a:bodyPr anchor="ctr"/>
          <a:lstStyle>
            <a:lvl1pPr marL="0" indent="0" algn="ctr">
              <a:buNone/>
              <a:defRPr>
                <a:solidFill>
                  <a:schemeClr val="bg1"/>
                </a:solidFill>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6">
            <a:extLst>
              <a:ext uri="{FF2B5EF4-FFF2-40B4-BE49-F238E27FC236}">
                <a16:creationId xmlns:a16="http://schemas.microsoft.com/office/drawing/2014/main" id="{0B07DB40-DBD6-4EA1-8E67-8EA03178A609}"/>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7">
            <a:extLst>
              <a:ext uri="{FF2B5EF4-FFF2-40B4-BE49-F238E27FC236}">
                <a16:creationId xmlns:a16="http://schemas.microsoft.com/office/drawing/2014/main" id="{23A1144C-097B-48B5-A5B0-A4ECB476BAF9}"/>
              </a:ext>
            </a:extLst>
          </p:cNvPr>
          <p:cNvSpPr>
            <a:spLocks noGrp="1"/>
          </p:cNvSpPr>
          <p:nvPr>
            <p:ph type="body" sz="quarter" idx="19" hasCustomPrompt="1"/>
          </p:nvPr>
        </p:nvSpPr>
        <p:spPr>
          <a:xfrm>
            <a:off x="334963" y="2096852"/>
            <a:ext cx="11521677" cy="1231349"/>
          </a:xfrm>
        </p:spPr>
        <p:txBody>
          <a:bodyPr/>
          <a:lstStyle>
            <a:lvl1pPr marL="0" indent="0">
              <a:buNone/>
              <a:defRPr sz="8500">
                <a:solidFill>
                  <a:schemeClr val="bg1"/>
                </a:solidFill>
                <a:latin typeface="+mj-lt"/>
              </a:defRPr>
            </a:lvl1pPr>
          </a:lstStyle>
          <a:p>
            <a:pPr lvl="0"/>
            <a:r>
              <a:rPr lang="de-DE"/>
              <a:t>Statement</a:t>
            </a:r>
          </a:p>
        </p:txBody>
      </p:sp>
      <p:sp>
        <p:nvSpPr>
          <p:cNvPr id="10" name="Textplatzhalter 3">
            <a:extLst>
              <a:ext uri="{FF2B5EF4-FFF2-40B4-BE49-F238E27FC236}">
                <a16:creationId xmlns:a16="http://schemas.microsoft.com/office/drawing/2014/main" id="{29D23199-76B3-4E3B-A68D-B7F401D7BB76}"/>
              </a:ext>
            </a:extLst>
          </p:cNvPr>
          <p:cNvSpPr>
            <a:spLocks noGrp="1"/>
          </p:cNvSpPr>
          <p:nvPr>
            <p:ph type="body" sz="quarter" idx="18" hasCustomPrompt="1"/>
          </p:nvPr>
        </p:nvSpPr>
        <p:spPr>
          <a:xfrm>
            <a:off x="11280525" y="368660"/>
            <a:ext cx="540000" cy="3780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19098108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Zitat (Logo Rot)">
    <p:spTree>
      <p:nvGrpSpPr>
        <p:cNvPr id="1" name=""/>
        <p:cNvGrpSpPr/>
        <p:nvPr/>
      </p:nvGrpSpPr>
      <p:grpSpPr>
        <a:xfrm>
          <a:off x="0" y="0"/>
          <a:ext cx="0" cy="0"/>
          <a:chOff x="0" y="0"/>
          <a:chExt cx="0" cy="0"/>
        </a:xfrm>
      </p:grpSpPr>
      <p:sp>
        <p:nvSpPr>
          <p:cNvPr id="13" name="Medienplatzhalter 4">
            <a:extLst>
              <a:ext uri="{FF2B5EF4-FFF2-40B4-BE49-F238E27FC236}">
                <a16:creationId xmlns:a16="http://schemas.microsoft.com/office/drawing/2014/main" id="{3348C025-EC14-4E25-AA69-4FBB23BF31B0}"/>
              </a:ext>
            </a:extLst>
          </p:cNvPr>
          <p:cNvSpPr>
            <a:spLocks noGrp="1"/>
          </p:cNvSpPr>
          <p:nvPr>
            <p:ph type="media" sz="quarter" idx="10"/>
          </p:nvPr>
        </p:nvSpPr>
        <p:spPr>
          <a:xfrm>
            <a:off x="0" y="0"/>
            <a:ext cx="12192000" cy="6858000"/>
          </a:xfrm>
          <a:solidFill>
            <a:schemeClr val="bg1">
              <a:lumMod val="50000"/>
            </a:schemeClr>
          </a:solidFill>
        </p:spPr>
        <p:txBody>
          <a:bodyPr anchor="ctr"/>
          <a:lstStyle>
            <a:lvl1pPr marL="0" indent="0" algn="ctr">
              <a:buNone/>
              <a:defRPr/>
            </a:lvl1pPr>
          </a:lstStyle>
          <a:p>
            <a:r>
              <a:rPr lang="de-DE"/>
              <a:t>Mediaclip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0" y="0"/>
            <a:ext cx="12192000" cy="6858000"/>
          </a:xfrm>
          <a:solidFill>
            <a:schemeClr val="tx1">
              <a:alpha val="30000"/>
            </a:schemeClr>
          </a:solidFill>
        </p:spPr>
        <p:txBody>
          <a:bodyPr lIns="324000" tIns="324000" rIns="324000" bIns="2412000" anchor="b"/>
          <a:lstStyle>
            <a:lvl1pPr algn="ctr">
              <a:defRPr sz="60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a:xfrm>
            <a:off x="371475" y="6538648"/>
            <a:ext cx="10602000" cy="216024"/>
          </a:xfrm>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hasCustomPrompt="1"/>
          </p:nvPr>
        </p:nvSpPr>
        <p:spPr>
          <a:xfrm>
            <a:off x="371475" y="5208436"/>
            <a:ext cx="11449050" cy="920902"/>
          </a:xfrm>
        </p:spPr>
        <p:txBody>
          <a:bodyPr/>
          <a:lstStyle>
            <a:lvl1pPr marL="0" indent="0" algn="ctr">
              <a:buNone/>
              <a:defRPr sz="1600">
                <a:solidFill>
                  <a:schemeClr val="bg1"/>
                </a:solidFill>
              </a:defRPr>
            </a:lvl1pPr>
          </a:lstStyle>
          <a:p>
            <a:pPr lvl="0"/>
            <a:r>
              <a:rPr lang="de-DE"/>
              <a:t>Vorname Nachname</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5486313" y="4905164"/>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3">
            <a:extLst>
              <a:ext uri="{FF2B5EF4-FFF2-40B4-BE49-F238E27FC236}">
                <a16:creationId xmlns:a16="http://schemas.microsoft.com/office/drawing/2014/main" id="{E1612367-6D73-48B9-86F0-04DA0715BB26}"/>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3986002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Zitat (Logo Weiß)">
    <p:spTree>
      <p:nvGrpSpPr>
        <p:cNvPr id="1" name=""/>
        <p:cNvGrpSpPr/>
        <p:nvPr/>
      </p:nvGrpSpPr>
      <p:grpSpPr>
        <a:xfrm>
          <a:off x="0" y="0"/>
          <a:ext cx="0" cy="0"/>
          <a:chOff x="0" y="0"/>
          <a:chExt cx="0" cy="0"/>
        </a:xfrm>
      </p:grpSpPr>
      <p:sp>
        <p:nvSpPr>
          <p:cNvPr id="13" name="Medienplatzhalter 4">
            <a:extLst>
              <a:ext uri="{FF2B5EF4-FFF2-40B4-BE49-F238E27FC236}">
                <a16:creationId xmlns:a16="http://schemas.microsoft.com/office/drawing/2014/main" id="{3348C025-EC14-4E25-AA69-4FBB23BF31B0}"/>
              </a:ext>
            </a:extLst>
          </p:cNvPr>
          <p:cNvSpPr>
            <a:spLocks noGrp="1"/>
          </p:cNvSpPr>
          <p:nvPr>
            <p:ph type="media" sz="quarter" idx="10"/>
          </p:nvPr>
        </p:nvSpPr>
        <p:spPr>
          <a:xfrm>
            <a:off x="0" y="0"/>
            <a:ext cx="12192000" cy="6858000"/>
          </a:xfrm>
          <a:solidFill>
            <a:schemeClr val="bg1">
              <a:lumMod val="50000"/>
            </a:schemeClr>
          </a:solidFill>
        </p:spPr>
        <p:txBody>
          <a:bodyPr anchor="ctr"/>
          <a:lstStyle>
            <a:lvl1pPr marL="0" indent="0" algn="ctr">
              <a:buNone/>
              <a:defRPr/>
            </a:lvl1pPr>
          </a:lstStyle>
          <a:p>
            <a:r>
              <a:rPr lang="de-DE"/>
              <a:t>Mediaclip durch Klicken auf Symbol hinzufügen</a:t>
            </a:r>
          </a:p>
        </p:txBody>
      </p:sp>
      <p:sp>
        <p:nvSpPr>
          <p:cNvPr id="2" name="Titel 1">
            <a:extLst>
              <a:ext uri="{FF2B5EF4-FFF2-40B4-BE49-F238E27FC236}">
                <a16:creationId xmlns:a16="http://schemas.microsoft.com/office/drawing/2014/main" id="{D80E10FB-DB28-4159-ABFD-2E84010A9BC2}"/>
              </a:ext>
            </a:extLst>
          </p:cNvPr>
          <p:cNvSpPr>
            <a:spLocks noGrp="1"/>
          </p:cNvSpPr>
          <p:nvPr>
            <p:ph type="title"/>
          </p:nvPr>
        </p:nvSpPr>
        <p:spPr>
          <a:xfrm>
            <a:off x="0" y="0"/>
            <a:ext cx="12192000" cy="6858000"/>
          </a:xfrm>
          <a:solidFill>
            <a:schemeClr val="tx1">
              <a:alpha val="30000"/>
            </a:schemeClr>
          </a:solidFill>
        </p:spPr>
        <p:txBody>
          <a:bodyPr lIns="324000" tIns="324000" rIns="324000" bIns="2412000" anchor="b"/>
          <a:lstStyle>
            <a:lvl1pPr algn="ctr">
              <a:defRPr sz="6000">
                <a:solidFill>
                  <a:schemeClr val="bg1"/>
                </a:solidFill>
              </a:defRPr>
            </a:lvl1pPr>
          </a:lstStyle>
          <a:p>
            <a:r>
              <a:rPr lang="de-DE"/>
              <a:t>Mastertitelformat bearbeiten</a:t>
            </a:r>
          </a:p>
        </p:txBody>
      </p:sp>
      <p:sp>
        <p:nvSpPr>
          <p:cNvPr id="5" name="Fußzeilenplatzhalter 4">
            <a:extLst>
              <a:ext uri="{FF2B5EF4-FFF2-40B4-BE49-F238E27FC236}">
                <a16:creationId xmlns:a16="http://schemas.microsoft.com/office/drawing/2014/main" id="{EB538E46-C847-44FA-A5BC-C63FF58B56BA}"/>
              </a:ext>
            </a:extLst>
          </p:cNvPr>
          <p:cNvSpPr>
            <a:spLocks noGrp="1"/>
          </p:cNvSpPr>
          <p:nvPr>
            <p:ph type="ftr" sz="quarter" idx="11"/>
          </p:nvPr>
        </p:nvSpPr>
        <p:spPr>
          <a:xfrm>
            <a:off x="371475" y="6538648"/>
            <a:ext cx="10602000" cy="216024"/>
          </a:xfrm>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6" name="Foliennummernplatzhalter 5">
            <a:extLst>
              <a:ext uri="{FF2B5EF4-FFF2-40B4-BE49-F238E27FC236}">
                <a16:creationId xmlns:a16="http://schemas.microsoft.com/office/drawing/2014/main" id="{0EC4D224-C30D-405E-A5EE-0DB17C1D8679}"/>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519DF05F-72AD-4B24-A27F-095169952370}"/>
              </a:ext>
            </a:extLst>
          </p:cNvPr>
          <p:cNvSpPr>
            <a:spLocks noGrp="1"/>
          </p:cNvSpPr>
          <p:nvPr>
            <p:ph type="body" sz="quarter" idx="14" hasCustomPrompt="1"/>
          </p:nvPr>
        </p:nvSpPr>
        <p:spPr>
          <a:xfrm>
            <a:off x="371475" y="5208436"/>
            <a:ext cx="11449050" cy="935486"/>
          </a:xfrm>
        </p:spPr>
        <p:txBody>
          <a:bodyPr/>
          <a:lstStyle>
            <a:lvl1pPr marL="0" indent="0" algn="ctr">
              <a:buNone/>
              <a:defRPr sz="1600">
                <a:solidFill>
                  <a:schemeClr val="bg1"/>
                </a:solidFill>
              </a:defRPr>
            </a:lvl1pPr>
          </a:lstStyle>
          <a:p>
            <a:pPr lvl="0"/>
            <a:r>
              <a:rPr lang="de-DE"/>
              <a:t>Vorname Nachname</a:t>
            </a:r>
          </a:p>
        </p:txBody>
      </p:sp>
      <p:sp>
        <p:nvSpPr>
          <p:cNvPr id="7" name="Textplatzhalter 6">
            <a:extLst>
              <a:ext uri="{FF2B5EF4-FFF2-40B4-BE49-F238E27FC236}">
                <a16:creationId xmlns:a16="http://schemas.microsoft.com/office/drawing/2014/main" id="{59B825A7-CC36-4592-BA09-A6FA6C29D838}"/>
              </a:ext>
            </a:extLst>
          </p:cNvPr>
          <p:cNvSpPr>
            <a:spLocks noGrp="1"/>
          </p:cNvSpPr>
          <p:nvPr>
            <p:ph type="body" sz="quarter" idx="15" hasCustomPrompt="1"/>
          </p:nvPr>
        </p:nvSpPr>
        <p:spPr>
          <a:xfrm>
            <a:off x="5486313" y="4905164"/>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0" name="Textplatzhalter 6">
            <a:extLst>
              <a:ext uri="{FF2B5EF4-FFF2-40B4-BE49-F238E27FC236}">
                <a16:creationId xmlns:a16="http://schemas.microsoft.com/office/drawing/2014/main" id="{B27FFED9-1D10-457A-BB20-AF5C3651EB65}"/>
              </a:ext>
            </a:extLst>
          </p:cNvPr>
          <p:cNvSpPr>
            <a:spLocks noGrp="1"/>
          </p:cNvSpPr>
          <p:nvPr>
            <p:ph type="body" sz="quarter" idx="16" hasCustomPrompt="1"/>
          </p:nvPr>
        </p:nvSpPr>
        <p:spPr>
          <a:xfrm>
            <a:off x="11287836" y="6475761"/>
            <a:ext cx="532800" cy="50400"/>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12" name="Textplatzhalter 3">
            <a:extLst>
              <a:ext uri="{FF2B5EF4-FFF2-40B4-BE49-F238E27FC236}">
                <a16:creationId xmlns:a16="http://schemas.microsoft.com/office/drawing/2014/main" id="{E1612367-6D73-48B9-86F0-04DA0715BB26}"/>
              </a:ext>
            </a:extLst>
          </p:cNvPr>
          <p:cNvSpPr>
            <a:spLocks noGrp="1"/>
          </p:cNvSpPr>
          <p:nvPr>
            <p:ph type="body" sz="quarter" idx="18" hasCustomPrompt="1"/>
          </p:nvPr>
        </p:nvSpPr>
        <p:spPr>
          <a:xfrm>
            <a:off x="11280525" y="368660"/>
            <a:ext cx="540000" cy="3780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2959107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Bild, Logo Weiß zentriert)">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5485639" y="5467612"/>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476" y="3609020"/>
            <a:ext cx="11449050" cy="756084"/>
          </a:xfrm>
        </p:spPr>
        <p:txBody>
          <a:bodyPr anchor="b"/>
          <a:lstStyle>
            <a:lvl1pPr algn="ctr">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371476" y="4392005"/>
            <a:ext cx="11449050" cy="683654"/>
          </a:xfrm>
        </p:spPr>
        <p:txBody>
          <a:bodyPr/>
          <a:lstStyle>
            <a:lvl1pPr marL="0" indent="0" algn="ctr">
              <a:buNone/>
              <a:defRPr sz="3200">
                <a:solidFill>
                  <a:schemeClr val="bg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371475" y="5920896"/>
            <a:ext cx="11449051" cy="380709"/>
          </a:xfrm>
        </p:spPr>
        <p:txBody>
          <a:bodyPr/>
          <a:lstStyle>
            <a:lvl1pPr marL="0" indent="0" algn="ctr">
              <a:buNone/>
              <a:defRPr>
                <a:solidFill>
                  <a:schemeClr val="bg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7D3148F9-2D63-42F8-AA94-9AA4BDDD3A45}"/>
              </a:ext>
            </a:extLst>
          </p:cNvPr>
          <p:cNvSpPr>
            <a:spLocks noGrp="1"/>
          </p:cNvSpPr>
          <p:nvPr>
            <p:ph type="body" sz="quarter" idx="18" hasCustomPrompt="1"/>
          </p:nvPr>
        </p:nvSpPr>
        <p:spPr>
          <a:xfrm>
            <a:off x="5485799" y="513294"/>
            <a:ext cx="1220400" cy="853200"/>
          </a:xfrm>
          <a:blipFill>
            <a:blip r:embed="rId2"/>
            <a:stretch>
              <a:fillRect/>
            </a:stretch>
          </a:blipFill>
        </p:spPr>
        <p:txBody>
          <a:bodyPr vert="horz" lIns="0" tIns="0" rIns="0" bIns="0" rtlCol="0" anchor="t" anchorCtr="0">
            <a:noAutofit/>
          </a:bodyPr>
          <a:lstStyle>
            <a:lvl1pPr>
              <a:defRPr lang="de-DE" sz="1000" dirty="0">
                <a:solidFill>
                  <a:schemeClr val="bg1"/>
                </a:solidFill>
              </a:defRPr>
            </a:lvl1pPr>
          </a:lstStyle>
          <a:p>
            <a:pPr marL="0" lvl="0" indent="0">
              <a:buNone/>
            </a:pPr>
            <a:r>
              <a:rPr lang="de-DE"/>
              <a:t> </a:t>
            </a:r>
          </a:p>
        </p:txBody>
      </p:sp>
    </p:spTree>
    <p:extLst>
      <p:ext uri="{BB962C8B-B14F-4D97-AF65-F5344CB8AC3E}">
        <p14:creationId xmlns:p14="http://schemas.microsoft.com/office/powerpoint/2010/main" val="27832311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Ende (Bild)">
    <p:bg>
      <p:bgPr>
        <a:solidFill>
          <a:schemeClr val="tx1">
            <a:alpha val="84000"/>
          </a:schemeClr>
        </a:solidFill>
        <a:effectLst/>
      </p:bgPr>
    </p:bg>
    <p:spTree>
      <p:nvGrpSpPr>
        <p:cNvPr id="1" name=""/>
        <p:cNvGrpSpPr/>
        <p:nvPr/>
      </p:nvGrpSpPr>
      <p:grpSpPr>
        <a:xfrm>
          <a:off x="0" y="0"/>
          <a:ext cx="0" cy="0"/>
          <a:chOff x="0" y="0"/>
          <a:chExt cx="0" cy="0"/>
        </a:xfrm>
      </p:grpSpPr>
      <p:sp>
        <p:nvSpPr>
          <p:cNvPr id="3" name="Bildplatzhalter 10">
            <a:extLst>
              <a:ext uri="{FF2B5EF4-FFF2-40B4-BE49-F238E27FC236}">
                <a16:creationId xmlns:a16="http://schemas.microsoft.com/office/drawing/2014/main" id="{88E6BB85-2CD9-4C46-9692-3B22C74A1300}"/>
              </a:ext>
            </a:extLst>
          </p:cNvPr>
          <p:cNvSpPr>
            <a:spLocks noGrp="1"/>
          </p:cNvSpPr>
          <p:nvPr>
            <p:ph type="pic" sz="quarter" idx="15"/>
          </p:nvPr>
        </p:nvSpPr>
        <p:spPr>
          <a:xfrm>
            <a:off x="-1" y="0"/>
            <a:ext cx="12192001" cy="6858000"/>
          </a:xfrm>
          <a:no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a:xfrm>
            <a:off x="371476" y="2436127"/>
            <a:ext cx="11449050" cy="3693211"/>
          </a:xfrm>
        </p:spPr>
        <p:txBody>
          <a:bodyPr/>
          <a:lstStyle>
            <a:lvl1pPr algn="ctr">
              <a:defRPr sz="8000">
                <a:solidFill>
                  <a:schemeClr val="bg1"/>
                </a:solidFill>
              </a:defRPr>
            </a:lvl1pPr>
          </a:lstStyle>
          <a:p>
            <a:r>
              <a:rPr lang="de-DE"/>
              <a:t>Mastertitelformat bearbeiten</a:t>
            </a:r>
          </a:p>
        </p:txBody>
      </p:sp>
    </p:spTree>
    <p:extLst>
      <p:ext uri="{BB962C8B-B14F-4D97-AF65-F5344CB8AC3E}">
        <p14:creationId xmlns:p14="http://schemas.microsoft.com/office/powerpoint/2010/main" val="32279578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Ende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a:xfrm>
            <a:off x="371476" y="2436127"/>
            <a:ext cx="11449050" cy="3693211"/>
          </a:xfrm>
        </p:spPr>
        <p:txBody>
          <a:bodyPr/>
          <a:lstStyle>
            <a:lvl1pPr algn="ctr">
              <a:defRPr sz="8000">
                <a:solidFill>
                  <a:schemeClr val="bg1"/>
                </a:solidFill>
              </a:defRPr>
            </a:lvl1pPr>
          </a:lstStyle>
          <a:p>
            <a:r>
              <a:rPr lang="de-DE"/>
              <a:t>Mastertitelformat bearbeiten</a:t>
            </a:r>
          </a:p>
        </p:txBody>
      </p:sp>
    </p:spTree>
    <p:extLst>
      <p:ext uri="{BB962C8B-B14F-4D97-AF65-F5344CB8AC3E}">
        <p14:creationId xmlns:p14="http://schemas.microsoft.com/office/powerpoint/2010/main" val="34189538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nde (Logo)">
    <p:spTree>
      <p:nvGrpSpPr>
        <p:cNvPr id="1" name=""/>
        <p:cNvGrpSpPr/>
        <p:nvPr/>
      </p:nvGrpSpPr>
      <p:grpSpPr>
        <a:xfrm>
          <a:off x="0" y="0"/>
          <a:ext cx="0" cy="0"/>
          <a:chOff x="0" y="0"/>
          <a:chExt cx="0" cy="0"/>
        </a:xfrm>
      </p:grpSpPr>
      <p:sp>
        <p:nvSpPr>
          <p:cNvPr id="5" name="Medienplatzhalter 4">
            <a:extLst>
              <a:ext uri="{FF2B5EF4-FFF2-40B4-BE49-F238E27FC236}">
                <a16:creationId xmlns:a16="http://schemas.microsoft.com/office/drawing/2014/main" id="{F620A319-D564-4D18-92D7-8995EC1B261E}"/>
              </a:ext>
            </a:extLst>
          </p:cNvPr>
          <p:cNvSpPr>
            <a:spLocks noGrp="1"/>
          </p:cNvSpPr>
          <p:nvPr>
            <p:ph type="media" sz="quarter" idx="10"/>
          </p:nvPr>
        </p:nvSpPr>
        <p:spPr>
          <a:xfrm>
            <a:off x="0" y="0"/>
            <a:ext cx="12192000" cy="6858000"/>
          </a:xfrm>
          <a:solidFill>
            <a:schemeClr val="bg1">
              <a:lumMod val="75000"/>
            </a:schemeClr>
          </a:solidFill>
        </p:spPr>
        <p:txBody>
          <a:bodyPr anchor="ctr"/>
          <a:lstStyle>
            <a:lvl1pPr marL="0" indent="0" algn="ctr">
              <a:buNone/>
              <a:defRPr/>
            </a:lvl1pPr>
          </a:lstStyle>
          <a:p>
            <a:r>
              <a:rPr lang="de-DE"/>
              <a:t>Mediaclip durch Klicken auf Symbol hinzufügen</a:t>
            </a:r>
          </a:p>
        </p:txBody>
      </p:sp>
      <p:sp>
        <p:nvSpPr>
          <p:cNvPr id="6" name="Textplatzhalter 3">
            <a:extLst>
              <a:ext uri="{FF2B5EF4-FFF2-40B4-BE49-F238E27FC236}">
                <a16:creationId xmlns:a16="http://schemas.microsoft.com/office/drawing/2014/main" id="{11586949-1E99-4A43-99E8-BFF2DE8AE5C9}"/>
              </a:ext>
            </a:extLst>
          </p:cNvPr>
          <p:cNvSpPr>
            <a:spLocks noGrp="1"/>
          </p:cNvSpPr>
          <p:nvPr>
            <p:ph type="body" sz="quarter" idx="18" hasCustomPrompt="1"/>
          </p:nvPr>
        </p:nvSpPr>
        <p:spPr>
          <a:xfrm>
            <a:off x="3505800" y="1620783"/>
            <a:ext cx="5180400" cy="3625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2966340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Rahmen)">
    <p:spTree>
      <p:nvGrpSpPr>
        <p:cNvPr id="1" name=""/>
        <p:cNvGrpSpPr/>
        <p:nvPr/>
      </p:nvGrpSpPr>
      <p:grpSpPr>
        <a:xfrm>
          <a:off x="0" y="0"/>
          <a:ext cx="0" cy="0"/>
          <a:chOff x="0" y="0"/>
          <a:chExt cx="0" cy="0"/>
        </a:xfrm>
      </p:grpSpPr>
      <p:sp>
        <p:nvSpPr>
          <p:cNvPr id="13" name="Bildplatzhalter 10">
            <a:extLst>
              <a:ext uri="{FF2B5EF4-FFF2-40B4-BE49-F238E27FC236}">
                <a16:creationId xmlns:a16="http://schemas.microsoft.com/office/drawing/2014/main" id="{AA98A793-6334-4A93-A832-55E4A93AE29D}"/>
              </a:ext>
            </a:extLst>
          </p:cNvPr>
          <p:cNvSpPr>
            <a:spLocks noGrp="1"/>
          </p:cNvSpPr>
          <p:nvPr>
            <p:ph type="pic" sz="quarter" idx="15"/>
          </p:nvPr>
        </p:nvSpPr>
        <p:spPr>
          <a:xfrm>
            <a:off x="-1" y="0"/>
            <a:ext cx="12192001" cy="6858000"/>
          </a:xfrm>
          <a:solidFill>
            <a:schemeClr val="bg1">
              <a:lumMod val="75000"/>
            </a:schemeClr>
          </a:solidFill>
        </p:spPr>
        <p:txBody>
          <a:bodyPr anchor="ctr"/>
          <a:lstStyle>
            <a:lvl1pPr marL="0" indent="0" algn="ctr">
              <a:buNone/>
              <a:defRPr/>
            </a:lvl1pPr>
          </a:lstStyle>
          <a:p>
            <a:r>
              <a:rPr lang="de-DE"/>
              <a:t>Bild durch Klicken auf Symbol hinzufügen</a:t>
            </a:r>
          </a:p>
        </p:txBody>
      </p:sp>
      <p:sp>
        <p:nvSpPr>
          <p:cNvPr id="2" name="Titel 1">
            <a:extLst>
              <a:ext uri="{FF2B5EF4-FFF2-40B4-BE49-F238E27FC236}">
                <a16:creationId xmlns:a16="http://schemas.microsoft.com/office/drawing/2014/main" id="{A246A6EC-3E05-4D6A-90AC-32BADE329B9C}"/>
              </a:ext>
            </a:extLst>
          </p:cNvPr>
          <p:cNvSpPr>
            <a:spLocks noGrp="1"/>
          </p:cNvSpPr>
          <p:nvPr>
            <p:ph type="ctrTitle"/>
          </p:nvPr>
        </p:nvSpPr>
        <p:spPr>
          <a:xfrm>
            <a:off x="371364" y="1073676"/>
            <a:ext cx="7309209" cy="5415664"/>
          </a:xfrm>
          <a:prstGeom prst="roundRect">
            <a:avLst>
              <a:gd name="adj" fmla="val 1200"/>
            </a:avLst>
          </a:prstGeom>
          <a:solidFill>
            <a:schemeClr val="bg1">
              <a:alpha val="80000"/>
            </a:schemeClr>
          </a:solidFill>
        </p:spPr>
        <p:txBody>
          <a:bodyPr lIns="360000" tIns="252000" rIns="252000" bIns="2232000" anchor="b"/>
          <a:lstStyle>
            <a:lvl1pPr algn="l">
              <a:defRPr sz="4800">
                <a:solidFill>
                  <a:schemeClr val="tx1"/>
                </a:solidFill>
              </a:defRPr>
            </a:lvl1pPr>
          </a:lstStyle>
          <a:p>
            <a:r>
              <a:rPr lang="de-DE"/>
              <a:t>Mastertitelformat bearbeiten</a:t>
            </a:r>
          </a:p>
        </p:txBody>
      </p:sp>
      <p:sp>
        <p:nvSpPr>
          <p:cNvPr id="12" name="Textplatzhalter 6">
            <a:extLst>
              <a:ext uri="{FF2B5EF4-FFF2-40B4-BE49-F238E27FC236}">
                <a16:creationId xmlns:a16="http://schemas.microsoft.com/office/drawing/2014/main" id="{F6F306AD-528B-44F2-97F6-C1072B0EEA69}"/>
              </a:ext>
            </a:extLst>
          </p:cNvPr>
          <p:cNvSpPr>
            <a:spLocks noGrp="1"/>
          </p:cNvSpPr>
          <p:nvPr>
            <p:ph type="body" sz="quarter" idx="12" hasCustomPrompt="1"/>
          </p:nvPr>
        </p:nvSpPr>
        <p:spPr>
          <a:xfrm>
            <a:off x="749299" y="5467615"/>
            <a:ext cx="1220724" cy="121625"/>
          </a:xfrm>
          <a:prstGeom prst="roundRect">
            <a:avLst>
              <a:gd name="adj" fmla="val 50000"/>
            </a:avLst>
          </a:prstGeom>
          <a:solidFill>
            <a:schemeClr val="accent2"/>
          </a:solidFill>
        </p:spPr>
        <p:txBody>
          <a:bodyPr/>
          <a:lstStyle>
            <a:lvl1pPr marL="0" indent="0">
              <a:buNone/>
              <a:defRPr sz="800">
                <a:solidFill>
                  <a:schemeClr val="bg1"/>
                </a:solidFill>
              </a:defRPr>
            </a:lvl1pPr>
            <a:lvl2pPr marL="271463" indent="0">
              <a:buNone/>
              <a:defRPr/>
            </a:lvl2pPr>
          </a:lstStyle>
          <a:p>
            <a:pPr lvl="0"/>
            <a:r>
              <a:rPr lang="de-DE"/>
              <a:t> </a:t>
            </a:r>
          </a:p>
        </p:txBody>
      </p:sp>
      <p:sp>
        <p:nvSpPr>
          <p:cNvPr id="3" name="Untertitel 2">
            <a:extLst>
              <a:ext uri="{FF2B5EF4-FFF2-40B4-BE49-F238E27FC236}">
                <a16:creationId xmlns:a16="http://schemas.microsoft.com/office/drawing/2014/main" id="{D9B9821B-D7E4-454E-A8E2-C60C1507FD10}"/>
              </a:ext>
            </a:extLst>
          </p:cNvPr>
          <p:cNvSpPr>
            <a:spLocks noGrp="1"/>
          </p:cNvSpPr>
          <p:nvPr>
            <p:ph type="subTitle" idx="1"/>
          </p:nvPr>
        </p:nvSpPr>
        <p:spPr>
          <a:xfrm>
            <a:off x="749299" y="4371454"/>
            <a:ext cx="6643241" cy="683654"/>
          </a:xfrm>
        </p:spPr>
        <p:txBody>
          <a:bodyPr/>
          <a:lstStyle>
            <a:lvl1pPr marL="0" indent="0" algn="l">
              <a:buNone/>
              <a:defRPr sz="3200">
                <a:solidFill>
                  <a:schemeClr val="tx1"/>
                </a:solidFill>
                <a:latin typeface="DB Head Light" panose="020B030205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10" name="Textplatzhalter 9">
            <a:extLst>
              <a:ext uri="{FF2B5EF4-FFF2-40B4-BE49-F238E27FC236}">
                <a16:creationId xmlns:a16="http://schemas.microsoft.com/office/drawing/2014/main" id="{A27B272F-0A02-4556-8035-1AFBA7037082}"/>
              </a:ext>
            </a:extLst>
          </p:cNvPr>
          <p:cNvSpPr>
            <a:spLocks noGrp="1"/>
          </p:cNvSpPr>
          <p:nvPr>
            <p:ph type="body" sz="quarter" idx="10" hasCustomPrompt="1"/>
          </p:nvPr>
        </p:nvSpPr>
        <p:spPr>
          <a:xfrm>
            <a:off x="731403" y="5922000"/>
            <a:ext cx="6661137" cy="380709"/>
          </a:xfrm>
        </p:spPr>
        <p:txBody>
          <a:bodyPr/>
          <a:lstStyle>
            <a:lvl1pPr marL="0" indent="0">
              <a:buNone/>
              <a:defRPr sz="1600">
                <a:solidFill>
                  <a:schemeClr val="tx1"/>
                </a:solidFill>
                <a:latin typeface="DB Head Light" panose="020B0302050202020204" pitchFamily="34" charset="0"/>
              </a:defRPr>
            </a:lvl1pPr>
          </a:lstStyle>
          <a:p>
            <a:pPr lvl="0"/>
            <a:r>
              <a:rPr lang="de-DE"/>
              <a:t>Datum | Ort</a:t>
            </a:r>
          </a:p>
        </p:txBody>
      </p:sp>
      <p:sp>
        <p:nvSpPr>
          <p:cNvPr id="8" name="Textplatzhalter 3">
            <a:extLst>
              <a:ext uri="{FF2B5EF4-FFF2-40B4-BE49-F238E27FC236}">
                <a16:creationId xmlns:a16="http://schemas.microsoft.com/office/drawing/2014/main" id="{398F66B9-BCC0-498C-90EC-8CDC6A8B006D}"/>
              </a:ext>
            </a:extLst>
          </p:cNvPr>
          <p:cNvSpPr>
            <a:spLocks noGrp="1"/>
          </p:cNvSpPr>
          <p:nvPr>
            <p:ph type="body" sz="quarter" idx="18" hasCustomPrompt="1"/>
          </p:nvPr>
        </p:nvSpPr>
        <p:spPr>
          <a:xfrm>
            <a:off x="735140" y="1448780"/>
            <a:ext cx="1220400" cy="853200"/>
          </a:xfrm>
          <a:blipFill>
            <a:blip r:embed="rId2"/>
            <a:stretch>
              <a:fillRect/>
            </a:stretch>
          </a:blipFill>
        </p:spPr>
        <p:txBody>
          <a:bodyPr/>
          <a:lstStyle>
            <a:lvl1pPr marL="0" indent="0">
              <a:buNone/>
              <a:defRPr sz="1000">
                <a:solidFill>
                  <a:schemeClr val="bg1"/>
                </a:solidFill>
              </a:defRPr>
            </a:lvl1pPr>
          </a:lstStyle>
          <a:p>
            <a:pPr lvl="0"/>
            <a:r>
              <a:rPr lang="de-DE"/>
              <a:t> </a:t>
            </a:r>
          </a:p>
        </p:txBody>
      </p:sp>
    </p:spTree>
    <p:extLst>
      <p:ext uri="{BB962C8B-B14F-4D97-AF65-F5344CB8AC3E}">
        <p14:creationId xmlns:p14="http://schemas.microsoft.com/office/powerpoint/2010/main" val="169324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sverzeichnis (Weiß)">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tx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tx1"/>
                </a:solidFill>
                <a:latin typeface="+mn-lt"/>
              </a:defRPr>
            </a:lvl1pPr>
          </a:lstStyle>
          <a:p>
            <a:r>
              <a:rPr lang="en-US">
                <a:solidFill>
                  <a:prstClr val="black"/>
                </a:solidFill>
              </a:rPr>
              <a:t>DB Engineering &amp; Consulting | September 2021</a:t>
            </a:r>
            <a:endParaRPr lang="de-DE">
              <a:solidFill>
                <a:prstClr val="black"/>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tx1"/>
                </a:solidFill>
                <a:latin typeface="+mn-lt"/>
              </a:defRPr>
            </a:lvl1pPr>
          </a:lstStyle>
          <a:p>
            <a:fld id="{913D9F7D-0C28-4C21-AA99-7C67E34F632A}" type="slidenum">
              <a:rPr lang="de-DE" smtClean="0">
                <a:solidFill>
                  <a:prstClr val="black"/>
                </a:solidFill>
              </a:rPr>
              <a:pPr/>
              <a:t>‹Nr.›</a:t>
            </a:fld>
            <a:endParaRPr lang="de-DE">
              <a:solidFill>
                <a:prstClr val="black"/>
              </a:solidFill>
            </a:endParaRP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tx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pic>
        <p:nvPicPr>
          <p:cNvPr id="14" name="Grafik 13">
            <a:extLst>
              <a:ext uri="{FF2B5EF4-FFF2-40B4-BE49-F238E27FC236}">
                <a16:creationId xmlns:a16="http://schemas.microsoft.com/office/drawing/2014/main" id="{F278C346-43C5-4148-9236-F5A3A56A6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5027" y="357101"/>
            <a:ext cx="568198" cy="406082"/>
          </a:xfrm>
          <a:prstGeom prst="rect">
            <a:avLst/>
          </a:prstGeom>
        </p:spPr>
      </p:pic>
    </p:spTree>
    <p:extLst>
      <p:ext uri="{BB962C8B-B14F-4D97-AF65-F5344CB8AC3E}">
        <p14:creationId xmlns:p14="http://schemas.microsoft.com/office/powerpoint/2010/main" val="3987279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sverzeichnis (Rot)">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94DD2-B5F5-4C54-B070-51A7824E1609}"/>
              </a:ext>
            </a:extLst>
          </p:cNvPr>
          <p:cNvSpPr>
            <a:spLocks noGrp="1"/>
          </p:cNvSpPr>
          <p:nvPr>
            <p:ph type="title"/>
          </p:nvPr>
        </p:nvSpPr>
        <p:spPr/>
        <p:txBody>
          <a:bodyPr/>
          <a:lstStyle>
            <a:lvl1pPr>
              <a:defRPr>
                <a:solidFill>
                  <a:schemeClr val="bg1"/>
                </a:solidFill>
              </a:defRPr>
            </a:lvl1pPr>
          </a:lstStyle>
          <a:p>
            <a:r>
              <a:rPr lang="de-DE"/>
              <a:t>Mastertitelformat bearbeiten</a:t>
            </a:r>
          </a:p>
        </p:txBody>
      </p:sp>
      <p:sp>
        <p:nvSpPr>
          <p:cNvPr id="4" name="Fußzeilenplatzhalter 3">
            <a:extLst>
              <a:ext uri="{FF2B5EF4-FFF2-40B4-BE49-F238E27FC236}">
                <a16:creationId xmlns:a16="http://schemas.microsoft.com/office/drawing/2014/main" id="{9D45B80E-FA5E-4414-8A23-82CAB8E0D0D8}"/>
              </a:ext>
            </a:extLst>
          </p:cNvPr>
          <p:cNvSpPr>
            <a:spLocks noGrp="1"/>
          </p:cNvSpPr>
          <p:nvPr>
            <p:ph type="ftr" sz="quarter" idx="11"/>
          </p:nvPr>
        </p:nvSpPr>
        <p:spPr/>
        <p:txBody>
          <a:bodyPr/>
          <a:lstStyle>
            <a:lvl1pPr>
              <a:defRPr b="0">
                <a:solidFill>
                  <a:schemeClr val="bg1"/>
                </a:solidFill>
                <a:latin typeface="+mn-lt"/>
              </a:defRPr>
            </a:lvl1pPr>
          </a:lstStyle>
          <a:p>
            <a:r>
              <a:rPr lang="en-US">
                <a:solidFill>
                  <a:prstClr val="white"/>
                </a:solidFill>
              </a:rPr>
              <a:t>DB Engineering &amp; Consulting | September 2021</a:t>
            </a:r>
            <a:endParaRPr lang="de-DE">
              <a:solidFill>
                <a:prstClr val="white"/>
              </a:solidFill>
            </a:endParaRPr>
          </a:p>
        </p:txBody>
      </p:sp>
      <p:sp>
        <p:nvSpPr>
          <p:cNvPr id="5" name="Foliennummernplatzhalter 4">
            <a:extLst>
              <a:ext uri="{FF2B5EF4-FFF2-40B4-BE49-F238E27FC236}">
                <a16:creationId xmlns:a16="http://schemas.microsoft.com/office/drawing/2014/main" id="{001E907B-F3FD-4F7E-979E-473985CA80BA}"/>
              </a:ext>
            </a:extLst>
          </p:cNvPr>
          <p:cNvSpPr>
            <a:spLocks noGrp="1"/>
          </p:cNvSpPr>
          <p:nvPr>
            <p:ph type="sldNum" sz="quarter" idx="12"/>
          </p:nvPr>
        </p:nvSpPr>
        <p:spPr/>
        <p:txBody>
          <a:bodyPr/>
          <a:lstStyle>
            <a:lvl1pPr>
              <a:defRPr>
                <a:solidFill>
                  <a:schemeClr val="bg1"/>
                </a:solidFill>
                <a:latin typeface="+mn-lt"/>
              </a:defRPr>
            </a:lvl1pPr>
          </a:lstStyle>
          <a:p>
            <a:fld id="{913D9F7D-0C28-4C21-AA99-7C67E34F632A}" type="slidenum">
              <a:rPr lang="de-DE" smtClean="0">
                <a:solidFill>
                  <a:prstClr val="white"/>
                </a:solidFill>
              </a:rPr>
              <a:pPr/>
              <a:t>‹Nr.›</a:t>
            </a:fld>
            <a:endParaRPr lang="de-DE">
              <a:solidFill>
                <a:prstClr val="white"/>
              </a:solidFill>
            </a:endParaRPr>
          </a:p>
        </p:txBody>
      </p:sp>
      <p:sp>
        <p:nvSpPr>
          <p:cNvPr id="9" name="Textplatzhalter 8">
            <a:extLst>
              <a:ext uri="{FF2B5EF4-FFF2-40B4-BE49-F238E27FC236}">
                <a16:creationId xmlns:a16="http://schemas.microsoft.com/office/drawing/2014/main" id="{893E3042-2834-4DDC-A64E-0471DC6D18BD}"/>
              </a:ext>
            </a:extLst>
          </p:cNvPr>
          <p:cNvSpPr>
            <a:spLocks noGrp="1"/>
          </p:cNvSpPr>
          <p:nvPr>
            <p:ph type="body" sz="quarter" idx="19"/>
          </p:nvPr>
        </p:nvSpPr>
        <p:spPr>
          <a:xfrm>
            <a:off x="371475" y="1916831"/>
            <a:ext cx="7920768" cy="4212507"/>
          </a:xfrm>
        </p:spPr>
        <p:txBody>
          <a:bodyPr/>
          <a:lstStyle>
            <a:lvl1pPr marL="895350" indent="-895350">
              <a:buClrTx/>
              <a:buFont typeface="+mj-lt"/>
              <a:buAutoNum type="arabicPeriod"/>
              <a:defRPr sz="3000">
                <a:solidFill>
                  <a:schemeClr val="bg1"/>
                </a:solidFill>
                <a:latin typeface="+mj-lt"/>
              </a:defRPr>
            </a:lvl1pPr>
            <a:lvl2pPr marL="1257300" indent="-355600">
              <a:defRPr sz="3000">
                <a:solidFill>
                  <a:schemeClr val="bg1"/>
                </a:solidFill>
                <a:latin typeface="+mj-lt"/>
              </a:defRPr>
            </a:lvl2pPr>
            <a:lvl3pPr>
              <a:defRPr sz="3000">
                <a:latin typeface="+mj-lt"/>
              </a:defRPr>
            </a:lvl3pPr>
            <a:lvl4pPr>
              <a:defRPr sz="3000">
                <a:latin typeface="+mj-lt"/>
              </a:defRPr>
            </a:lvl4pPr>
            <a:lvl5pPr>
              <a:defRPr sz="3000">
                <a:latin typeface="+mj-lt"/>
              </a:defRPr>
            </a:lvl5pPr>
          </a:lstStyle>
          <a:p>
            <a:pPr lvl="0"/>
            <a:r>
              <a:rPr lang="de-DE"/>
              <a:t>Mastertextformat bearbeiten</a:t>
            </a:r>
          </a:p>
        </p:txBody>
      </p:sp>
      <p:pic>
        <p:nvPicPr>
          <p:cNvPr id="14" name="Grafik 13">
            <a:extLst>
              <a:ext uri="{FF2B5EF4-FFF2-40B4-BE49-F238E27FC236}">
                <a16:creationId xmlns:a16="http://schemas.microsoft.com/office/drawing/2014/main" id="{F278C346-43C5-4148-9236-F5A3A56A68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65027" y="357101"/>
            <a:ext cx="568198" cy="406082"/>
          </a:xfrm>
          <a:prstGeom prst="rect">
            <a:avLst/>
          </a:prstGeom>
        </p:spPr>
      </p:pic>
      <p:sp>
        <p:nvSpPr>
          <p:cNvPr id="16" name="Freeform 5">
            <a:extLst>
              <a:ext uri="{FF2B5EF4-FFF2-40B4-BE49-F238E27FC236}">
                <a16:creationId xmlns:a16="http://schemas.microsoft.com/office/drawing/2014/main" id="{652B2642-5C15-4995-AB93-CA337E09B1DB}"/>
              </a:ext>
            </a:extLst>
          </p:cNvPr>
          <p:cNvSpPr>
            <a:spLocks/>
          </p:cNvSpPr>
          <p:nvPr userDrawn="1"/>
        </p:nvSpPr>
        <p:spPr bwMode="auto">
          <a:xfrm>
            <a:off x="11293475" y="6469871"/>
            <a:ext cx="542925" cy="55563"/>
          </a:xfrm>
          <a:custGeom>
            <a:avLst/>
            <a:gdLst>
              <a:gd name="T0" fmla="*/ 3590 w 3779"/>
              <a:gd name="T1" fmla="*/ 377 h 377"/>
              <a:gd name="T2" fmla="*/ 3590 w 3779"/>
              <a:gd name="T3" fmla="*/ 377 h 377"/>
              <a:gd name="T4" fmla="*/ 188 w 3779"/>
              <a:gd name="T5" fmla="*/ 377 h 377"/>
              <a:gd name="T6" fmla="*/ 0 w 3779"/>
              <a:gd name="T7" fmla="*/ 188 h 377"/>
              <a:gd name="T8" fmla="*/ 188 w 3779"/>
              <a:gd name="T9" fmla="*/ 0 h 377"/>
              <a:gd name="T10" fmla="*/ 3590 w 3779"/>
              <a:gd name="T11" fmla="*/ 0 h 377"/>
              <a:gd name="T12" fmla="*/ 3779 w 3779"/>
              <a:gd name="T13" fmla="*/ 188 h 377"/>
              <a:gd name="T14" fmla="*/ 3590 w 3779"/>
              <a:gd name="T15" fmla="*/ 377 h 3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9" h="377">
                <a:moveTo>
                  <a:pt x="3590" y="377"/>
                </a:moveTo>
                <a:lnTo>
                  <a:pt x="3590" y="377"/>
                </a:lnTo>
                <a:lnTo>
                  <a:pt x="188" y="377"/>
                </a:lnTo>
                <a:cubicBezTo>
                  <a:pt x="79" y="377"/>
                  <a:pt x="0" y="293"/>
                  <a:pt x="0" y="188"/>
                </a:cubicBezTo>
                <a:cubicBezTo>
                  <a:pt x="0" y="82"/>
                  <a:pt x="79" y="0"/>
                  <a:pt x="188" y="0"/>
                </a:cubicBezTo>
                <a:lnTo>
                  <a:pt x="3590" y="0"/>
                </a:lnTo>
                <a:cubicBezTo>
                  <a:pt x="3700" y="0"/>
                  <a:pt x="3779" y="82"/>
                  <a:pt x="3779" y="188"/>
                </a:cubicBezTo>
                <a:cubicBezTo>
                  <a:pt x="3779" y="293"/>
                  <a:pt x="3700" y="377"/>
                  <a:pt x="3590" y="377"/>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l" fontAlgn="auto">
              <a:spcBef>
                <a:spcPts val="0"/>
              </a:spcBef>
              <a:spcAft>
                <a:spcPts val="0"/>
              </a:spcAft>
            </a:pPr>
            <a:endParaRPr lang="de-DE" b="0">
              <a:solidFill>
                <a:prstClr val="black"/>
              </a:solidFill>
              <a:latin typeface="DB Sans"/>
            </a:endParaRPr>
          </a:p>
        </p:txBody>
      </p:sp>
    </p:spTree>
    <p:extLst>
      <p:ext uri="{BB962C8B-B14F-4D97-AF65-F5344CB8AC3E}">
        <p14:creationId xmlns:p14="http://schemas.microsoft.com/office/powerpoint/2010/main" val="22108344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2.emf"/><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emf"/><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7DB810-CDF5-41AC-8E51-9EBC8EC0B1F7}"/>
              </a:ext>
            </a:extLst>
          </p:cNvPr>
          <p:cNvSpPr>
            <a:spLocks noGrp="1"/>
          </p:cNvSpPr>
          <p:nvPr>
            <p:ph type="title"/>
          </p:nvPr>
        </p:nvSpPr>
        <p:spPr>
          <a:xfrm>
            <a:off x="371474" y="296696"/>
            <a:ext cx="10602893" cy="864052"/>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22AE7966-514A-4D81-97FD-6AD3A07C804F}"/>
              </a:ext>
            </a:extLst>
          </p:cNvPr>
          <p:cNvSpPr>
            <a:spLocks noGrp="1"/>
          </p:cNvSpPr>
          <p:nvPr>
            <p:ph type="body" idx="1"/>
          </p:nvPr>
        </p:nvSpPr>
        <p:spPr>
          <a:xfrm>
            <a:off x="371474" y="1449388"/>
            <a:ext cx="11449051" cy="46799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62C0766E-DEEA-4949-912D-67F535F0E6A8}"/>
              </a:ext>
            </a:extLst>
          </p:cNvPr>
          <p:cNvSpPr>
            <a:spLocks noGrp="1"/>
          </p:cNvSpPr>
          <p:nvPr>
            <p:ph type="ftr" sz="quarter" idx="3"/>
          </p:nvPr>
        </p:nvSpPr>
        <p:spPr>
          <a:xfrm>
            <a:off x="371475" y="6537600"/>
            <a:ext cx="10602902" cy="216024"/>
          </a:xfrm>
          <a:prstGeom prst="rect">
            <a:avLst/>
          </a:prstGeom>
        </p:spPr>
        <p:txBody>
          <a:bodyPr vert="horz" lIns="0" tIns="0" rIns="0" bIns="0" rtlCol="0" anchor="b" anchorCtr="0">
            <a:noAutofit/>
          </a:bodyPr>
          <a:lstStyle>
            <a:lvl1pPr algn="l">
              <a:defRPr sz="1000">
                <a:solidFill>
                  <a:schemeClr val="tx1"/>
                </a:solidFill>
              </a:defRPr>
            </a:lvl1pPr>
          </a:lstStyle>
          <a:p>
            <a:pPr fontAlgn="auto">
              <a:spcBef>
                <a:spcPts val="0"/>
              </a:spcBef>
              <a:spcAft>
                <a:spcPts val="0"/>
              </a:spcAft>
            </a:pPr>
            <a:r>
              <a:rPr lang="en-US" b="0">
                <a:solidFill>
                  <a:prstClr val="black"/>
                </a:solidFill>
                <a:latin typeface="DB Sans"/>
              </a:rPr>
              <a:t>DB Engineering &amp; Consulting | September 2021</a:t>
            </a:r>
            <a:endParaRPr lang="de-DE" b="0">
              <a:solidFill>
                <a:prstClr val="black"/>
              </a:solidFill>
              <a:latin typeface="DB Sans"/>
            </a:endParaRPr>
          </a:p>
        </p:txBody>
      </p:sp>
      <p:sp>
        <p:nvSpPr>
          <p:cNvPr id="6" name="Foliennummernplatzhalter 5">
            <a:extLst>
              <a:ext uri="{FF2B5EF4-FFF2-40B4-BE49-F238E27FC236}">
                <a16:creationId xmlns:a16="http://schemas.microsoft.com/office/drawing/2014/main" id="{1374309D-71AA-45D4-974A-6D58CB17604F}"/>
              </a:ext>
            </a:extLst>
          </p:cNvPr>
          <p:cNvSpPr>
            <a:spLocks noGrp="1"/>
          </p:cNvSpPr>
          <p:nvPr>
            <p:ph type="sldNum" sz="quarter" idx="4"/>
          </p:nvPr>
        </p:nvSpPr>
        <p:spPr>
          <a:xfrm>
            <a:off x="11300027" y="6538648"/>
            <a:ext cx="520498" cy="216024"/>
          </a:xfrm>
          <a:prstGeom prst="rect">
            <a:avLst/>
          </a:prstGeom>
        </p:spPr>
        <p:txBody>
          <a:bodyPr vert="horz" lIns="0" tIns="0" rIns="0" bIns="0" rtlCol="0" anchor="b" anchorCtr="0">
            <a:noAutofit/>
          </a:bodyPr>
          <a:lstStyle>
            <a:lvl1pPr algn="r">
              <a:defRPr sz="1000" b="1">
                <a:solidFill>
                  <a:schemeClr val="tx1"/>
                </a:solidFill>
              </a:defRPr>
            </a:lvl1pPr>
          </a:lstStyle>
          <a:p>
            <a:pPr fontAlgn="auto">
              <a:spcBef>
                <a:spcPts val="0"/>
              </a:spcBef>
              <a:spcAft>
                <a:spcPts val="0"/>
              </a:spcAft>
            </a:pPr>
            <a:fld id="{913D9F7D-0C28-4C21-AA99-7C67E34F632A}" type="slidenum">
              <a:rPr lang="de-DE" smtClean="0">
                <a:solidFill>
                  <a:prstClr val="black"/>
                </a:solidFill>
                <a:latin typeface="DB Sans"/>
              </a:rPr>
              <a:pPr fontAlgn="auto">
                <a:spcBef>
                  <a:spcPts val="0"/>
                </a:spcBef>
                <a:spcAft>
                  <a:spcPts val="0"/>
                </a:spcAft>
              </a:pPr>
              <a:t>‹Nr.›</a:t>
            </a:fld>
            <a:endParaRPr lang="de-DE">
              <a:solidFill>
                <a:prstClr val="black"/>
              </a:solidFill>
              <a:latin typeface="DB Sans"/>
            </a:endParaRPr>
          </a:p>
        </p:txBody>
      </p:sp>
      <p:pic>
        <p:nvPicPr>
          <p:cNvPr id="7" name="Grafik 6">
            <a:extLst>
              <a:ext uri="{FF2B5EF4-FFF2-40B4-BE49-F238E27FC236}">
                <a16:creationId xmlns:a16="http://schemas.microsoft.com/office/drawing/2014/main" id="{4F629909-3F3B-B946-91EF-D49519C4F1F0}"/>
              </a:ext>
            </a:extLst>
          </p:cNvPr>
          <p:cNvPicPr>
            <a:picLocks noChangeAspect="1"/>
          </p:cNvPicPr>
          <p:nvPr userDrawn="1"/>
        </p:nvPicPr>
        <p:blipFill>
          <a:blip r:embed="rId33" cstate="print">
            <a:extLst>
              <a:ext uri="{28A0092B-C50C-407E-A947-70E740481C1C}">
                <a14:useLocalDpi xmlns:a14="http://schemas.microsoft.com/office/drawing/2010/main" val="0"/>
              </a:ext>
            </a:extLst>
          </a:blip>
          <a:srcRect/>
          <a:stretch/>
        </p:blipFill>
        <p:spPr>
          <a:xfrm>
            <a:off x="11280903" y="368660"/>
            <a:ext cx="539622" cy="377809"/>
          </a:xfrm>
          <a:prstGeom prst="rect">
            <a:avLst/>
          </a:prstGeom>
        </p:spPr>
      </p:pic>
      <p:pic>
        <p:nvPicPr>
          <p:cNvPr id="12" name="Grafik 11">
            <a:extLst>
              <a:ext uri="{FF2B5EF4-FFF2-40B4-BE49-F238E27FC236}">
                <a16:creationId xmlns:a16="http://schemas.microsoft.com/office/drawing/2014/main" id="{FDE7FD38-4C24-1C44-B92F-B053B9DC1D6B}"/>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1293200" y="6472800"/>
            <a:ext cx="540000" cy="53428"/>
          </a:xfrm>
          <a:prstGeom prst="rect">
            <a:avLst/>
          </a:prstGeom>
        </p:spPr>
      </p:pic>
    </p:spTree>
    <p:extLst>
      <p:ext uri="{BB962C8B-B14F-4D97-AF65-F5344CB8AC3E}">
        <p14:creationId xmlns:p14="http://schemas.microsoft.com/office/powerpoint/2010/main" val="155217081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8" r:id="rId18"/>
    <p:sldLayoutId id="2147484179" r:id="rId19"/>
    <p:sldLayoutId id="2147484180" r:id="rId20"/>
    <p:sldLayoutId id="2147484181" r:id="rId21"/>
    <p:sldLayoutId id="2147484182" r:id="rId22"/>
    <p:sldLayoutId id="2147484191" r:id="rId23"/>
    <p:sldLayoutId id="2147484183" r:id="rId24"/>
    <p:sldLayoutId id="2147484184" r:id="rId25"/>
    <p:sldLayoutId id="2147484185" r:id="rId26"/>
    <p:sldLayoutId id="2147484186" r:id="rId27"/>
    <p:sldLayoutId id="2147484187" r:id="rId28"/>
    <p:sldLayoutId id="2147484188" r:id="rId29"/>
    <p:sldLayoutId id="2147484189" r:id="rId30"/>
    <p:sldLayoutId id="2147484190" r:id="rId31"/>
  </p:sldLayoutIdLst>
  <p:hf hd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1pPr>
      <a:lvl2pPr marL="358775" indent="-17621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2pPr>
      <a:lvl3pPr marL="541338"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3pPr>
      <a:lvl4pPr marL="715963" indent="-174625"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4pPr>
      <a:lvl5pPr marL="898525"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3" pos="7446" userDrawn="1">
          <p15:clr>
            <a:srgbClr val="F26B43"/>
          </p15:clr>
        </p15:guide>
        <p15:guide id="7" pos="3727" userDrawn="1">
          <p15:clr>
            <a:srgbClr val="F26B43"/>
          </p15:clr>
        </p15:guide>
        <p15:guide id="8" pos="3953" userDrawn="1">
          <p15:clr>
            <a:srgbClr val="F26B43"/>
          </p15:clr>
        </p15:guide>
        <p15:guide id="9" orient="horz" pos="913" userDrawn="1">
          <p15:clr>
            <a:srgbClr val="F26B43"/>
          </p15:clr>
        </p15:guide>
        <p15:guide id="10" orient="horz" pos="3861" userDrawn="1">
          <p15:clr>
            <a:srgbClr val="F26B43"/>
          </p15:clr>
        </p15:guide>
        <p15:guide id="11" pos="2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7DB810-CDF5-41AC-8E51-9EBC8EC0B1F7}"/>
              </a:ext>
            </a:extLst>
          </p:cNvPr>
          <p:cNvSpPr>
            <a:spLocks noGrp="1"/>
          </p:cNvSpPr>
          <p:nvPr>
            <p:ph type="title"/>
          </p:nvPr>
        </p:nvSpPr>
        <p:spPr>
          <a:xfrm>
            <a:off x="371474" y="296696"/>
            <a:ext cx="10602893" cy="864052"/>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22AE7966-514A-4D81-97FD-6AD3A07C804F}"/>
              </a:ext>
            </a:extLst>
          </p:cNvPr>
          <p:cNvSpPr>
            <a:spLocks noGrp="1"/>
          </p:cNvSpPr>
          <p:nvPr>
            <p:ph type="body" idx="1"/>
          </p:nvPr>
        </p:nvSpPr>
        <p:spPr>
          <a:xfrm>
            <a:off x="371474" y="1449388"/>
            <a:ext cx="11449051" cy="4679950"/>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62C0766E-DEEA-4949-912D-67F535F0E6A8}"/>
              </a:ext>
            </a:extLst>
          </p:cNvPr>
          <p:cNvSpPr>
            <a:spLocks noGrp="1"/>
          </p:cNvSpPr>
          <p:nvPr>
            <p:ph type="ftr" sz="quarter" idx="3"/>
          </p:nvPr>
        </p:nvSpPr>
        <p:spPr>
          <a:xfrm>
            <a:off x="371475" y="6537600"/>
            <a:ext cx="10602902" cy="216024"/>
          </a:xfrm>
          <a:prstGeom prst="rect">
            <a:avLst/>
          </a:prstGeom>
        </p:spPr>
        <p:txBody>
          <a:bodyPr vert="horz" lIns="0" tIns="0" rIns="0" bIns="0" rtlCol="0" anchor="b" anchorCtr="0">
            <a:noAutofit/>
          </a:bodyPr>
          <a:lstStyle>
            <a:lvl1pPr algn="l">
              <a:defRPr sz="1000">
                <a:solidFill>
                  <a:schemeClr val="tx1"/>
                </a:solidFill>
              </a:defRPr>
            </a:lvl1pPr>
          </a:lstStyle>
          <a:p>
            <a:pPr fontAlgn="auto">
              <a:spcBef>
                <a:spcPts val="0"/>
              </a:spcBef>
              <a:spcAft>
                <a:spcPts val="0"/>
              </a:spcAft>
            </a:pPr>
            <a:r>
              <a:rPr lang="en-US" b="0">
                <a:solidFill>
                  <a:prstClr val="black"/>
                </a:solidFill>
                <a:latin typeface="DB Sans"/>
              </a:rPr>
              <a:t>DB Engineering &amp; Consulting | September 2021</a:t>
            </a:r>
            <a:endParaRPr lang="de-DE" b="0">
              <a:solidFill>
                <a:prstClr val="black"/>
              </a:solidFill>
              <a:latin typeface="DB Sans"/>
            </a:endParaRPr>
          </a:p>
        </p:txBody>
      </p:sp>
      <p:sp>
        <p:nvSpPr>
          <p:cNvPr id="6" name="Foliennummernplatzhalter 5">
            <a:extLst>
              <a:ext uri="{FF2B5EF4-FFF2-40B4-BE49-F238E27FC236}">
                <a16:creationId xmlns:a16="http://schemas.microsoft.com/office/drawing/2014/main" id="{1374309D-71AA-45D4-974A-6D58CB17604F}"/>
              </a:ext>
            </a:extLst>
          </p:cNvPr>
          <p:cNvSpPr>
            <a:spLocks noGrp="1"/>
          </p:cNvSpPr>
          <p:nvPr>
            <p:ph type="sldNum" sz="quarter" idx="4"/>
          </p:nvPr>
        </p:nvSpPr>
        <p:spPr>
          <a:xfrm>
            <a:off x="11300027" y="6538648"/>
            <a:ext cx="520498" cy="216024"/>
          </a:xfrm>
          <a:prstGeom prst="rect">
            <a:avLst/>
          </a:prstGeom>
        </p:spPr>
        <p:txBody>
          <a:bodyPr vert="horz" lIns="0" tIns="0" rIns="0" bIns="0" rtlCol="0" anchor="b" anchorCtr="0">
            <a:noAutofit/>
          </a:bodyPr>
          <a:lstStyle>
            <a:lvl1pPr algn="r">
              <a:defRPr sz="1000" b="1">
                <a:solidFill>
                  <a:schemeClr val="tx1"/>
                </a:solidFill>
              </a:defRPr>
            </a:lvl1pPr>
          </a:lstStyle>
          <a:p>
            <a:pPr fontAlgn="auto">
              <a:spcBef>
                <a:spcPts val="0"/>
              </a:spcBef>
              <a:spcAft>
                <a:spcPts val="0"/>
              </a:spcAft>
            </a:pPr>
            <a:fld id="{913D9F7D-0C28-4C21-AA99-7C67E34F632A}" type="slidenum">
              <a:rPr lang="de-DE" smtClean="0">
                <a:solidFill>
                  <a:prstClr val="black"/>
                </a:solidFill>
                <a:latin typeface="DB Sans"/>
              </a:rPr>
              <a:pPr fontAlgn="auto">
                <a:spcBef>
                  <a:spcPts val="0"/>
                </a:spcBef>
                <a:spcAft>
                  <a:spcPts val="0"/>
                </a:spcAft>
              </a:pPr>
              <a:t>‹Nr.›</a:t>
            </a:fld>
            <a:endParaRPr lang="de-DE">
              <a:solidFill>
                <a:prstClr val="black"/>
              </a:solidFill>
              <a:latin typeface="DB Sans"/>
            </a:endParaRPr>
          </a:p>
        </p:txBody>
      </p:sp>
      <p:pic>
        <p:nvPicPr>
          <p:cNvPr id="7" name="Grafik 6">
            <a:extLst>
              <a:ext uri="{FF2B5EF4-FFF2-40B4-BE49-F238E27FC236}">
                <a16:creationId xmlns:a16="http://schemas.microsoft.com/office/drawing/2014/main" id="{4F629909-3F3B-B946-91EF-D49519C4F1F0}"/>
              </a:ext>
            </a:extLst>
          </p:cNvPr>
          <p:cNvPicPr>
            <a:picLocks noChangeAspect="1"/>
          </p:cNvPicPr>
          <p:nvPr userDrawn="1"/>
        </p:nvPicPr>
        <p:blipFill>
          <a:blip r:embed="rId33" cstate="print">
            <a:extLst>
              <a:ext uri="{28A0092B-C50C-407E-A947-70E740481C1C}">
                <a14:useLocalDpi xmlns:a14="http://schemas.microsoft.com/office/drawing/2010/main" val="0"/>
              </a:ext>
            </a:extLst>
          </a:blip>
          <a:srcRect/>
          <a:stretch/>
        </p:blipFill>
        <p:spPr>
          <a:xfrm>
            <a:off x="11280903" y="368660"/>
            <a:ext cx="539622" cy="377809"/>
          </a:xfrm>
          <a:prstGeom prst="rect">
            <a:avLst/>
          </a:prstGeom>
        </p:spPr>
      </p:pic>
      <p:pic>
        <p:nvPicPr>
          <p:cNvPr id="12" name="Grafik 11">
            <a:extLst>
              <a:ext uri="{FF2B5EF4-FFF2-40B4-BE49-F238E27FC236}">
                <a16:creationId xmlns:a16="http://schemas.microsoft.com/office/drawing/2014/main" id="{FDE7FD38-4C24-1C44-B92F-B053B9DC1D6B}"/>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1293200" y="6472800"/>
            <a:ext cx="540000" cy="53428"/>
          </a:xfrm>
          <a:prstGeom prst="rect">
            <a:avLst/>
          </a:prstGeom>
        </p:spPr>
      </p:pic>
    </p:spTree>
    <p:extLst>
      <p:ext uri="{BB962C8B-B14F-4D97-AF65-F5344CB8AC3E}">
        <p14:creationId xmlns:p14="http://schemas.microsoft.com/office/powerpoint/2010/main" val="2410819881"/>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 id="2147484213" r:id="rId21"/>
    <p:sldLayoutId id="2147484214" r:id="rId22"/>
    <p:sldLayoutId id="2147484215" r:id="rId23"/>
    <p:sldLayoutId id="2147484216" r:id="rId24"/>
    <p:sldLayoutId id="2147484217" r:id="rId25"/>
    <p:sldLayoutId id="2147484218" r:id="rId26"/>
    <p:sldLayoutId id="2147484219" r:id="rId27"/>
    <p:sldLayoutId id="2147484220" r:id="rId28"/>
    <p:sldLayoutId id="2147484221" r:id="rId29"/>
    <p:sldLayoutId id="2147484222" r:id="rId30"/>
    <p:sldLayoutId id="2147484223" r:id="rId31"/>
  </p:sldLayoutIdLst>
  <p:hf hdr="0" dt="0"/>
  <p:txStyles>
    <p:title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182563"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1pPr>
      <a:lvl2pPr marL="358775" indent="-17621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2pPr>
      <a:lvl3pPr marL="541338"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3pPr>
      <a:lvl4pPr marL="715963" indent="-174625"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4pPr>
      <a:lvl5pPr marL="898525" indent="-182563" algn="l" defTabSz="914400" rtl="0" eaLnBrk="1" latinLnBrk="0" hangingPunct="1">
        <a:lnSpc>
          <a:spcPct val="100000"/>
        </a:lnSpc>
        <a:spcBef>
          <a:spcPts val="0"/>
        </a:spcBef>
        <a:buClr>
          <a:schemeClr val="accent2"/>
        </a:buClr>
        <a:buFont typeface="DB Sans" panose="020B050205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3" pos="7446">
          <p15:clr>
            <a:srgbClr val="F26B43"/>
          </p15:clr>
        </p15:guide>
        <p15:guide id="7" pos="3727">
          <p15:clr>
            <a:srgbClr val="F26B43"/>
          </p15:clr>
        </p15:guide>
        <p15:guide id="8" pos="3953">
          <p15:clr>
            <a:srgbClr val="F26B43"/>
          </p15:clr>
        </p15:guide>
        <p15:guide id="9" orient="horz" pos="913">
          <p15:clr>
            <a:srgbClr val="F26B43"/>
          </p15:clr>
        </p15:guide>
        <p15:guide id="10" orient="horz" pos="3861">
          <p15:clr>
            <a:srgbClr val="F26B43"/>
          </p15:clr>
        </p15:guide>
        <p15:guide id="11" pos="2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2.xml"/><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eg"/><Relationship Id="rId1" Type="http://schemas.openxmlformats.org/officeDocument/2006/relationships/slideLayout" Target="../slideLayouts/slideLayout22.xml"/><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2.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2.xml"/><Relationship Id="rId5" Type="http://schemas.openxmlformats.org/officeDocument/2006/relationships/image" Target="../media/image51.sv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xml"/><Relationship Id="rId5" Type="http://schemas.openxmlformats.org/officeDocument/2006/relationships/image" Target="../media/image54.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 Id="rId5" Type="http://schemas.openxmlformats.org/officeDocument/2006/relationships/image" Target="../media/image45.sv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3.xml"/><Relationship Id="rId5" Type="http://schemas.openxmlformats.org/officeDocument/2006/relationships/image" Target="../media/image69.sv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2.xml"/><Relationship Id="rId5" Type="http://schemas.openxmlformats.org/officeDocument/2006/relationships/image" Target="../media/image76.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3.xml"/><Relationship Id="rId5" Type="http://schemas.openxmlformats.org/officeDocument/2006/relationships/image" Target="../media/image80.sv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image" Target="../media/image86.png"/><Relationship Id="rId3" Type="http://schemas.openxmlformats.org/officeDocument/2006/relationships/tags" Target="../tags/tag6.xml"/><Relationship Id="rId21" Type="http://schemas.openxmlformats.org/officeDocument/2006/relationships/notesSlide" Target="../notesSlides/notesSlide6.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image" Target="../media/image85.png"/><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84.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83.jpeg"/><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image" Target="../media/image82.jpeg"/><Relationship Id="rId27"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2.xml"/><Relationship Id="rId1" Type="http://schemas.openxmlformats.org/officeDocument/2006/relationships/tags" Target="../tags/tag23.xml"/><Relationship Id="rId5" Type="http://schemas.openxmlformats.org/officeDocument/2006/relationships/image" Target="../media/image7.emf"/><Relationship Id="rId4" Type="http://schemas.openxmlformats.org/officeDocument/2006/relationships/oleObject" Target="../embeddings/oleObject3.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xml"/><Relationship Id="rId1" Type="http://schemas.openxmlformats.org/officeDocument/2006/relationships/tags" Target="../tags/tag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2.xml"/><Relationship Id="rId1" Type="http://schemas.openxmlformats.org/officeDocument/2006/relationships/tags" Target="../tags/tag3.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svg"/><Relationship Id="rId3" Type="http://schemas.openxmlformats.org/officeDocument/2006/relationships/image" Target="../media/image25.png"/><Relationship Id="rId7" Type="http://schemas.openxmlformats.org/officeDocument/2006/relationships/image" Target="../media/image17.svg"/><Relationship Id="rId12"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16.png"/><Relationship Id="rId11" Type="http://schemas.openxmlformats.org/officeDocument/2006/relationships/image" Target="../media/image23.svg"/><Relationship Id="rId5" Type="http://schemas.openxmlformats.org/officeDocument/2006/relationships/image" Target="../media/image27.tiff"/><Relationship Id="rId15" Type="http://schemas.openxmlformats.org/officeDocument/2006/relationships/image" Target="../media/image29.svg"/><Relationship Id="rId10"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19.sv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ock enthält.&#10;&#10;Automatisch generierte Beschreibung">
            <a:extLst>
              <a:ext uri="{FF2B5EF4-FFF2-40B4-BE49-F238E27FC236}">
                <a16:creationId xmlns:a16="http://schemas.microsoft.com/office/drawing/2014/main" id="{439D519F-CF2B-0340-811A-91A04400D11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181"/>
                    </a14:imgEffect>
                    <a14:imgEffect>
                      <a14:saturation sat="131000"/>
                    </a14:imgEffect>
                    <a14:imgEffect>
                      <a14:brightnessContrast bright="-21000"/>
                    </a14:imgEffect>
                  </a14:imgLayer>
                </a14:imgProps>
              </a:ext>
              <a:ext uri="{28A0092B-C50C-407E-A947-70E740481C1C}">
                <a14:useLocalDpi xmlns:a14="http://schemas.microsoft.com/office/drawing/2010/main" val="0"/>
              </a:ext>
            </a:extLst>
          </a:blip>
          <a:srcRect l="2547" t="1358" b="5256"/>
          <a:stretch/>
        </p:blipFill>
        <p:spPr>
          <a:xfrm>
            <a:off x="-1" y="0"/>
            <a:ext cx="12206177" cy="6858000"/>
          </a:xfrm>
          <a:prstGeom prst="rect">
            <a:avLst/>
          </a:prstGeom>
        </p:spPr>
      </p:pic>
      <p:sp>
        <p:nvSpPr>
          <p:cNvPr id="3" name="Titel 2"/>
          <p:cNvSpPr>
            <a:spLocks noGrp="1"/>
          </p:cNvSpPr>
          <p:nvPr>
            <p:ph type="ctrTitle"/>
          </p:nvPr>
        </p:nvSpPr>
        <p:spPr>
          <a:xfrm>
            <a:off x="579652" y="2910980"/>
            <a:ext cx="11026193" cy="1454124"/>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spcBef>
                <a:spcPct val="50000"/>
              </a:spcBef>
              <a:spcAft>
                <a:spcPct val="0"/>
              </a:spcAft>
            </a:pPr>
            <a:r>
              <a:rPr lang="en-US" b="1" i="0" u="none" baseline="0" dirty="0">
                <a:solidFill>
                  <a:schemeClr val="lt1"/>
                </a:solidFill>
                <a:latin typeface="+mj-lt"/>
                <a:ea typeface="+mn-ea"/>
                <a:cs typeface="+mn-cs"/>
              </a:rPr>
              <a:t>Drones2BIM — data usage </a:t>
            </a:r>
            <a:br>
              <a:rPr lang="en-US" b="1" dirty="0">
                <a:solidFill>
                  <a:schemeClr val="lt1"/>
                </a:solidFill>
                <a:latin typeface="+mj-lt"/>
                <a:ea typeface="+mn-ea"/>
                <a:cs typeface="+mn-cs"/>
              </a:rPr>
            </a:br>
            <a:r>
              <a:rPr lang="en-US" b="1" i="0" u="none" baseline="0" dirty="0">
                <a:solidFill>
                  <a:schemeClr val="lt1"/>
                </a:solidFill>
                <a:latin typeface="+mj-lt"/>
                <a:ea typeface="+mn-ea"/>
                <a:cs typeface="+mn-cs"/>
              </a:rPr>
              <a:t>from different perspectives</a:t>
            </a:r>
          </a:p>
        </p:txBody>
      </p:sp>
      <p:sp>
        <p:nvSpPr>
          <p:cNvPr id="5" name="Untertitel 4"/>
          <p:cNvSpPr>
            <a:spLocks noGrp="1"/>
          </p:cNvSpPr>
          <p:nvPr>
            <p:ph type="subTitle" idx="1"/>
          </p:nvPr>
        </p:nvSpPr>
        <p:spPr>
          <a:xfrm>
            <a:off x="579652" y="4457699"/>
            <a:ext cx="11026193" cy="617959"/>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chorCtr="0">
            <a:noAutofit/>
          </a:bodyPr>
          <a:lstStyle/>
          <a:p>
            <a:pPr algn="l" rtl="0" fontAlgn="base">
              <a:spcBef>
                <a:spcPct val="50000"/>
              </a:spcBef>
              <a:spcAft>
                <a:spcPct val="0"/>
              </a:spcAft>
            </a:pPr>
            <a:r>
              <a:rPr lang="en-US" b="0" i="0" u="none" baseline="0">
                <a:solidFill>
                  <a:schemeClr val="lt1"/>
                </a:solidFill>
              </a:rPr>
              <a:t>Our UAS services</a:t>
            </a:r>
          </a:p>
        </p:txBody>
      </p:sp>
      <p:sp>
        <p:nvSpPr>
          <p:cNvPr id="6" name="Textplatzhalter 5"/>
          <p:cNvSpPr>
            <a:spLocks noGrp="1"/>
          </p:cNvSpPr>
          <p:nvPr>
            <p:ph type="body" sz="quarter" idx="10"/>
          </p:nvPr>
        </p:nvSpPr>
        <p:spPr>
          <a:effectLst>
            <a:outerShdw blurRad="50800" dist="12700" dir="5400000" algn="t" rotWithShape="0">
              <a:prstClr val="black">
                <a:alpha val="40000"/>
              </a:prstClr>
            </a:outerShdw>
          </a:effectLst>
        </p:spPr>
        <p:txBody>
          <a:bodyPr/>
          <a:lstStyle/>
          <a:p>
            <a:pPr algn="l" rtl="0"/>
            <a:r>
              <a:rPr lang="en-US" b="0" i="0" u="none" baseline="0" dirty="0"/>
              <a:t>DB Engineering &amp; Consulting | September 2021</a:t>
            </a:r>
          </a:p>
        </p:txBody>
      </p:sp>
      <p:sp>
        <p:nvSpPr>
          <p:cNvPr id="7" name="Textplatzhalter 6"/>
          <p:cNvSpPr>
            <a:spLocks noGrp="1"/>
          </p:cNvSpPr>
          <p:nvPr>
            <p:ph type="body" sz="quarter" idx="12"/>
          </p:nvPr>
        </p:nvSpPr>
        <p:spPr/>
        <p:txBody>
          <a:bodyPr/>
          <a:lstStyle/>
          <a:p>
            <a:endParaRPr lang="en-US"/>
          </a:p>
        </p:txBody>
      </p:sp>
      <p:sp>
        <p:nvSpPr>
          <p:cNvPr id="9" name="Textplatzhalter 8"/>
          <p:cNvSpPr>
            <a:spLocks noGrp="1"/>
          </p:cNvSpPr>
          <p:nvPr>
            <p:ph type="body" sz="quarter" idx="18"/>
          </p:nvPr>
        </p:nvSpPr>
        <p:spPr/>
        <p:txBody>
          <a:bodyPr/>
          <a:lstStyle/>
          <a:p>
            <a:endParaRPr lang="en-US"/>
          </a:p>
        </p:txBody>
      </p:sp>
      <p:sp>
        <p:nvSpPr>
          <p:cNvPr id="10" name="Textfeld 9">
            <a:extLst>
              <a:ext uri="{FF2B5EF4-FFF2-40B4-BE49-F238E27FC236}">
                <a16:creationId xmlns:a16="http://schemas.microsoft.com/office/drawing/2014/main" id="{BEC33534-1754-7C43-9586-BAA08F090CA5}"/>
              </a:ext>
            </a:extLst>
          </p:cNvPr>
          <p:cNvSpPr txBox="1"/>
          <p:nvPr/>
        </p:nvSpPr>
        <p:spPr>
          <a:xfrm rot="-5400000">
            <a:off x="-567448" y="5849221"/>
            <a:ext cx="1582366" cy="447472"/>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Jan Brunkal</a:t>
            </a:r>
            <a:endParaRPr lang="en-US" sz="600" b="0" dirty="0">
              <a:solidFill>
                <a:schemeClr val="bg1"/>
              </a:solidFill>
              <a:latin typeface="+mn-lt"/>
            </a:endParaRPr>
          </a:p>
        </p:txBody>
      </p:sp>
    </p:spTree>
    <p:extLst>
      <p:ext uri="{BB962C8B-B14F-4D97-AF65-F5344CB8AC3E}">
        <p14:creationId xmlns:p14="http://schemas.microsoft.com/office/powerpoint/2010/main" val="95542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descr="Ein Bild, das Gras, draußen, Spur, Zug enthält.&#10;&#10;Automatisch generierte Beschreibung">
            <a:extLst>
              <a:ext uri="{FF2B5EF4-FFF2-40B4-BE49-F238E27FC236}">
                <a16:creationId xmlns:a16="http://schemas.microsoft.com/office/drawing/2014/main" id="{0B00BC98-C5FB-4D62-A19A-4DD9117E82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3" name="Titel 2"/>
          <p:cNvSpPr>
            <a:spLocks noGrp="1"/>
          </p:cNvSpPr>
          <p:nvPr>
            <p:ph type="title"/>
          </p:nvPr>
        </p:nvSpPr>
        <p:spPr>
          <a:xfrm>
            <a:off x="371476" y="2176126"/>
            <a:ext cx="9091501" cy="1725317"/>
          </a:xfrm>
        </p:spPr>
        <p:txBody>
          <a:bodyPr/>
          <a:lstStyle/>
          <a:p>
            <a:pPr algn="l" rtl="0"/>
            <a:r>
              <a:rPr lang="en-US" sz="3600" b="0" i="0" u="none" baseline="0" dirty="0"/>
              <a:t>Drones2BIM —</a:t>
            </a:r>
            <a:br>
              <a:rPr lang="en-US" sz="3600" dirty="0"/>
            </a:br>
            <a:r>
              <a:rPr lang="en-US" sz="3600" b="0" i="0" u="none" baseline="0" dirty="0"/>
              <a:t>Products in detail</a:t>
            </a:r>
          </a:p>
        </p:txBody>
      </p:sp>
      <p:sp>
        <p:nvSpPr>
          <p:cNvPr id="7" name="Textplatzhalter 6"/>
          <p:cNvSpPr>
            <a:spLocks noGrp="1"/>
          </p:cNvSpPr>
          <p:nvPr>
            <p:ph type="body" sz="quarter" idx="15"/>
          </p:nvPr>
        </p:nvSpPr>
        <p:spPr>
          <a:xfrm>
            <a:off x="374776" y="4446000"/>
            <a:ext cx="1220724" cy="121625"/>
          </a:xfrm>
        </p:spPr>
        <p:txBody>
          <a:bodyPr/>
          <a:lstStyle/>
          <a:p>
            <a:endParaRPr lang="en-US" dirty="0"/>
          </a:p>
        </p:txBody>
      </p:sp>
      <p:sp>
        <p:nvSpPr>
          <p:cNvPr id="8" name="Textplatzhalter 7"/>
          <p:cNvSpPr>
            <a:spLocks noGrp="1"/>
          </p:cNvSpPr>
          <p:nvPr>
            <p:ph type="body" sz="quarter" idx="16"/>
          </p:nvPr>
        </p:nvSpPr>
        <p:spPr/>
        <p:txBody>
          <a:bodyPr/>
          <a:lstStyle/>
          <a:p>
            <a:endParaRPr lang="en-US"/>
          </a:p>
        </p:txBody>
      </p:sp>
      <p:sp>
        <p:nvSpPr>
          <p:cNvPr id="12" name="Fußzeilenplatzhalter 11"/>
          <p:cNvSpPr>
            <a:spLocks noGrp="1"/>
          </p:cNvSpPr>
          <p:nvPr>
            <p:ph type="ftr" sz="quarter" idx="11"/>
          </p:nvPr>
        </p:nvSpPr>
        <p:spPr/>
        <p:txBody>
          <a:bodyPr/>
          <a:lstStyle/>
          <a:p>
            <a:pPr algn="l" rtl="0"/>
            <a:r>
              <a:rPr lang="en-US" b="0" i="0" u="none" baseline="0">
                <a:solidFill>
                  <a:prstClr val="white"/>
                </a:solidFill>
              </a:rPr>
              <a:t>DB Engineering &amp; Consulting | September 2021</a:t>
            </a:r>
            <a:endParaRPr lang="en-US" dirty="0">
              <a:solidFill>
                <a:prstClr val="white"/>
              </a:solidFill>
            </a:endParaRPr>
          </a:p>
        </p:txBody>
      </p:sp>
      <p:sp>
        <p:nvSpPr>
          <p:cNvPr id="2" name="Foliennummernplatzhalter 1">
            <a:extLst>
              <a:ext uri="{FF2B5EF4-FFF2-40B4-BE49-F238E27FC236}">
                <a16:creationId xmlns:a16="http://schemas.microsoft.com/office/drawing/2014/main" id="{6541B889-4F99-4C58-8A60-0AB7F585F951}"/>
              </a:ext>
            </a:extLst>
          </p:cNvPr>
          <p:cNvSpPr>
            <a:spLocks noGrp="1"/>
          </p:cNvSpPr>
          <p:nvPr>
            <p:ph type="sldNum" sz="quarter" idx="12"/>
          </p:nvPr>
        </p:nvSpPr>
        <p:spPr/>
        <p:txBody>
          <a:bodyPr/>
          <a:lstStyle/>
          <a:p>
            <a:pPr algn="r" rtl="0"/>
            <a:fld id="{913D9F7D-0C28-4C21-AA99-7C67E34F632A}" type="slidenum">
              <a:rPr>
                <a:solidFill>
                  <a:prstClr val="white"/>
                </a:solidFill>
              </a:rPr>
              <a:pPr/>
              <a:t>9</a:t>
            </a:fld>
            <a:endParaRPr lang="en-US">
              <a:solidFill>
                <a:prstClr val="white"/>
              </a:solidFill>
            </a:endParaRPr>
          </a:p>
        </p:txBody>
      </p:sp>
      <p:sp>
        <p:nvSpPr>
          <p:cNvPr id="10" name="Textfeld 9">
            <a:extLst>
              <a:ext uri="{FF2B5EF4-FFF2-40B4-BE49-F238E27FC236}">
                <a16:creationId xmlns:a16="http://schemas.microsoft.com/office/drawing/2014/main" id="{E327F374-3F46-824A-B612-E580552C55A2}"/>
              </a:ext>
            </a:extLst>
          </p:cNvPr>
          <p:cNvSpPr txBox="1"/>
          <p:nvPr/>
        </p:nvSpPr>
        <p:spPr>
          <a:xfrm rot="-5400000">
            <a:off x="-567448" y="5849221"/>
            <a:ext cx="1582366" cy="447472"/>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Jan Brunkal</a:t>
            </a:r>
            <a:endParaRPr lang="en-US" sz="600" b="0" dirty="0">
              <a:solidFill>
                <a:schemeClr val="bg1"/>
              </a:solidFill>
              <a:latin typeface="+mn-lt"/>
            </a:endParaRPr>
          </a:p>
        </p:txBody>
      </p:sp>
    </p:spTree>
    <p:extLst>
      <p:ext uri="{BB962C8B-B14F-4D97-AF65-F5344CB8AC3E}">
        <p14:creationId xmlns:p14="http://schemas.microsoft.com/office/powerpoint/2010/main" val="1947662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rtl="0"/>
            <a:r>
              <a:rPr lang="en-US" b="0" i="0" u="none" baseline="0"/>
              <a:t>What we offer in flight preparation and execution</a:t>
            </a:r>
          </a:p>
        </p:txBody>
      </p:sp>
      <p:sp>
        <p:nvSpPr>
          <p:cNvPr id="31" name="Rectangle 60"/>
          <p:cNvSpPr/>
          <p:nvPr/>
        </p:nvSpPr>
        <p:spPr>
          <a:xfrm>
            <a:off x="6596743" y="4298355"/>
            <a:ext cx="4277167" cy="781664"/>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Wide-ranging applications thanks to new perspectives</a:t>
            </a: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5" name="Foliennummernplatzhalter 4">
            <a:extLst>
              <a:ext uri="{FF2B5EF4-FFF2-40B4-BE49-F238E27FC236}">
                <a16:creationId xmlns:a16="http://schemas.microsoft.com/office/drawing/2014/main" id="{2E34D457-ABE0-4A3F-A356-DFA4F95782E0}"/>
              </a:ext>
            </a:extLst>
          </p:cNvPr>
          <p:cNvSpPr>
            <a:spLocks noGrp="1"/>
          </p:cNvSpPr>
          <p:nvPr>
            <p:ph type="sldNum" sz="quarter" idx="12"/>
          </p:nvPr>
        </p:nvSpPr>
        <p:spPr/>
        <p:txBody>
          <a:bodyPr/>
          <a:lstStyle/>
          <a:p>
            <a:pPr algn="r" rtl="0"/>
            <a:fld id="{913D9F7D-0C28-4C21-AA99-7C67E34F632A}" type="slidenum">
              <a:rPr>
                <a:solidFill>
                  <a:prstClr val="black"/>
                </a:solidFill>
              </a:rPr>
              <a:pPr/>
              <a:t>10</a:t>
            </a:fld>
            <a:endParaRPr lang="en-US">
              <a:solidFill>
                <a:prstClr val="black"/>
              </a:solidFill>
            </a:endParaRPr>
          </a:p>
        </p:txBody>
      </p:sp>
      <p:sp>
        <p:nvSpPr>
          <p:cNvPr id="151" name="Rectangle 60">
            <a:extLst>
              <a:ext uri="{FF2B5EF4-FFF2-40B4-BE49-F238E27FC236}">
                <a16:creationId xmlns:a16="http://schemas.microsoft.com/office/drawing/2014/main" id="{5907CF75-BC06-C747-84B3-28ACBED1211A}"/>
              </a:ext>
            </a:extLst>
          </p:cNvPr>
          <p:cNvSpPr/>
          <p:nvPr/>
        </p:nvSpPr>
        <p:spPr>
          <a:xfrm>
            <a:off x="1318089" y="4298102"/>
            <a:ext cx="3729770" cy="738664"/>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Data collection in compliance with legal and data privacy requirements in the form of a complete service package</a:t>
            </a:r>
          </a:p>
        </p:txBody>
      </p:sp>
      <p:sp>
        <p:nvSpPr>
          <p:cNvPr id="152" name="Rectangle 30">
            <a:extLst>
              <a:ext uri="{FF2B5EF4-FFF2-40B4-BE49-F238E27FC236}">
                <a16:creationId xmlns:a16="http://schemas.microsoft.com/office/drawing/2014/main" id="{85A7722A-3266-E249-8871-8F75569FE809}"/>
              </a:ext>
            </a:extLst>
          </p:cNvPr>
          <p:cNvSpPr/>
          <p:nvPr/>
        </p:nvSpPr>
        <p:spPr>
          <a:xfrm>
            <a:off x="6596743" y="3447162"/>
            <a:ext cx="4277167" cy="276999"/>
          </a:xfrm>
          <a:prstGeom prst="rect">
            <a:avLst/>
          </a:prstGeom>
          <a:noFill/>
        </p:spPr>
        <p:txBody>
          <a:bodyPr wrap="square" lIns="0" tIns="0" rIns="0" bIns="0" anchor="t">
            <a:spAutoFit/>
          </a:bodyPr>
          <a:lstStyle/>
          <a:p>
            <a:pPr algn="l" defTabSz="914354" rtl="0"/>
            <a:r>
              <a:rPr lang="en-US" b="0" i="0" u="none" baseline="0">
                <a:solidFill>
                  <a:schemeClr val="tx1">
                    <a:lumMod val="50000"/>
                  </a:schemeClr>
                </a:solidFill>
                <a:latin typeface="DB Sans Black" panose="020B0A02050202020204" pitchFamily="34" charset="0"/>
              </a:rPr>
              <a:t>High resolution photo and video data</a:t>
            </a:r>
          </a:p>
        </p:txBody>
      </p:sp>
      <p:sp>
        <p:nvSpPr>
          <p:cNvPr id="153" name="Rectangle 59">
            <a:extLst>
              <a:ext uri="{FF2B5EF4-FFF2-40B4-BE49-F238E27FC236}">
                <a16:creationId xmlns:a16="http://schemas.microsoft.com/office/drawing/2014/main" id="{155E5B88-6213-9C43-A1C9-118E9A175F25}"/>
              </a:ext>
            </a:extLst>
          </p:cNvPr>
          <p:cNvSpPr/>
          <p:nvPr/>
        </p:nvSpPr>
        <p:spPr>
          <a:xfrm>
            <a:off x="1318090" y="3447162"/>
            <a:ext cx="3729770" cy="553998"/>
          </a:xfrm>
          <a:prstGeom prst="rect">
            <a:avLst/>
          </a:prstGeom>
          <a:noFill/>
        </p:spPr>
        <p:txBody>
          <a:bodyPr wrap="square" lIns="0" tIns="0" rIns="0" bIns="0" anchor="t">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b="0" i="0" u="none" baseline="0">
                <a:solidFill>
                  <a:schemeClr val="tx1">
                    <a:lumMod val="50000"/>
                  </a:schemeClr>
                </a:solidFill>
                <a:latin typeface="DB Sans Black" panose="020B0A02050202020204" pitchFamily="34" charset="0"/>
              </a:rPr>
              <a:t>Approval processes, data collection &amp; data privacy</a:t>
            </a:r>
          </a:p>
        </p:txBody>
      </p:sp>
      <p:pic>
        <p:nvPicPr>
          <p:cNvPr id="167" name="Grafik 166">
            <a:extLst>
              <a:ext uri="{FF2B5EF4-FFF2-40B4-BE49-F238E27FC236}">
                <a16:creationId xmlns:a16="http://schemas.microsoft.com/office/drawing/2014/main" id="{BFF6C55B-4FCB-B144-8A51-F22A868BF1E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5456" y="1942027"/>
            <a:ext cx="1211825" cy="994318"/>
          </a:xfrm>
          <a:prstGeom prst="rect">
            <a:avLst/>
          </a:prstGeom>
        </p:spPr>
      </p:pic>
      <p:pic>
        <p:nvPicPr>
          <p:cNvPr id="168" name="Grafik 167">
            <a:extLst>
              <a:ext uri="{FF2B5EF4-FFF2-40B4-BE49-F238E27FC236}">
                <a16:creationId xmlns:a16="http://schemas.microsoft.com/office/drawing/2014/main" id="{46646C0C-1F19-9C49-90A5-097A42E0C9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1425" y="1968200"/>
            <a:ext cx="968145" cy="968145"/>
          </a:xfrm>
          <a:prstGeom prst="rect">
            <a:avLst/>
          </a:prstGeom>
        </p:spPr>
      </p:pic>
    </p:spTree>
    <p:extLst>
      <p:ext uri="{BB962C8B-B14F-4D97-AF65-F5344CB8AC3E}">
        <p14:creationId xmlns:p14="http://schemas.microsoft.com/office/powerpoint/2010/main" val="3054334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951A3420-EE41-4523-83DB-44907B65A55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79" t="27805" r="40420" b="14889"/>
          <a:stretch/>
        </p:blipFill>
        <p:spPr bwMode="auto">
          <a:xfrm>
            <a:off x="0" y="1613521"/>
            <a:ext cx="3716723" cy="4424794"/>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a:extLst>
              <a:ext uri="{FF2B5EF4-FFF2-40B4-BE49-F238E27FC236}">
                <a16:creationId xmlns:a16="http://schemas.microsoft.com/office/drawing/2014/main" id="{32DE9E45-4E38-452B-8DB1-FD70B5B3E79E}"/>
              </a:ext>
            </a:extLst>
          </p:cNvPr>
          <p:cNvSpPr>
            <a:spLocks noGrp="1"/>
          </p:cNvSpPr>
          <p:nvPr>
            <p:ph type="title"/>
          </p:nvPr>
        </p:nvSpPr>
        <p:spPr>
          <a:xfrm>
            <a:off x="1500057" y="296696"/>
            <a:ext cx="9474310" cy="864052"/>
          </a:xfrm>
        </p:spPr>
        <p:txBody>
          <a:bodyPr/>
          <a:lstStyle/>
          <a:p>
            <a:pPr algn="l" rtl="0"/>
            <a:r>
              <a:rPr lang="en-US" b="0" i="0" u="none" baseline="0"/>
              <a:t>Approval processes, data collection and data privacy</a:t>
            </a:r>
            <a:br>
              <a:rPr lang="en-US"/>
            </a:br>
            <a:r>
              <a:rPr lang="en-US" b="0" i="0" u="none" baseline="0">
                <a:latin typeface="DB Head Light" panose="020B0302050202020204" pitchFamily="34" charset="0"/>
              </a:rPr>
              <a:t>We offer a complete package in compliance with legal requirements</a:t>
            </a:r>
            <a:endParaRPr lang="en-US" noProof="0" dirty="0"/>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06" name="Rechteck 305">
            <a:extLst>
              <a:ext uri="{FF2B5EF4-FFF2-40B4-BE49-F238E27FC236}">
                <a16:creationId xmlns:a16="http://schemas.microsoft.com/office/drawing/2014/main" id="{BDD1B9C6-80D6-4D00-8358-32976B0FD98F}"/>
              </a:ext>
            </a:extLst>
          </p:cNvPr>
          <p:cNvSpPr/>
          <p:nvPr/>
        </p:nvSpPr>
        <p:spPr>
          <a:xfrm>
            <a:off x="4159621" y="2581739"/>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Services</a:t>
            </a:r>
          </a:p>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kumimoji="0" lang="en-US" sz="1400" b="1" i="0" u="none" normalizeH="0" baseline="0">
                <a:solidFill>
                  <a:srgbClr val="646973"/>
                </a:solidFill>
                <a:highlight>
                  <a:srgbClr val="000000">
                    <a:alpha val="0"/>
                  </a:srgbClr>
                </a:highlight>
                <a:uLnTx/>
                <a:uFillTx/>
                <a:latin typeface="+mn-lt"/>
                <a:ea typeface="+mn-ea"/>
                <a:cs typeface="+mn-cs"/>
              </a:rPr>
              <a:t>DB E&amp;C</a:t>
            </a:r>
          </a:p>
        </p:txBody>
      </p:sp>
      <p:cxnSp>
        <p:nvCxnSpPr>
          <p:cNvPr id="307" name="Gerade Verbindung 74">
            <a:extLst>
              <a:ext uri="{FF2B5EF4-FFF2-40B4-BE49-F238E27FC236}">
                <a16:creationId xmlns:a16="http://schemas.microsoft.com/office/drawing/2014/main" id="{FD8A7A55-11F3-40A3-8F99-3A8CD3A24D43}"/>
              </a:ext>
            </a:extLst>
          </p:cNvPr>
          <p:cNvCxnSpPr>
            <a:cxnSpLocks/>
          </p:cNvCxnSpPr>
          <p:nvPr/>
        </p:nvCxnSpPr>
        <p:spPr>
          <a:xfrm>
            <a:off x="4087906" y="2581739"/>
            <a:ext cx="0" cy="1692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314" name="Rechteck 313">
            <a:extLst>
              <a:ext uri="{FF2B5EF4-FFF2-40B4-BE49-F238E27FC236}">
                <a16:creationId xmlns:a16="http://schemas.microsoft.com/office/drawing/2014/main" id="{905E9E72-7224-41F0-A07E-71FE60D32F27}"/>
              </a:ext>
            </a:extLst>
          </p:cNvPr>
          <p:cNvSpPr/>
          <p:nvPr/>
        </p:nvSpPr>
        <p:spPr>
          <a:xfrm>
            <a:off x="4159621" y="4554492"/>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Benefits</a:t>
            </a:r>
            <a:endParaRPr kumimoji="0" lang="en-US" sz="1400" b="1" i="0" normalizeH="0" noProof="0">
              <a:solidFill>
                <a:srgbClr val="646973"/>
              </a:solidFill>
              <a:highlight>
                <a:srgbClr val="000000">
                  <a:alpha val="0"/>
                </a:srgbClr>
              </a:highlight>
              <a:uLnTx/>
              <a:uFillTx/>
              <a:latin typeface="+mn-lt"/>
              <a:ea typeface="+mn-ea"/>
              <a:cs typeface="+mn-cs"/>
            </a:endParaRPr>
          </a:p>
        </p:txBody>
      </p:sp>
      <p:cxnSp>
        <p:nvCxnSpPr>
          <p:cNvPr id="317" name="Gerader Verbinder 316">
            <a:extLst>
              <a:ext uri="{FF2B5EF4-FFF2-40B4-BE49-F238E27FC236}">
                <a16:creationId xmlns:a16="http://schemas.microsoft.com/office/drawing/2014/main" id="{8B585256-26C9-48E5-B5AF-3926D9F2277B}"/>
              </a:ext>
            </a:extLst>
          </p:cNvPr>
          <p:cNvCxnSpPr>
            <a:cxnSpLocks/>
          </p:cNvCxnSpPr>
          <p:nvPr/>
        </p:nvCxnSpPr>
        <p:spPr>
          <a:xfrm>
            <a:off x="4087906" y="4406393"/>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1" name="Gerade Verbindung 74">
            <a:extLst>
              <a:ext uri="{FF2B5EF4-FFF2-40B4-BE49-F238E27FC236}">
                <a16:creationId xmlns:a16="http://schemas.microsoft.com/office/drawing/2014/main" id="{59EF909A-650A-40B1-B5A7-021D9093689B}"/>
              </a:ext>
            </a:extLst>
          </p:cNvPr>
          <p:cNvCxnSpPr>
            <a:cxnSpLocks/>
          </p:cNvCxnSpPr>
          <p:nvPr/>
        </p:nvCxnSpPr>
        <p:spPr>
          <a:xfrm>
            <a:off x="4087906" y="4554492"/>
            <a:ext cx="0" cy="149271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325" name="Rechteck 324">
            <a:extLst>
              <a:ext uri="{FF2B5EF4-FFF2-40B4-BE49-F238E27FC236}">
                <a16:creationId xmlns:a16="http://schemas.microsoft.com/office/drawing/2014/main" id="{CBA911A5-D76D-49A9-95A9-0551C6D5EA4B}"/>
              </a:ext>
            </a:extLst>
          </p:cNvPr>
          <p:cNvSpPr/>
          <p:nvPr/>
        </p:nvSpPr>
        <p:spPr>
          <a:xfrm>
            <a:off x="5515860" y="2581739"/>
            <a:ext cx="6755345" cy="1508105"/>
          </a:xfrm>
          <a:prstGeom prst="rect">
            <a:avLst/>
          </a:prstGeom>
          <a:noFill/>
        </p:spPr>
        <p:txBody>
          <a:bodyPr wrap="square">
            <a:spAutoFit/>
          </a:bodyPr>
          <a:lstStyle>
            <a:defPPr>
              <a:defRPr lang="en-US"/>
            </a:defPPr>
          </a:lstStyle>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Handling approval and risk processes according to LuftVO</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Obtaining individual flight permissions according to LuftVO</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Obtaining necessary consents and permission to enter properties</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Flight preparation and execution, data collection</a:t>
            </a:r>
            <a:br>
              <a:rPr lang="en-US" sz="1200" b="0">
                <a:solidFill>
                  <a:srgbClr val="646973"/>
                </a:solidFill>
                <a:latin typeface="DB Sans"/>
              </a:rPr>
            </a:br>
            <a:r>
              <a:rPr lang="en-US" sz="1200" b="0" i="0" u="none" baseline="0">
                <a:solidFill>
                  <a:srgbClr val="646973"/>
                </a:solidFill>
                <a:latin typeface="DB Sans"/>
              </a:rPr>
              <a:t>and flight documentation</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GDPR-compliant data processing</a:t>
            </a:r>
            <a:endParaRPr lang="en-US" altLang="de-DE" sz="1200" b="0" dirty="0">
              <a:solidFill>
                <a:schemeClr val="tx1">
                  <a:lumMod val="65000"/>
                  <a:lumOff val="35000"/>
                </a:schemeClr>
              </a:solidFill>
              <a:latin typeface="+mn-lt"/>
            </a:endParaRPr>
          </a:p>
        </p:txBody>
      </p:sp>
      <p:sp>
        <p:nvSpPr>
          <p:cNvPr id="328" name="Rechteck 327">
            <a:extLst>
              <a:ext uri="{FF2B5EF4-FFF2-40B4-BE49-F238E27FC236}">
                <a16:creationId xmlns:a16="http://schemas.microsoft.com/office/drawing/2014/main" id="{664A3F78-8162-44D9-BB6B-C58C1E1781C7}"/>
              </a:ext>
            </a:extLst>
          </p:cNvPr>
          <p:cNvSpPr/>
          <p:nvPr/>
        </p:nvSpPr>
        <p:spPr>
          <a:xfrm>
            <a:off x="5515862" y="4554492"/>
            <a:ext cx="5574634" cy="1292662"/>
          </a:xfrm>
          <a:prstGeom prst="rect">
            <a:avLst/>
          </a:prstGeom>
          <a:noFill/>
        </p:spPr>
        <p:txBody>
          <a:bodyPr wrap="square">
            <a:spAutoFit/>
          </a:bodyPr>
          <a:lstStyle>
            <a:defPPr>
              <a:defRPr lang="en-US"/>
            </a:defPPr>
          </a:lstStyle>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Efficient and targeted obtaining of permissions through direct contact with authorities and close dovetailing within the Group</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Nationwide location coverage and flexible deployment options</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GDPR-compliant evaluation and presentation on online platform</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Complete service package for flight planning and data collection</a:t>
            </a:r>
          </a:p>
        </p:txBody>
      </p:sp>
      <p:cxnSp>
        <p:nvCxnSpPr>
          <p:cNvPr id="23" name="Gerade Verbindung 75">
            <a:extLst>
              <a:ext uri="{FF2B5EF4-FFF2-40B4-BE49-F238E27FC236}">
                <a16:creationId xmlns:a16="http://schemas.microsoft.com/office/drawing/2014/main" id="{A48048B4-DE68-4DAE-B3E1-9E27170BD730}"/>
              </a:ext>
            </a:extLst>
          </p:cNvPr>
          <p:cNvCxnSpPr>
            <a:cxnSpLocks/>
          </p:cNvCxnSpPr>
          <p:nvPr/>
        </p:nvCxnSpPr>
        <p:spPr>
          <a:xfrm>
            <a:off x="4087906" y="1589167"/>
            <a:ext cx="0" cy="79252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68EB0599-8083-48B4-8E19-FE06C40DE0F8}"/>
              </a:ext>
            </a:extLst>
          </p:cNvPr>
          <p:cNvSpPr/>
          <p:nvPr/>
        </p:nvSpPr>
        <p:spPr>
          <a:xfrm>
            <a:off x="5515861" y="1589167"/>
            <a:ext cx="6621382" cy="830997"/>
          </a:xfrm>
          <a:prstGeom prst="rect">
            <a:avLst/>
          </a:prstGeom>
          <a:noFill/>
        </p:spPr>
        <p:txBody>
          <a:bodyPr wrap="square">
            <a:spAutoFit/>
          </a:bodyPr>
          <a:lstStyle>
            <a:defPPr>
              <a:defRPr lang="en-US"/>
            </a:defPPr>
          </a:lstStyle>
          <a:p>
            <a:pPr lvl="0" algn="l" rtl="0">
              <a:spcBef>
                <a:spcPts val="0"/>
              </a:spcBef>
              <a:spcAft>
                <a:spcPts val="600"/>
              </a:spcAft>
              <a:buClr>
                <a:srgbClr val="FF0000"/>
              </a:buClr>
              <a:defRPr/>
            </a:pPr>
            <a:r>
              <a:rPr lang="en-US" sz="1200" b="0" i="0" u="none" baseline="0" dirty="0">
                <a:solidFill>
                  <a:srgbClr val="646973"/>
                </a:solidFill>
                <a:latin typeface="DB Sans"/>
              </a:rPr>
              <a:t>Implementing Regulation (EU) 2019/947 | German Civil Aviation Act (</a:t>
            </a:r>
            <a:r>
              <a:rPr lang="en-US" sz="1200" b="0" i="0" u="none" baseline="0" dirty="0" err="1">
                <a:solidFill>
                  <a:srgbClr val="646973"/>
                </a:solidFill>
                <a:latin typeface="DB Sans"/>
              </a:rPr>
              <a:t>Luftverkehrsgesetz</a:t>
            </a:r>
            <a:r>
              <a:rPr lang="en-US" sz="1200" b="0" i="0" u="none" baseline="0" dirty="0">
                <a:solidFill>
                  <a:srgbClr val="646973"/>
                </a:solidFill>
                <a:latin typeface="DB Sans"/>
              </a:rPr>
              <a:t>, </a:t>
            </a:r>
            <a:r>
              <a:rPr lang="en-US" sz="1200" b="0" i="0" u="none" baseline="0" dirty="0" err="1">
                <a:solidFill>
                  <a:srgbClr val="646973"/>
                </a:solidFill>
                <a:latin typeface="DB Sans"/>
              </a:rPr>
              <a:t>LuftVG</a:t>
            </a:r>
            <a:r>
              <a:rPr lang="en-US" sz="1200" b="0" i="0" u="none" baseline="0" dirty="0">
                <a:solidFill>
                  <a:srgbClr val="646973"/>
                </a:solidFill>
                <a:latin typeface="DB Sans"/>
              </a:rPr>
              <a:t>) | German Civil Aviation Ordinance (</a:t>
            </a:r>
            <a:r>
              <a:rPr lang="en-US" sz="1200" b="0" i="0" u="none" baseline="0" dirty="0" err="1">
                <a:solidFill>
                  <a:srgbClr val="646973"/>
                </a:solidFill>
                <a:latin typeface="DB Sans"/>
              </a:rPr>
              <a:t>Luftverkehrs-Ordnung</a:t>
            </a:r>
            <a:r>
              <a:rPr lang="en-US" sz="1200" b="0" i="0" u="none" baseline="0" dirty="0">
                <a:solidFill>
                  <a:srgbClr val="646973"/>
                </a:solidFill>
                <a:latin typeface="DB Sans"/>
              </a:rPr>
              <a:t>, </a:t>
            </a:r>
            <a:r>
              <a:rPr lang="en-US" sz="1200" b="0" i="0" u="none" baseline="0" dirty="0" err="1">
                <a:solidFill>
                  <a:srgbClr val="646973"/>
                </a:solidFill>
                <a:latin typeface="DB Sans"/>
              </a:rPr>
              <a:t>LuftVO</a:t>
            </a:r>
            <a:r>
              <a:rPr lang="en-US" sz="1200" b="0" i="0" u="none" baseline="0" dirty="0">
                <a:solidFill>
                  <a:srgbClr val="646973"/>
                </a:solidFill>
                <a:latin typeface="DB Sans"/>
              </a:rPr>
              <a:t>) | </a:t>
            </a:r>
            <a:r>
              <a:rPr lang="en-US" sz="1200" b="0" i="0" u="none" baseline="0" dirty="0" err="1">
                <a:solidFill>
                  <a:srgbClr val="646973"/>
                </a:solidFill>
                <a:latin typeface="DB Sans"/>
              </a:rPr>
              <a:t>GDPR</a:t>
            </a:r>
            <a:r>
              <a:rPr lang="en-US" sz="1200" b="0" i="0" u="none" baseline="0" dirty="0">
                <a:solidFill>
                  <a:srgbClr val="646973"/>
                </a:solidFill>
                <a:latin typeface="DB Sans"/>
              </a:rPr>
              <a:t> |</a:t>
            </a:r>
            <a:br>
              <a:rPr lang="en-US" sz="1200" b="0" dirty="0">
                <a:solidFill>
                  <a:srgbClr val="646973"/>
                </a:solidFill>
                <a:latin typeface="DB Sans"/>
              </a:rPr>
            </a:br>
            <a:r>
              <a:rPr lang="en-US" sz="1200" b="0" i="0" u="none" baseline="0" dirty="0">
                <a:solidFill>
                  <a:srgbClr val="646973"/>
                </a:solidFill>
                <a:latin typeface="DB Sans"/>
              </a:rPr>
              <a:t>German Ministry of Transport and Digital Infrastructure (</a:t>
            </a:r>
            <a:r>
              <a:rPr lang="en-US" sz="1200" b="0" i="0" u="none" baseline="0" dirty="0" err="1">
                <a:solidFill>
                  <a:srgbClr val="646973"/>
                </a:solidFill>
                <a:latin typeface="DB Sans"/>
              </a:rPr>
              <a:t>BMVI</a:t>
            </a:r>
            <a:r>
              <a:rPr lang="en-US" sz="1200" b="0" i="0" u="none" baseline="0" dirty="0">
                <a:solidFill>
                  <a:srgbClr val="646973"/>
                </a:solidFill>
                <a:latin typeface="DB Sans"/>
              </a:rPr>
              <a:t>) | German Federal Aviation Office | regional aviation offices | police | local authorities | property owners</a:t>
            </a:r>
            <a:endParaRPr lang="en-US" altLang="de-DE" sz="1200" b="0" dirty="0">
              <a:solidFill>
                <a:srgbClr val="646973"/>
              </a:solidFill>
              <a:latin typeface="+mn-lt"/>
            </a:endParaRPr>
          </a:p>
        </p:txBody>
      </p:sp>
      <p:sp>
        <p:nvSpPr>
          <p:cNvPr id="25" name="Rechteck 24">
            <a:extLst>
              <a:ext uri="{FF2B5EF4-FFF2-40B4-BE49-F238E27FC236}">
                <a16:creationId xmlns:a16="http://schemas.microsoft.com/office/drawing/2014/main" id="{907601DE-29C2-4501-9A89-4C22C45DD441}"/>
              </a:ext>
            </a:extLst>
          </p:cNvPr>
          <p:cNvSpPr/>
          <p:nvPr/>
        </p:nvSpPr>
        <p:spPr>
          <a:xfrm>
            <a:off x="4159621" y="1589167"/>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Legal framework</a:t>
            </a:r>
            <a:endParaRPr kumimoji="0" lang="en-US" sz="1400" b="1" i="0" normalizeH="0" noProof="0">
              <a:solidFill>
                <a:srgbClr val="646973"/>
              </a:solidFill>
              <a:highlight>
                <a:srgbClr val="000000">
                  <a:alpha val="0"/>
                </a:srgbClr>
              </a:highlight>
              <a:uLnTx/>
              <a:uFillTx/>
              <a:latin typeface="+mn-lt"/>
            </a:endParaRPr>
          </a:p>
        </p:txBody>
      </p:sp>
      <p:cxnSp>
        <p:nvCxnSpPr>
          <p:cNvPr id="26" name="Gerader Verbinder 25">
            <a:extLst>
              <a:ext uri="{FF2B5EF4-FFF2-40B4-BE49-F238E27FC236}">
                <a16:creationId xmlns:a16="http://schemas.microsoft.com/office/drawing/2014/main" id="{5E7F9126-60F1-4CC2-B1BE-35013436AE10}"/>
              </a:ext>
            </a:extLst>
          </p:cNvPr>
          <p:cNvCxnSpPr>
            <a:cxnSpLocks/>
          </p:cNvCxnSpPr>
          <p:nvPr/>
        </p:nvCxnSpPr>
        <p:spPr>
          <a:xfrm>
            <a:off x="4087906" y="2463618"/>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Foliennummernplatzhalter 5">
            <a:extLst>
              <a:ext uri="{FF2B5EF4-FFF2-40B4-BE49-F238E27FC236}">
                <a16:creationId xmlns:a16="http://schemas.microsoft.com/office/drawing/2014/main" id="{F0E7E18F-FDC3-48B7-976A-FCA827C64A53}"/>
              </a:ext>
            </a:extLst>
          </p:cNvPr>
          <p:cNvSpPr>
            <a:spLocks noGrp="1"/>
          </p:cNvSpPr>
          <p:nvPr>
            <p:ph type="sldNum" sz="quarter" idx="12"/>
          </p:nvPr>
        </p:nvSpPr>
        <p:spPr/>
        <p:txBody>
          <a:bodyPr/>
          <a:lstStyle/>
          <a:p>
            <a:pPr algn="r" rtl="0"/>
            <a:fld id="{913D9F7D-0C28-4C21-AA99-7C67E34F632A}" type="slidenum">
              <a:rPr>
                <a:solidFill>
                  <a:prstClr val="black"/>
                </a:solidFill>
              </a:rPr>
              <a:pPr/>
              <a:t>11</a:t>
            </a:fld>
            <a:endParaRPr lang="en-US">
              <a:solidFill>
                <a:prstClr val="black"/>
              </a:solidFill>
            </a:endParaRPr>
          </a:p>
        </p:txBody>
      </p:sp>
      <p:pic>
        <p:nvPicPr>
          <p:cNvPr id="41" name="Grafik 40">
            <a:extLst>
              <a:ext uri="{FF2B5EF4-FFF2-40B4-BE49-F238E27FC236}">
                <a16:creationId xmlns:a16="http://schemas.microsoft.com/office/drawing/2014/main" id="{DC1ECF42-7155-BE43-A686-EFC878F9E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475" y="291460"/>
            <a:ext cx="673409" cy="673409"/>
          </a:xfrm>
          <a:prstGeom prst="rect">
            <a:avLst/>
          </a:prstGeom>
        </p:spPr>
      </p:pic>
      <p:sp>
        <p:nvSpPr>
          <p:cNvPr id="18" name="Textfeld 17">
            <a:extLst>
              <a:ext uri="{FF2B5EF4-FFF2-40B4-BE49-F238E27FC236}">
                <a16:creationId xmlns:a16="http://schemas.microsoft.com/office/drawing/2014/main" id="{3B67AA74-566C-8745-B5D4-1D5A4D46FA67}"/>
              </a:ext>
            </a:extLst>
          </p:cNvPr>
          <p:cNvSpPr txBox="1"/>
          <p:nvPr/>
        </p:nvSpPr>
        <p:spPr>
          <a:xfrm rot="-5400000">
            <a:off x="-661481" y="5114776"/>
            <a:ext cx="158236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Michael Maronde</a:t>
            </a:r>
          </a:p>
        </p:txBody>
      </p:sp>
    </p:spTree>
    <p:extLst>
      <p:ext uri="{BB962C8B-B14F-4D97-AF65-F5344CB8AC3E}">
        <p14:creationId xmlns:p14="http://schemas.microsoft.com/office/powerpoint/2010/main" val="3066691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fik 40">
            <a:extLst>
              <a:ext uri="{FF2B5EF4-FFF2-40B4-BE49-F238E27FC236}">
                <a16:creationId xmlns:a16="http://schemas.microsoft.com/office/drawing/2014/main" id="{F1E6C00B-BC14-4D23-84BF-B3258DDE5D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589168"/>
            <a:ext cx="3716723" cy="2103042"/>
          </a:xfrm>
          <a:prstGeom prst="rect">
            <a:avLst/>
          </a:prstGeom>
        </p:spPr>
      </p:pic>
      <p:cxnSp>
        <p:nvCxnSpPr>
          <p:cNvPr id="76" name="Gerade Verbindung 75"/>
          <p:cNvCxnSpPr>
            <a:cxnSpLocks/>
          </p:cNvCxnSpPr>
          <p:nvPr/>
        </p:nvCxnSpPr>
        <p:spPr>
          <a:xfrm>
            <a:off x="4087906" y="1589167"/>
            <a:ext cx="0" cy="65025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6" y="1589167"/>
            <a:ext cx="5721326" cy="646331"/>
          </a:xfrm>
          <a:prstGeom prst="rect">
            <a:avLst/>
          </a:prstGeom>
          <a:noFill/>
        </p:spPr>
        <p:txBody>
          <a:bodyPr wrap="square">
            <a:spAutoFit/>
          </a:bodyPr>
          <a:lstStyle>
            <a:defPPr>
              <a:defRPr lang="en-US"/>
            </a:defPPr>
          </a:lstStyle>
          <a:p>
            <a:pPr lvl="0" algn="l" rtl="0">
              <a:spcBef>
                <a:spcPts val="0"/>
              </a:spcBef>
              <a:spcAft>
                <a:spcPts val="600"/>
              </a:spcAft>
              <a:buClr>
                <a:srgbClr val="FF0000"/>
              </a:buClr>
              <a:defRPr/>
            </a:pPr>
            <a:r>
              <a:rPr lang="en-US" sz="1200" b="0" i="0" u="none" baseline="0" dirty="0">
                <a:solidFill>
                  <a:srgbClr val="646973"/>
                </a:solidFill>
                <a:latin typeface="+mn-lt"/>
              </a:rPr>
              <a:t>Public relations | marketing | progress documentation | as-built survey | basic evaluation planning | construction supervision |</a:t>
            </a:r>
            <a:r>
              <a:rPr lang="en-US" sz="1200" b="0" dirty="0">
                <a:solidFill>
                  <a:srgbClr val="646973"/>
                </a:solidFill>
                <a:latin typeface="+mn-lt"/>
              </a:rPr>
              <a:t> </a:t>
            </a:r>
            <a:r>
              <a:rPr lang="en-US" sz="1200" b="0" i="0" u="none" baseline="0" dirty="0">
                <a:solidFill>
                  <a:srgbClr val="646973"/>
                </a:solidFill>
                <a:latin typeface="+mn-lt"/>
              </a:rPr>
              <a:t>environment | inspection | maintenance</a:t>
            </a:r>
            <a:endParaRPr lang="en-US" altLang="de-DE" sz="1200" b="0" dirty="0">
              <a:solidFill>
                <a:schemeClr val="tx1">
                  <a:lumMod val="65000"/>
                  <a:lumOff val="35000"/>
                </a:schemeClr>
              </a:solidFill>
              <a:latin typeface="+mn-lt"/>
            </a:endParaRPr>
          </a:p>
        </p:txBody>
      </p:sp>
      <p:sp>
        <p:nvSpPr>
          <p:cNvPr id="82" name="Rechteck 81">
            <a:extLst>
              <a:ext uri="{FF2B5EF4-FFF2-40B4-BE49-F238E27FC236}">
                <a16:creationId xmlns:a16="http://schemas.microsoft.com/office/drawing/2014/main" id="{1FAE4C6B-A8A0-49FD-8D77-1810F2DAE7BB}"/>
              </a:ext>
            </a:extLst>
          </p:cNvPr>
          <p:cNvSpPr/>
          <p:nvPr/>
        </p:nvSpPr>
        <p:spPr>
          <a:xfrm>
            <a:off x="5649824" y="2425098"/>
            <a:ext cx="6200707" cy="553998"/>
          </a:xfrm>
          <a:prstGeom prst="rect">
            <a:avLst/>
          </a:prstGeom>
          <a:noFill/>
        </p:spPr>
        <p:txBody>
          <a:bodyPr wrap="square">
            <a:spAutoFit/>
          </a:bodyPr>
          <a:lstStyle>
            <a:defPPr>
              <a:defRPr lang="en-US"/>
            </a:defPPr>
          </a:lstStyle>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Photos in 20 MP resolution (5472 x 3648 px) </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Videos in 4 K resolution (3840 x 2160 px) </a:t>
            </a: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Areas of application</a:t>
            </a:r>
            <a:endParaRPr kumimoji="0" lang="en-US" sz="1400" b="1" i="0" normalizeH="0" noProof="0">
              <a:solidFill>
                <a:srgbClr val="646973"/>
              </a:solidFill>
              <a:highlight>
                <a:srgbClr val="000000">
                  <a:alpha val="0"/>
                </a:srgbClr>
              </a:highlight>
              <a:uLnTx/>
              <a:uFillTx/>
              <a:latin typeface="+mn-lt"/>
            </a:endParaRPr>
          </a:p>
        </p:txBody>
      </p:sp>
      <p:sp>
        <p:nvSpPr>
          <p:cNvPr id="86" name="Rechteck 85">
            <a:extLst>
              <a:ext uri="{FF2B5EF4-FFF2-40B4-BE49-F238E27FC236}">
                <a16:creationId xmlns:a16="http://schemas.microsoft.com/office/drawing/2014/main" id="{6EEB2873-2515-4713-B8B3-1128A907FFEF}"/>
              </a:ext>
            </a:extLst>
          </p:cNvPr>
          <p:cNvSpPr/>
          <p:nvPr/>
        </p:nvSpPr>
        <p:spPr>
          <a:xfrm>
            <a:off x="4159621" y="2436948"/>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Precision</a:t>
            </a:r>
            <a:endParaRPr kumimoji="0" lang="en-US" sz="1400" b="1" i="0" normalizeH="0" noProof="0">
              <a:solidFill>
                <a:srgbClr val="646973"/>
              </a:solidFill>
              <a:highlight>
                <a:srgbClr val="000000">
                  <a:alpha val="0"/>
                </a:srgbClr>
              </a:highlight>
              <a:uLnTx/>
              <a:uFillTx/>
              <a:latin typeface="+mn-lt"/>
            </a:endParaRP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356298"/>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305502"/>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8" name="Gerade Verbindung 75">
            <a:extLst>
              <a:ext uri="{FF2B5EF4-FFF2-40B4-BE49-F238E27FC236}">
                <a16:creationId xmlns:a16="http://schemas.microsoft.com/office/drawing/2014/main" id="{4F5CAF53-A0D5-4592-A511-0CCBDFA57360}"/>
              </a:ext>
            </a:extLst>
          </p:cNvPr>
          <p:cNvCxnSpPr>
            <a:cxnSpLocks/>
          </p:cNvCxnSpPr>
          <p:nvPr/>
        </p:nvCxnSpPr>
        <p:spPr>
          <a:xfrm>
            <a:off x="4087906" y="2466828"/>
            <a:ext cx="0" cy="696357"/>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385860"/>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Services</a:t>
            </a:r>
          </a:p>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kumimoji="0" lang="en-US" sz="1400" b="1" i="0" u="none" normalizeH="0" baseline="0">
                <a:solidFill>
                  <a:srgbClr val="646973"/>
                </a:solidFill>
                <a:highlight>
                  <a:srgbClr val="000000">
                    <a:alpha val="0"/>
                  </a:srgbClr>
                </a:highlight>
                <a:uLnTx/>
                <a:uFillTx/>
                <a:latin typeface="+mn-lt"/>
                <a:ea typeface="+mn-ea"/>
                <a:cs typeface="+mn-cs"/>
              </a:rPr>
              <a:t>DB E&amp;C</a:t>
            </a:r>
          </a:p>
        </p:txBody>
      </p:sp>
      <p:cxnSp>
        <p:nvCxnSpPr>
          <p:cNvPr id="75" name="Gerade Verbindung 74"/>
          <p:cNvCxnSpPr>
            <a:cxnSpLocks/>
          </p:cNvCxnSpPr>
          <p:nvPr/>
        </p:nvCxnSpPr>
        <p:spPr>
          <a:xfrm>
            <a:off x="4087906" y="3429000"/>
            <a:ext cx="0" cy="1281581"/>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49826" y="3438933"/>
            <a:ext cx="4770714" cy="1169551"/>
          </a:xfrm>
          <a:prstGeom prst="rect">
            <a:avLst/>
          </a:prstGeom>
          <a:noFill/>
        </p:spPr>
        <p:txBody>
          <a:bodyPr wrap="square">
            <a:spAutoFit/>
          </a:bodyPr>
          <a:lstStyle>
            <a:defPPr>
              <a:defRPr lang="en-US"/>
            </a:defPPr>
          </a:lstStyle>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Recording and provision of high-resolution photo and video data</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Support for disaster relief forces from trained personnel when damage occurs</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Processing of photo and video products on request</a:t>
            </a:r>
          </a:p>
        </p:txBody>
      </p:sp>
      <p:sp>
        <p:nvSpPr>
          <p:cNvPr id="83" name="Rechteck 82">
            <a:extLst>
              <a:ext uri="{FF2B5EF4-FFF2-40B4-BE49-F238E27FC236}">
                <a16:creationId xmlns:a16="http://schemas.microsoft.com/office/drawing/2014/main" id="{1FAE4C6B-A8A0-49FD-8D77-1810F2DAE7BB}"/>
              </a:ext>
            </a:extLst>
          </p:cNvPr>
          <p:cNvSpPr/>
          <p:nvPr/>
        </p:nvSpPr>
        <p:spPr>
          <a:xfrm>
            <a:off x="5649825" y="4967995"/>
            <a:ext cx="6487417" cy="830997"/>
          </a:xfrm>
          <a:prstGeom prst="rect">
            <a:avLst/>
          </a:prstGeom>
          <a:noFill/>
        </p:spPr>
        <p:txBody>
          <a:bodyPr wrap="square">
            <a:spAutoFit/>
          </a:bodyPr>
          <a:lstStyle>
            <a:defPPr>
              <a:defRPr lang="en-US"/>
            </a:defPPr>
          </a:lstStyle>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Photos from impressive perspectives for advertising purposes</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Inspections without disrupting operations</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Photos in rough terrain</a:t>
            </a:r>
            <a:endParaRPr lang="en-US" altLang="de-DE" sz="1200" b="0">
              <a:solidFill>
                <a:schemeClr val="tx1">
                  <a:lumMod val="65000"/>
                  <a:lumOff val="35000"/>
                </a:schemeClr>
              </a:solidFill>
              <a:latin typeface="+mn-lt"/>
            </a:endParaRPr>
          </a:p>
        </p:txBody>
      </p:sp>
      <p:sp>
        <p:nvSpPr>
          <p:cNvPr id="85" name="Rechteck 84">
            <a:extLst>
              <a:ext uri="{FF2B5EF4-FFF2-40B4-BE49-F238E27FC236}">
                <a16:creationId xmlns:a16="http://schemas.microsoft.com/office/drawing/2014/main" id="{6EEB2873-2515-4713-B8B3-1128A907FFEF}"/>
              </a:ext>
            </a:extLst>
          </p:cNvPr>
          <p:cNvSpPr/>
          <p:nvPr/>
        </p:nvSpPr>
        <p:spPr>
          <a:xfrm>
            <a:off x="4159621" y="4957232"/>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Benefits</a:t>
            </a:r>
            <a:endParaRPr kumimoji="0" lang="en-US" sz="1400" b="1" i="0" normalizeH="0" noProof="0">
              <a:solidFill>
                <a:srgbClr val="646973"/>
              </a:solidFill>
              <a:highlight>
                <a:srgbClr val="000000">
                  <a:alpha val="0"/>
                </a:srgbClr>
              </a:highlight>
              <a:uLnTx/>
              <a:uFillTx/>
              <a:latin typeface="+mn-lt"/>
              <a:ea typeface="+mn-ea"/>
              <a:cs typeface="+mn-cs"/>
            </a:endParaRP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algn="r" rtl="0"/>
            <a:fld id="{913D9F7D-0C28-4C21-AA99-7C67E34F632A}" type="slidenum">
              <a:rPr>
                <a:solidFill>
                  <a:prstClr val="black"/>
                </a:solidFill>
              </a:rPr>
              <a:pPr/>
              <a:t>12</a:t>
            </a:fld>
            <a:endParaRPr lang="en-US">
              <a:solidFill>
                <a:prstClr val="black"/>
              </a:solidFill>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4872157"/>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4980896"/>
            <a:ext cx="0" cy="105742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DB0F4515-66BE-4CE5-A261-08D10E70F23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06" t="23948" r="18237" b="37061"/>
          <a:stretch/>
        </p:blipFill>
        <p:spPr bwMode="auto">
          <a:xfrm>
            <a:off x="1" y="3820316"/>
            <a:ext cx="3716722" cy="2217999"/>
          </a:xfrm>
          <a:prstGeom prst="rect">
            <a:avLst/>
          </a:prstGeom>
          <a:noFill/>
          <a:extLst>
            <a:ext uri="{909E8E84-426E-40DD-AFC4-6F175D3DCCD1}">
              <a14:hiddenFill xmlns:a14="http://schemas.microsoft.com/office/drawing/2010/main">
                <a:solidFill>
                  <a:srgbClr val="FFFFFF"/>
                </a:solidFill>
              </a14:hiddenFill>
            </a:ext>
          </a:extLst>
        </p:spPr>
      </p:pic>
      <p:sp>
        <p:nvSpPr>
          <p:cNvPr id="25" name="Titel 3">
            <a:extLst>
              <a:ext uri="{FF2B5EF4-FFF2-40B4-BE49-F238E27FC236}">
                <a16:creationId xmlns:a16="http://schemas.microsoft.com/office/drawing/2014/main" id="{ABBC9AD2-CBFC-44DB-A40D-8DE6FFABDA64}"/>
              </a:ext>
            </a:extLst>
          </p:cNvPr>
          <p:cNvSpPr txBox="1">
            <a:spLocks/>
          </p:cNvSpPr>
          <p:nvPr/>
        </p:nvSpPr>
        <p:spPr>
          <a:xfrm>
            <a:off x="1500056" y="296696"/>
            <a:ext cx="10602899"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High-resolution photo and video data</a:t>
            </a:r>
            <a:br>
              <a:rPr lang="en-US"/>
            </a:br>
            <a:r>
              <a:rPr lang="en-US" b="0" i="0" u="none" baseline="0">
                <a:latin typeface="DB Head Light" panose="020B0302050202020204" pitchFamily="34" charset="0"/>
              </a:rPr>
              <a:t>Wide range of applications thanks to new perspectives</a:t>
            </a:r>
            <a:endParaRPr lang="en-US" b="0" dirty="0"/>
          </a:p>
        </p:txBody>
      </p:sp>
      <p:pic>
        <p:nvPicPr>
          <p:cNvPr id="38" name="Grafik 37">
            <a:extLst>
              <a:ext uri="{FF2B5EF4-FFF2-40B4-BE49-F238E27FC236}">
                <a16:creationId xmlns:a16="http://schemas.microsoft.com/office/drawing/2014/main" id="{CA5B5749-353A-354F-87C2-EDB71C7536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475" y="335731"/>
            <a:ext cx="779020" cy="639196"/>
          </a:xfrm>
          <a:prstGeom prst="rect">
            <a:avLst/>
          </a:prstGeom>
        </p:spPr>
      </p:pic>
      <p:sp>
        <p:nvSpPr>
          <p:cNvPr id="24" name="Textfeld 23">
            <a:extLst>
              <a:ext uri="{FF2B5EF4-FFF2-40B4-BE49-F238E27FC236}">
                <a16:creationId xmlns:a16="http://schemas.microsoft.com/office/drawing/2014/main" id="{AE7AEF6A-2B62-FD46-8CD1-8028144DA356}"/>
              </a:ext>
            </a:extLst>
          </p:cNvPr>
          <p:cNvSpPr txBox="1"/>
          <p:nvPr/>
        </p:nvSpPr>
        <p:spPr>
          <a:xfrm rot="-5400000">
            <a:off x="-661481" y="5114776"/>
            <a:ext cx="158236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rPr>
              <a:t>Photo: Stephan Niehoff</a:t>
            </a:r>
          </a:p>
        </p:txBody>
      </p:sp>
      <p:sp>
        <p:nvSpPr>
          <p:cNvPr id="26" name="Textfeld 25">
            <a:extLst>
              <a:ext uri="{FF2B5EF4-FFF2-40B4-BE49-F238E27FC236}">
                <a16:creationId xmlns:a16="http://schemas.microsoft.com/office/drawing/2014/main" id="{433B956B-3477-FB4B-BEF9-721D6F57DAE3}"/>
              </a:ext>
            </a:extLst>
          </p:cNvPr>
          <p:cNvSpPr txBox="1"/>
          <p:nvPr/>
        </p:nvSpPr>
        <p:spPr>
          <a:xfrm rot="-5400000">
            <a:off x="-661481" y="2775612"/>
            <a:ext cx="158236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rPr>
              <a:t>Photo: Arturo Peralta Calderon</a:t>
            </a:r>
          </a:p>
        </p:txBody>
      </p:sp>
    </p:spTree>
    <p:extLst>
      <p:ext uri="{BB962C8B-B14F-4D97-AF65-F5344CB8AC3E}">
        <p14:creationId xmlns:p14="http://schemas.microsoft.com/office/powerpoint/2010/main" val="121779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33">
            <a:extLst>
              <a:ext uri="{FF2B5EF4-FFF2-40B4-BE49-F238E27FC236}">
                <a16:creationId xmlns:a16="http://schemas.microsoft.com/office/drawing/2014/main" id="{810A37A4-C16A-431B-9339-B127FBF1F610}"/>
              </a:ext>
            </a:extLst>
          </p:cNvPr>
          <p:cNvSpPr/>
          <p:nvPr/>
        </p:nvSpPr>
        <p:spPr>
          <a:xfrm>
            <a:off x="9233279" y="3429000"/>
            <a:ext cx="2929104" cy="830997"/>
          </a:xfrm>
          <a:prstGeom prst="rect">
            <a:avLst/>
          </a:prstGeom>
          <a:noFill/>
        </p:spPr>
        <p:txBody>
          <a:bodyPr wrap="square" lIns="0" tIns="0" rIns="0" bIns="0" anchor="t">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b="0" i="0" u="none" baseline="0">
                <a:solidFill>
                  <a:schemeClr val="tx1">
                    <a:lumMod val="50000"/>
                  </a:schemeClr>
                </a:solidFill>
                <a:latin typeface="DB Sans Black" panose="020B0A02050202020204" pitchFamily="34" charset="0"/>
              </a:rPr>
              <a:t>Inspection flight with photorealistic point cloud</a:t>
            </a:r>
          </a:p>
        </p:txBody>
      </p:sp>
      <p:pic>
        <p:nvPicPr>
          <p:cNvPr id="27" name="Grafik 26">
            <a:extLst>
              <a:ext uri="{FF2B5EF4-FFF2-40B4-BE49-F238E27FC236}">
                <a16:creationId xmlns:a16="http://schemas.microsoft.com/office/drawing/2014/main" id="{2EFE50F2-3263-49F2-8690-25B4640E63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4110" y="1909332"/>
            <a:ext cx="1149859" cy="1025550"/>
          </a:xfrm>
          <a:prstGeom prst="rect">
            <a:avLst/>
          </a:prstGeom>
        </p:spPr>
      </p:pic>
      <p:sp>
        <p:nvSpPr>
          <p:cNvPr id="151" name="Rectangle 33">
            <a:extLst>
              <a:ext uri="{FF2B5EF4-FFF2-40B4-BE49-F238E27FC236}">
                <a16:creationId xmlns:a16="http://schemas.microsoft.com/office/drawing/2014/main" id="{E476C098-7E5E-864A-9591-2840874F6D81}"/>
              </a:ext>
            </a:extLst>
          </p:cNvPr>
          <p:cNvSpPr/>
          <p:nvPr/>
        </p:nvSpPr>
        <p:spPr>
          <a:xfrm>
            <a:off x="6267046" y="3438351"/>
            <a:ext cx="2278295" cy="553998"/>
          </a:xfrm>
          <a:prstGeom prst="rect">
            <a:avLst/>
          </a:prstGeom>
          <a:noFill/>
        </p:spPr>
        <p:txBody>
          <a:bodyPr wrap="square" lIns="0" tIns="0" rIns="0" bIns="0" anchor="t">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b="0" i="0" u="none" baseline="0">
                <a:solidFill>
                  <a:schemeClr val="tx1">
                    <a:lumMod val="50000"/>
                  </a:schemeClr>
                </a:solidFill>
                <a:latin typeface="DB Sans Black" panose="020B0A02050202020204" pitchFamily="34" charset="0"/>
              </a:rPr>
              <a:t>Variance analysis and histories</a:t>
            </a:r>
          </a:p>
        </p:txBody>
      </p:sp>
      <p:pic>
        <p:nvPicPr>
          <p:cNvPr id="169" name="Grafik 168">
            <a:extLst>
              <a:ext uri="{FF2B5EF4-FFF2-40B4-BE49-F238E27FC236}">
                <a16:creationId xmlns:a16="http://schemas.microsoft.com/office/drawing/2014/main" id="{EFB208B8-858F-CD4A-8530-39CDBAD55F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3480" y="1909333"/>
            <a:ext cx="1149859" cy="1149859"/>
          </a:xfrm>
          <a:prstGeom prst="rect">
            <a:avLst/>
          </a:prstGeom>
        </p:spPr>
      </p:pic>
      <p:sp>
        <p:nvSpPr>
          <p:cNvPr id="4" name="Title 3"/>
          <p:cNvSpPr>
            <a:spLocks noGrp="1"/>
          </p:cNvSpPr>
          <p:nvPr>
            <p:ph type="title"/>
          </p:nvPr>
        </p:nvSpPr>
        <p:spPr/>
        <p:txBody>
          <a:bodyPr/>
          <a:lstStyle/>
          <a:p>
            <a:pPr algn="l" rtl="0"/>
            <a:r>
              <a:rPr lang="en-US" b="0" i="0" u="none" baseline="0"/>
              <a:t>What our Drones2BIM platform has to offer</a:t>
            </a:r>
            <a:br>
              <a:rPr lang="en-US"/>
            </a:br>
            <a:endParaRPr lang="en-US" noProof="0" dirty="0"/>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5" name="Foliennummernplatzhalter 4">
            <a:extLst>
              <a:ext uri="{FF2B5EF4-FFF2-40B4-BE49-F238E27FC236}">
                <a16:creationId xmlns:a16="http://schemas.microsoft.com/office/drawing/2014/main" id="{2E34D457-ABE0-4A3F-A356-DFA4F95782E0}"/>
              </a:ext>
            </a:extLst>
          </p:cNvPr>
          <p:cNvSpPr>
            <a:spLocks noGrp="1"/>
          </p:cNvSpPr>
          <p:nvPr>
            <p:ph type="sldNum" sz="quarter" idx="12"/>
          </p:nvPr>
        </p:nvSpPr>
        <p:spPr/>
        <p:txBody>
          <a:bodyPr/>
          <a:lstStyle/>
          <a:p>
            <a:pPr algn="r" rtl="0"/>
            <a:fld id="{913D9F7D-0C28-4C21-AA99-7C67E34F632A}" type="slidenum">
              <a:rPr>
                <a:solidFill>
                  <a:prstClr val="black"/>
                </a:solidFill>
              </a:rPr>
              <a:pPr/>
              <a:t>13</a:t>
            </a:fld>
            <a:endParaRPr lang="en-US">
              <a:solidFill>
                <a:prstClr val="black"/>
              </a:solidFill>
            </a:endParaRPr>
          </a:p>
        </p:txBody>
      </p:sp>
      <p:sp>
        <p:nvSpPr>
          <p:cNvPr id="148" name="Rectangle 60">
            <a:extLst>
              <a:ext uri="{FF2B5EF4-FFF2-40B4-BE49-F238E27FC236}">
                <a16:creationId xmlns:a16="http://schemas.microsoft.com/office/drawing/2014/main" id="{915D0100-1CFF-6B47-9848-706588BFAB78}"/>
              </a:ext>
            </a:extLst>
          </p:cNvPr>
          <p:cNvSpPr/>
          <p:nvPr/>
        </p:nvSpPr>
        <p:spPr>
          <a:xfrm>
            <a:off x="501994" y="4546550"/>
            <a:ext cx="1866032" cy="738664"/>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Viewing and comparison over time with a bird's eye view.</a:t>
            </a:r>
            <a:endParaRPr lang="en-US" altLang="ko-KR" sz="1200" b="0" dirty="0">
              <a:solidFill>
                <a:schemeClr val="tx1">
                  <a:lumMod val="75000"/>
                  <a:lumOff val="25000"/>
                </a:schemeClr>
              </a:solidFill>
            </a:endParaRPr>
          </a:p>
        </p:txBody>
      </p:sp>
      <p:sp>
        <p:nvSpPr>
          <p:cNvPr id="149" name="Rectangle 30">
            <a:extLst>
              <a:ext uri="{FF2B5EF4-FFF2-40B4-BE49-F238E27FC236}">
                <a16:creationId xmlns:a16="http://schemas.microsoft.com/office/drawing/2014/main" id="{E0E49303-6A62-FF48-B00F-28971751F1CC}"/>
              </a:ext>
            </a:extLst>
          </p:cNvPr>
          <p:cNvSpPr/>
          <p:nvPr/>
        </p:nvSpPr>
        <p:spPr>
          <a:xfrm>
            <a:off x="3412056" y="3438351"/>
            <a:ext cx="2442520" cy="276999"/>
          </a:xfrm>
          <a:prstGeom prst="rect">
            <a:avLst/>
          </a:prstGeom>
          <a:noFill/>
        </p:spPr>
        <p:txBody>
          <a:bodyPr wrap="square" lIns="0" tIns="0" rIns="0" bIns="0" anchor="t">
            <a:spAutoFit/>
          </a:bodyPr>
          <a:lstStyle/>
          <a:p>
            <a:pPr algn="l" rtl="0"/>
            <a:r>
              <a:rPr lang="en-US" b="0" i="0" u="none" baseline="0">
                <a:solidFill>
                  <a:schemeClr val="tx1">
                    <a:lumMod val="50000"/>
                  </a:schemeClr>
                </a:solidFill>
                <a:latin typeface="DB Sans Black" panose="020B0A02050202020204" pitchFamily="34" charset="0"/>
              </a:rPr>
              <a:t>3D point cloud</a:t>
            </a:r>
          </a:p>
        </p:txBody>
      </p:sp>
      <p:sp>
        <p:nvSpPr>
          <p:cNvPr id="150" name="Rectangle 31">
            <a:extLst>
              <a:ext uri="{FF2B5EF4-FFF2-40B4-BE49-F238E27FC236}">
                <a16:creationId xmlns:a16="http://schemas.microsoft.com/office/drawing/2014/main" id="{883EED2D-34B0-334B-B837-617472B86BD2}"/>
              </a:ext>
            </a:extLst>
          </p:cNvPr>
          <p:cNvSpPr/>
          <p:nvPr/>
        </p:nvSpPr>
        <p:spPr>
          <a:xfrm>
            <a:off x="3412056" y="4538563"/>
            <a:ext cx="1959668" cy="923330"/>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Digital three-dimensional mapping of inventory in the shortest possible time</a:t>
            </a:r>
          </a:p>
        </p:txBody>
      </p:sp>
      <p:sp>
        <p:nvSpPr>
          <p:cNvPr id="152" name="Rectangle 34">
            <a:extLst>
              <a:ext uri="{FF2B5EF4-FFF2-40B4-BE49-F238E27FC236}">
                <a16:creationId xmlns:a16="http://schemas.microsoft.com/office/drawing/2014/main" id="{01708C78-10B3-0548-A0AE-5F1888DAD31A}"/>
              </a:ext>
            </a:extLst>
          </p:cNvPr>
          <p:cNvSpPr/>
          <p:nvPr/>
        </p:nvSpPr>
        <p:spPr>
          <a:xfrm>
            <a:off x="6267046" y="4544147"/>
            <a:ext cx="2278167" cy="738664"/>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Technical tools in the Drones2BIM platform enable comparison and documentation in a matter of seconds</a:t>
            </a:r>
          </a:p>
        </p:txBody>
      </p:sp>
      <p:sp>
        <p:nvSpPr>
          <p:cNvPr id="165" name="Rectangle 59">
            <a:extLst>
              <a:ext uri="{FF2B5EF4-FFF2-40B4-BE49-F238E27FC236}">
                <a16:creationId xmlns:a16="http://schemas.microsoft.com/office/drawing/2014/main" id="{DE7717E9-6C40-AD46-AA82-4A5D9A845273}"/>
              </a:ext>
            </a:extLst>
          </p:cNvPr>
          <p:cNvSpPr/>
          <p:nvPr/>
        </p:nvSpPr>
        <p:spPr>
          <a:xfrm>
            <a:off x="620064" y="3434705"/>
            <a:ext cx="1629892" cy="276999"/>
          </a:xfrm>
          <a:prstGeom prst="rect">
            <a:avLst/>
          </a:prstGeom>
          <a:noFill/>
        </p:spPr>
        <p:txBody>
          <a:bodyPr wrap="square" lIns="0" tIns="0" rIns="0" bIns="0" anchor="t">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b="0" i="0" u="none" baseline="0">
                <a:solidFill>
                  <a:schemeClr val="tx1">
                    <a:lumMod val="50000"/>
                  </a:schemeClr>
                </a:solidFill>
                <a:latin typeface="DB Sans Black" panose="020B0A02050202020204" pitchFamily="34" charset="0"/>
              </a:rPr>
              <a:t>Orthophotos</a:t>
            </a:r>
          </a:p>
        </p:txBody>
      </p:sp>
      <p:pic>
        <p:nvPicPr>
          <p:cNvPr id="168" name="Grafik 167">
            <a:extLst>
              <a:ext uri="{FF2B5EF4-FFF2-40B4-BE49-F238E27FC236}">
                <a16:creationId xmlns:a16="http://schemas.microsoft.com/office/drawing/2014/main" id="{C0E3B8A8-2E7F-6446-AF6C-BEB8563BD5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5754" y="1909332"/>
            <a:ext cx="1179343" cy="1149859"/>
          </a:xfrm>
          <a:prstGeom prst="rect">
            <a:avLst/>
          </a:prstGeom>
        </p:spPr>
      </p:pic>
      <p:pic>
        <p:nvPicPr>
          <p:cNvPr id="170" name="Grafik 169">
            <a:extLst>
              <a:ext uri="{FF2B5EF4-FFF2-40B4-BE49-F238E27FC236}">
                <a16:creationId xmlns:a16="http://schemas.microsoft.com/office/drawing/2014/main" id="{49DA4E67-F17D-5C4F-B336-2D039EC893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3430" y="2352848"/>
            <a:ext cx="1483161" cy="696178"/>
          </a:xfrm>
          <a:prstGeom prst="rect">
            <a:avLst/>
          </a:prstGeom>
        </p:spPr>
      </p:pic>
      <p:sp>
        <p:nvSpPr>
          <p:cNvPr id="26" name="Rectangle 83">
            <a:extLst>
              <a:ext uri="{FF2B5EF4-FFF2-40B4-BE49-F238E27FC236}">
                <a16:creationId xmlns:a16="http://schemas.microsoft.com/office/drawing/2014/main" id="{45FD2487-DF8A-418E-B25A-F96CB900DF3A}"/>
              </a:ext>
            </a:extLst>
          </p:cNvPr>
          <p:cNvSpPr/>
          <p:nvPr/>
        </p:nvSpPr>
        <p:spPr>
          <a:xfrm>
            <a:off x="9233279" y="4538563"/>
            <a:ext cx="2274793" cy="592317"/>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Inspection with high-resolution image data wherever the location</a:t>
            </a:r>
          </a:p>
        </p:txBody>
      </p:sp>
    </p:spTree>
    <p:extLst>
      <p:ext uri="{BB962C8B-B14F-4D97-AF65-F5344CB8AC3E}">
        <p14:creationId xmlns:p14="http://schemas.microsoft.com/office/powerpoint/2010/main" val="601475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2DE9E45-4E38-452B-8DB1-FD70B5B3E79E}"/>
              </a:ext>
            </a:extLst>
          </p:cNvPr>
          <p:cNvSpPr>
            <a:spLocks noGrp="1"/>
          </p:cNvSpPr>
          <p:nvPr>
            <p:ph type="title"/>
          </p:nvPr>
        </p:nvSpPr>
        <p:spPr>
          <a:xfrm>
            <a:off x="1500057" y="296696"/>
            <a:ext cx="9474310" cy="864052"/>
          </a:xfrm>
        </p:spPr>
        <p:txBody>
          <a:bodyPr/>
          <a:lstStyle/>
          <a:p>
            <a:pPr algn="l" rtl="0"/>
            <a:r>
              <a:rPr lang="en-US" b="1" i="0" u="none" baseline="0" dirty="0"/>
              <a:t>Drones2BIM — the powerful platform</a:t>
            </a:r>
            <a:br>
              <a:rPr lang="en-US" dirty="0"/>
            </a:br>
            <a:r>
              <a:rPr lang="en-US" b="0" i="0" u="none" baseline="0" dirty="0">
                <a:latin typeface="DB Head Light" panose="020B0302050202020204" pitchFamily="34" charset="0"/>
              </a:rPr>
              <a:t>Intuitive, simple and versatile use</a:t>
            </a:r>
            <a:endParaRPr lang="en-US" noProof="0" dirty="0"/>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06" name="Rechteck 305">
            <a:extLst>
              <a:ext uri="{FF2B5EF4-FFF2-40B4-BE49-F238E27FC236}">
                <a16:creationId xmlns:a16="http://schemas.microsoft.com/office/drawing/2014/main" id="{BDD1B9C6-80D6-4D00-8358-32976B0FD98F}"/>
              </a:ext>
            </a:extLst>
          </p:cNvPr>
          <p:cNvSpPr/>
          <p:nvPr/>
        </p:nvSpPr>
        <p:spPr>
          <a:xfrm>
            <a:off x="4159621" y="2446511"/>
            <a:ext cx="1172869"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kumimoji="0" lang="en-US" sz="1400" b="1" i="0" u="none" normalizeH="0" baseline="0">
                <a:solidFill>
                  <a:srgbClr val="646973"/>
                </a:solidFill>
                <a:highlight>
                  <a:srgbClr val="000000">
                    <a:alpha val="0"/>
                  </a:srgbClr>
                </a:highlight>
                <a:uLnTx/>
                <a:uFillTx/>
                <a:latin typeface="+mn-lt"/>
                <a:ea typeface="+mn-ea"/>
                <a:cs typeface="+mn-cs"/>
              </a:rPr>
              <a:t>Features</a:t>
            </a:r>
          </a:p>
        </p:txBody>
      </p:sp>
      <p:cxnSp>
        <p:nvCxnSpPr>
          <p:cNvPr id="307" name="Gerade Verbindung 74">
            <a:extLst>
              <a:ext uri="{FF2B5EF4-FFF2-40B4-BE49-F238E27FC236}">
                <a16:creationId xmlns:a16="http://schemas.microsoft.com/office/drawing/2014/main" id="{FD8A7A55-11F3-40A3-8F99-3A8CD3A24D43}"/>
              </a:ext>
            </a:extLst>
          </p:cNvPr>
          <p:cNvCxnSpPr>
            <a:cxnSpLocks/>
          </p:cNvCxnSpPr>
          <p:nvPr/>
        </p:nvCxnSpPr>
        <p:spPr>
          <a:xfrm>
            <a:off x="4087906" y="2446511"/>
            <a:ext cx="0" cy="1872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314" name="Rechteck 313">
            <a:extLst>
              <a:ext uri="{FF2B5EF4-FFF2-40B4-BE49-F238E27FC236}">
                <a16:creationId xmlns:a16="http://schemas.microsoft.com/office/drawing/2014/main" id="{905E9E72-7224-41F0-A07E-71FE60D32F27}"/>
              </a:ext>
            </a:extLst>
          </p:cNvPr>
          <p:cNvSpPr/>
          <p:nvPr/>
        </p:nvSpPr>
        <p:spPr>
          <a:xfrm>
            <a:off x="4159621" y="4543501"/>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Benefits</a:t>
            </a:r>
            <a:endParaRPr kumimoji="0" lang="en-US" sz="1400" b="1" i="0" normalizeH="0" noProof="0" dirty="0">
              <a:solidFill>
                <a:srgbClr val="646973"/>
              </a:solidFill>
              <a:highlight>
                <a:srgbClr val="000000">
                  <a:alpha val="0"/>
                </a:srgbClr>
              </a:highlight>
              <a:uLnTx/>
              <a:uFillTx/>
              <a:latin typeface="+mn-lt"/>
              <a:ea typeface="+mn-ea"/>
              <a:cs typeface="+mn-cs"/>
            </a:endParaRPr>
          </a:p>
        </p:txBody>
      </p:sp>
      <p:cxnSp>
        <p:nvCxnSpPr>
          <p:cNvPr id="317" name="Gerader Verbinder 316">
            <a:extLst>
              <a:ext uri="{FF2B5EF4-FFF2-40B4-BE49-F238E27FC236}">
                <a16:creationId xmlns:a16="http://schemas.microsoft.com/office/drawing/2014/main" id="{8B585256-26C9-48E5-B5AF-3926D9F2277B}"/>
              </a:ext>
            </a:extLst>
          </p:cNvPr>
          <p:cNvCxnSpPr>
            <a:cxnSpLocks/>
          </p:cNvCxnSpPr>
          <p:nvPr/>
        </p:nvCxnSpPr>
        <p:spPr>
          <a:xfrm>
            <a:off x="4087906" y="4422496"/>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1" name="Gerade Verbindung 74">
            <a:extLst>
              <a:ext uri="{FF2B5EF4-FFF2-40B4-BE49-F238E27FC236}">
                <a16:creationId xmlns:a16="http://schemas.microsoft.com/office/drawing/2014/main" id="{59EF909A-650A-40B1-B5A7-021D9093689B}"/>
              </a:ext>
            </a:extLst>
          </p:cNvPr>
          <p:cNvCxnSpPr>
            <a:cxnSpLocks/>
          </p:cNvCxnSpPr>
          <p:nvPr/>
        </p:nvCxnSpPr>
        <p:spPr>
          <a:xfrm>
            <a:off x="4087906" y="4520727"/>
            <a:ext cx="0" cy="1523331"/>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325" name="Rechteck 324">
            <a:extLst>
              <a:ext uri="{FF2B5EF4-FFF2-40B4-BE49-F238E27FC236}">
                <a16:creationId xmlns:a16="http://schemas.microsoft.com/office/drawing/2014/main" id="{CBA911A5-D76D-49A9-95A9-0551C6D5EA4B}"/>
              </a:ext>
            </a:extLst>
          </p:cNvPr>
          <p:cNvSpPr/>
          <p:nvPr/>
        </p:nvSpPr>
        <p:spPr>
          <a:xfrm>
            <a:off x="5515860" y="2446511"/>
            <a:ext cx="6755345" cy="1846659"/>
          </a:xfrm>
          <a:prstGeom prst="rect">
            <a:avLst/>
          </a:prstGeom>
          <a:noFill/>
        </p:spPr>
        <p:txBody>
          <a:bodyPr wrap="square">
            <a:spAutoFit/>
          </a:bodyPr>
          <a:lstStyle>
            <a:defPPr>
              <a:defRPr lang="en-US"/>
            </a:defPPr>
          </a:lstStyle>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Provision of the products: orthophoto and point cloud</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Commonly used measuring tools: distance, area, volume, cross section</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Variance analysis by means of geo-referenced drawing integration and overlay</a:t>
            </a:r>
          </a:p>
          <a:p>
            <a:pPr marL="134938"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Visual and analytical comparison of condition over time</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Export function for all data and reports</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Inspect function (in the future)</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Comprehensive rights scheme, easy access via Microsoft 365 accounts</a:t>
            </a:r>
            <a:endParaRPr lang="en-US" altLang="de-DE" sz="1200" b="0" dirty="0">
              <a:solidFill>
                <a:schemeClr val="tx1">
                  <a:lumMod val="65000"/>
                  <a:lumOff val="35000"/>
                </a:schemeClr>
              </a:solidFill>
              <a:latin typeface="+mn-lt"/>
            </a:endParaRPr>
          </a:p>
        </p:txBody>
      </p:sp>
      <p:sp>
        <p:nvSpPr>
          <p:cNvPr id="328" name="Rechteck 327">
            <a:extLst>
              <a:ext uri="{FF2B5EF4-FFF2-40B4-BE49-F238E27FC236}">
                <a16:creationId xmlns:a16="http://schemas.microsoft.com/office/drawing/2014/main" id="{664A3F78-8162-44D9-BB6B-C58C1E1781C7}"/>
              </a:ext>
            </a:extLst>
          </p:cNvPr>
          <p:cNvSpPr/>
          <p:nvPr/>
        </p:nvSpPr>
        <p:spPr>
          <a:xfrm>
            <a:off x="5515861" y="4517512"/>
            <a:ext cx="6621381" cy="1323439"/>
          </a:xfrm>
          <a:prstGeom prst="rect">
            <a:avLst/>
          </a:prstGeom>
          <a:noFill/>
        </p:spPr>
        <p:txBody>
          <a:bodyPr wrap="square">
            <a:spAutoFit/>
          </a:bodyPr>
          <a:lstStyle>
            <a:defPPr>
              <a:defRPr lang="en-US"/>
            </a:defPPr>
          </a:lstStyle>
          <a:p>
            <a:pPr marL="134938" lvl="0" indent="-1349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Entire process GDPR-compliant</a:t>
            </a:r>
          </a:p>
          <a:p>
            <a:pPr marL="134938" lvl="0" indent="-1349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Web application accessible from the internet any time, any place</a:t>
            </a:r>
          </a:p>
          <a:p>
            <a:pPr marL="134938" lvl="0" indent="-134938" algn="l" rtl="0">
              <a:spcBef>
                <a:spcPts val="0"/>
              </a:spcBef>
              <a:spcAft>
                <a:spcPts val="600"/>
              </a:spcAft>
              <a:buClr>
                <a:srgbClr val="FF0000"/>
              </a:buClr>
              <a:buFont typeface="Wingdings" panose="05000000000000000000" pitchFamily="2" charset="2"/>
              <a:buChar char="§"/>
              <a:defRPr/>
            </a:pPr>
            <a:r>
              <a:rPr lang="en-US" sz="1200" b="0" i="0" u="none" baseline="0">
                <a:solidFill>
                  <a:prstClr val="black">
                    <a:lumMod val="65000"/>
                    <a:lumOff val="35000"/>
                  </a:prstClr>
                </a:solidFill>
                <a:latin typeface="+mn-lt"/>
              </a:rPr>
              <a:t>Efficient processes without the need for site inspection or track closure</a:t>
            </a:r>
          </a:p>
          <a:p>
            <a:pPr marL="134938" lvl="0" indent="-134938" algn="l" rtl="0">
              <a:spcBef>
                <a:spcPts val="0"/>
              </a:spcBef>
              <a:spcAft>
                <a:spcPts val="600"/>
              </a:spcAft>
              <a:buClr>
                <a:srgbClr val="FF0000"/>
              </a:buClr>
              <a:buFont typeface="Wingdings" panose="05000000000000000000" pitchFamily="2" charset="2"/>
              <a:buChar char="§"/>
              <a:defRPr/>
            </a:pPr>
            <a:r>
              <a:rPr lang="en-US" sz="1200" b="0" i="0" u="none" baseline="0">
                <a:solidFill>
                  <a:prstClr val="black">
                    <a:lumMod val="65000"/>
                    <a:lumOff val="35000"/>
                  </a:prstClr>
                </a:solidFill>
                <a:latin typeface="+mn-lt"/>
              </a:rPr>
              <a:t>Transparent and reproducible (measurement) data</a:t>
            </a:r>
          </a:p>
          <a:p>
            <a:pPr marL="134938" lvl="0" indent="-1349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Simple use of data without in-depth knowledge</a:t>
            </a:r>
          </a:p>
        </p:txBody>
      </p:sp>
      <p:cxnSp>
        <p:nvCxnSpPr>
          <p:cNvPr id="23" name="Gerade Verbindung 75">
            <a:extLst>
              <a:ext uri="{FF2B5EF4-FFF2-40B4-BE49-F238E27FC236}">
                <a16:creationId xmlns:a16="http://schemas.microsoft.com/office/drawing/2014/main" id="{A48048B4-DE68-4DAE-B3E1-9E27170BD730}"/>
              </a:ext>
            </a:extLst>
          </p:cNvPr>
          <p:cNvCxnSpPr>
            <a:cxnSpLocks/>
          </p:cNvCxnSpPr>
          <p:nvPr/>
        </p:nvCxnSpPr>
        <p:spPr>
          <a:xfrm>
            <a:off x="4087906" y="1589167"/>
            <a:ext cx="0" cy="684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68EB0599-8083-48B4-8E19-FE06C40DE0F8}"/>
              </a:ext>
            </a:extLst>
          </p:cNvPr>
          <p:cNvSpPr/>
          <p:nvPr/>
        </p:nvSpPr>
        <p:spPr>
          <a:xfrm>
            <a:off x="5515861" y="1589167"/>
            <a:ext cx="6621382" cy="738664"/>
          </a:xfrm>
          <a:prstGeom prst="rect">
            <a:avLst/>
          </a:prstGeom>
          <a:noFill/>
        </p:spPr>
        <p:txBody>
          <a:bodyPr wrap="square">
            <a:spAutoFit/>
          </a:bodyPr>
          <a:lstStyle>
            <a:defPPr>
              <a:defRPr lang="en-US"/>
            </a:defPPr>
          </a:lstStyle>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Cloud-based overall solution for upload processes, photogrammetry, </a:t>
            </a:r>
            <a:br>
              <a:rPr lang="en-US" sz="1200" b="0">
                <a:solidFill>
                  <a:srgbClr val="646973"/>
                </a:solidFill>
                <a:latin typeface="+mn-lt"/>
              </a:rPr>
            </a:br>
            <a:r>
              <a:rPr lang="en-US" sz="1200" b="0" i="0" u="none" baseline="0">
                <a:solidFill>
                  <a:srgbClr val="646973"/>
                </a:solidFill>
                <a:latin typeface="+mn-lt"/>
              </a:rPr>
              <a:t>AI processes and data storage or hosting at the highest technical standard</a:t>
            </a:r>
          </a:p>
          <a:p>
            <a:pPr marL="134938" lvl="0"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Web-based user interface for maximum flexibility</a:t>
            </a:r>
          </a:p>
        </p:txBody>
      </p:sp>
      <p:sp>
        <p:nvSpPr>
          <p:cNvPr id="25" name="Rechteck 24">
            <a:extLst>
              <a:ext uri="{FF2B5EF4-FFF2-40B4-BE49-F238E27FC236}">
                <a16:creationId xmlns:a16="http://schemas.microsoft.com/office/drawing/2014/main" id="{907601DE-29C2-4501-9A89-4C22C45DD441}"/>
              </a:ext>
            </a:extLst>
          </p:cNvPr>
          <p:cNvSpPr/>
          <p:nvPr/>
        </p:nvSpPr>
        <p:spPr>
          <a:xfrm>
            <a:off x="4159621" y="1589167"/>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Technology</a:t>
            </a:r>
            <a:endParaRPr kumimoji="0" lang="en-US" sz="1400" b="1" i="0" normalizeH="0" noProof="0">
              <a:solidFill>
                <a:srgbClr val="646973"/>
              </a:solidFill>
              <a:highlight>
                <a:srgbClr val="000000">
                  <a:alpha val="0"/>
                </a:srgbClr>
              </a:highlight>
              <a:uLnTx/>
              <a:uFillTx/>
              <a:latin typeface="+mn-lt"/>
            </a:endParaRPr>
          </a:p>
        </p:txBody>
      </p:sp>
      <p:cxnSp>
        <p:nvCxnSpPr>
          <p:cNvPr id="26" name="Gerader Verbinder 25">
            <a:extLst>
              <a:ext uri="{FF2B5EF4-FFF2-40B4-BE49-F238E27FC236}">
                <a16:creationId xmlns:a16="http://schemas.microsoft.com/office/drawing/2014/main" id="{5E7F9126-60F1-4CC2-B1BE-35013436AE10}"/>
              </a:ext>
            </a:extLst>
          </p:cNvPr>
          <p:cNvCxnSpPr>
            <a:cxnSpLocks/>
          </p:cNvCxnSpPr>
          <p:nvPr/>
        </p:nvCxnSpPr>
        <p:spPr>
          <a:xfrm>
            <a:off x="4087906" y="2366321"/>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Foliennummernplatzhalter 5">
            <a:extLst>
              <a:ext uri="{FF2B5EF4-FFF2-40B4-BE49-F238E27FC236}">
                <a16:creationId xmlns:a16="http://schemas.microsoft.com/office/drawing/2014/main" id="{F0E7E18F-FDC3-48B7-976A-FCA827C64A53}"/>
              </a:ext>
            </a:extLst>
          </p:cNvPr>
          <p:cNvSpPr>
            <a:spLocks noGrp="1"/>
          </p:cNvSpPr>
          <p:nvPr>
            <p:ph type="sldNum" sz="quarter" idx="12"/>
          </p:nvPr>
        </p:nvSpPr>
        <p:spPr>
          <a:xfrm>
            <a:off x="11300027" y="6538647"/>
            <a:ext cx="520498" cy="216024"/>
          </a:xfrm>
        </p:spPr>
        <p:txBody>
          <a:bodyPr/>
          <a:lstStyle/>
          <a:p>
            <a:pPr algn="r" rtl="0"/>
            <a:fld id="{913D9F7D-0C28-4C21-AA99-7C67E34F632A}" type="slidenum">
              <a:rPr>
                <a:solidFill>
                  <a:prstClr val="black"/>
                </a:solidFill>
              </a:rPr>
              <a:pPr/>
              <a:t>14</a:t>
            </a:fld>
            <a:endParaRPr lang="en-US" dirty="0">
              <a:solidFill>
                <a:prstClr val="black"/>
              </a:solidFill>
            </a:endParaRPr>
          </a:p>
        </p:txBody>
      </p:sp>
      <p:pic>
        <p:nvPicPr>
          <p:cNvPr id="19" name="Picture 2">
            <a:extLst>
              <a:ext uri="{FF2B5EF4-FFF2-40B4-BE49-F238E27FC236}">
                <a16:creationId xmlns:a16="http://schemas.microsoft.com/office/drawing/2014/main" id="{F13283FC-E8DD-4B32-9CA6-58C3C6D055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1" y="1763704"/>
            <a:ext cx="3716722" cy="1804158"/>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3415027D-E1C5-4575-A2C9-46AAFEADA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65" t="-1" b="-1"/>
          <a:stretch/>
        </p:blipFill>
        <p:spPr>
          <a:xfrm>
            <a:off x="7102" y="3884235"/>
            <a:ext cx="3709620" cy="2159823"/>
          </a:xfrm>
          <a:prstGeom prst="rect">
            <a:avLst/>
          </a:prstGeom>
        </p:spPr>
      </p:pic>
      <p:pic>
        <p:nvPicPr>
          <p:cNvPr id="29" name="Grafik 28">
            <a:extLst>
              <a:ext uri="{FF2B5EF4-FFF2-40B4-BE49-F238E27FC236}">
                <a16:creationId xmlns:a16="http://schemas.microsoft.com/office/drawing/2014/main" id="{5297B888-0908-204F-85BF-E0223E62A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846" y="313277"/>
            <a:ext cx="688575" cy="646843"/>
          </a:xfrm>
          <a:prstGeom prst="rect">
            <a:avLst/>
          </a:prstGeom>
        </p:spPr>
      </p:pic>
      <p:sp>
        <p:nvSpPr>
          <p:cNvPr id="20" name="Textfeld 19">
            <a:extLst>
              <a:ext uri="{FF2B5EF4-FFF2-40B4-BE49-F238E27FC236}">
                <a16:creationId xmlns:a16="http://schemas.microsoft.com/office/drawing/2014/main" id="{22A77F1C-39C4-EB4E-9660-F7E17DFF69BE}"/>
              </a:ext>
            </a:extLst>
          </p:cNvPr>
          <p:cNvSpPr txBox="1"/>
          <p:nvPr/>
        </p:nvSpPr>
        <p:spPr>
          <a:xfrm rot="-5400000">
            <a:off x="-661481" y="5114776"/>
            <a:ext cx="158236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rPr>
              <a:t>Photo: Thomas Hulboj</a:t>
            </a:r>
          </a:p>
        </p:txBody>
      </p:sp>
      <p:sp>
        <p:nvSpPr>
          <p:cNvPr id="27" name="Textfeld 26">
            <a:extLst>
              <a:ext uri="{FF2B5EF4-FFF2-40B4-BE49-F238E27FC236}">
                <a16:creationId xmlns:a16="http://schemas.microsoft.com/office/drawing/2014/main" id="{8C25C525-9FF6-4269-9F40-2BAE85609B41}"/>
              </a:ext>
            </a:extLst>
          </p:cNvPr>
          <p:cNvSpPr txBox="1"/>
          <p:nvPr/>
        </p:nvSpPr>
        <p:spPr>
          <a:xfrm rot="-5400000">
            <a:off x="-493693" y="2582656"/>
            <a:ext cx="1167846" cy="166253"/>
          </a:xfrm>
          <a:prstGeom prst="rect">
            <a:avLst/>
          </a:prstGeom>
          <a:noFill/>
        </p:spPr>
        <p:txBody>
          <a:bodyPr wrap="square" lIns="125999" tIns="108000" rIns="180000" rtlCol="0" anchor="b">
            <a:noAutofit/>
          </a:bodyPr>
          <a:lstStyle/>
          <a:p>
            <a:pPr algn="l" rtl="0">
              <a:buClr>
                <a:schemeClr val="accent2"/>
              </a:buClr>
            </a:pPr>
            <a:r>
              <a:rPr lang="en-US" sz="600" b="0" i="0" u="none" baseline="0">
                <a:solidFill>
                  <a:schemeClr val="bg2"/>
                </a:solidFill>
                <a:latin typeface="+mn-lt"/>
              </a:rPr>
              <a:t>Photo: Tammo Denkena</a:t>
            </a:r>
          </a:p>
        </p:txBody>
      </p:sp>
    </p:spTree>
    <p:extLst>
      <p:ext uri="{BB962C8B-B14F-4D97-AF65-F5344CB8AC3E}">
        <p14:creationId xmlns:p14="http://schemas.microsoft.com/office/powerpoint/2010/main" val="223269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Gerade Verbindung 75"/>
          <p:cNvCxnSpPr>
            <a:cxnSpLocks/>
          </p:cNvCxnSpPr>
          <p:nvPr/>
        </p:nvCxnSpPr>
        <p:spPr>
          <a:xfrm>
            <a:off x="4087906" y="1589167"/>
            <a:ext cx="0" cy="65025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6" y="1589167"/>
            <a:ext cx="5650202" cy="646331"/>
          </a:xfrm>
          <a:prstGeom prst="rect">
            <a:avLst/>
          </a:prstGeom>
          <a:noFill/>
        </p:spPr>
        <p:txBody>
          <a:bodyPr wrap="square">
            <a:spAutoFit/>
          </a:bodyPr>
          <a:lstStyle>
            <a:defPPr>
              <a:defRPr lang="en-US"/>
            </a:defPPr>
          </a:lstStyle>
          <a:p>
            <a:pPr lvl="0" algn="l" rtl="0">
              <a:buClr>
                <a:srgbClr val="FF0000"/>
              </a:buClr>
              <a:defRPr/>
            </a:pPr>
            <a:r>
              <a:rPr lang="en-US" sz="1200" b="0" i="0" u="none" baseline="0">
                <a:solidFill>
                  <a:srgbClr val="646973"/>
                </a:solidFill>
                <a:latin typeface="+mn-lt"/>
              </a:rPr>
              <a:t>As-built survey | as-built analysis | basic evaluation planning | planning | construction supervision | progress documentation | </a:t>
            </a:r>
            <a:br>
              <a:rPr lang="en-US" sz="1200" b="0">
                <a:solidFill>
                  <a:srgbClr val="646973"/>
                </a:solidFill>
                <a:latin typeface="+mn-lt"/>
              </a:rPr>
            </a:br>
            <a:r>
              <a:rPr lang="en-US" sz="1200" b="0" i="0" u="none" baseline="0">
                <a:solidFill>
                  <a:srgbClr val="646973"/>
                </a:solidFill>
                <a:latin typeface="+mn-lt"/>
              </a:rPr>
              <a:t>acceptance processes | environment | inspection | maintenance</a:t>
            </a:r>
            <a:endParaRPr lang="en-US" altLang="de-DE" sz="1200" b="0" dirty="0">
              <a:solidFill>
                <a:schemeClr val="tx1">
                  <a:lumMod val="65000"/>
                  <a:lumOff val="35000"/>
                </a:schemeClr>
              </a:solidFill>
              <a:latin typeface="+mn-lt"/>
            </a:endParaRPr>
          </a:p>
        </p:txBody>
      </p:sp>
      <p:sp>
        <p:nvSpPr>
          <p:cNvPr id="82" name="Rechteck 81">
            <a:extLst>
              <a:ext uri="{FF2B5EF4-FFF2-40B4-BE49-F238E27FC236}">
                <a16:creationId xmlns:a16="http://schemas.microsoft.com/office/drawing/2014/main" id="{1FAE4C6B-A8A0-49FD-8D77-1810F2DAE7BB}"/>
              </a:ext>
            </a:extLst>
          </p:cNvPr>
          <p:cNvSpPr/>
          <p:nvPr/>
        </p:nvSpPr>
        <p:spPr>
          <a:xfrm>
            <a:off x="5707421" y="2396622"/>
            <a:ext cx="6487409" cy="1292662"/>
          </a:xfrm>
          <a:prstGeom prst="rect">
            <a:avLst/>
          </a:prstGeom>
          <a:noFill/>
        </p:spPr>
        <p:txBody>
          <a:bodyPr wrap="square">
            <a:spAutoFit/>
          </a:bodyPr>
          <a:lstStyle>
            <a:defPPr>
              <a:defRPr lang="en-US"/>
            </a:defPPr>
          </a:lstStyle>
          <a:p>
            <a:pPr lvl="0" algn="l" rtl="0">
              <a:spcBef>
                <a:spcPts val="0"/>
              </a:spcBef>
              <a:defRPr/>
            </a:pPr>
            <a:r>
              <a:rPr lang="en-US" sz="1200" b="0" i="0" u="none" baseline="0" dirty="0">
                <a:solidFill>
                  <a:srgbClr val="646973"/>
                </a:solidFill>
                <a:latin typeface="+mn-lt"/>
              </a:rPr>
              <a:t>Internal measurement accuracy	x/y: up to 1 cm	</a:t>
            </a:r>
            <a:br>
              <a:rPr lang="en-US" sz="1200" b="0" dirty="0">
                <a:solidFill>
                  <a:srgbClr val="646973"/>
                </a:solidFill>
                <a:latin typeface="+mn-lt"/>
              </a:rPr>
            </a:br>
            <a:r>
              <a:rPr lang="en-US" sz="900" b="0" i="0" u="none" baseline="0" dirty="0">
                <a:solidFill>
                  <a:srgbClr val="646973"/>
                </a:solidFill>
                <a:latin typeface="DB Sans"/>
              </a:rPr>
              <a:t>(→ measurement between objects in the image)</a:t>
            </a:r>
            <a:endParaRPr lang="en-US" altLang="de-DE" sz="1400"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3 cm	 </a:t>
            </a:r>
            <a:br>
              <a:rPr lang="en-US" sz="1200" b="0" dirty="0">
                <a:solidFill>
                  <a:srgbClr val="646973"/>
                </a:solidFill>
                <a:latin typeface="+mn-lt"/>
              </a:rPr>
            </a:br>
            <a:r>
              <a:rPr lang="en-US" sz="900" b="0" i="0" u="none" baseline="0" dirty="0">
                <a:solidFill>
                  <a:srgbClr val="646973"/>
                </a:solidFill>
                <a:latin typeface="+mn-lt"/>
              </a:rPr>
              <a:t>(</a:t>
            </a:r>
            <a:r>
              <a:rPr lang="en-US" sz="900" b="0" i="0" u="none" baseline="0" dirty="0" err="1">
                <a:solidFill>
                  <a:srgbClr val="646973"/>
                </a:solidFill>
                <a:latin typeface="+mn-lt"/>
              </a:rPr>
              <a:t>RTK</a:t>
            </a:r>
            <a:r>
              <a:rPr lang="en-US" sz="900" b="0" i="0" u="none" baseline="0" dirty="0">
                <a:solidFill>
                  <a:srgbClr val="646973"/>
                </a:solidFill>
                <a:latin typeface="+mn-lt"/>
              </a:rPr>
              <a:t> standard)</a:t>
            </a:r>
            <a:endParaRPr lang="en-US" altLang="de-DE"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1 cm	</a:t>
            </a:r>
          </a:p>
          <a:p>
            <a:pPr lvl="0" algn="l" rtl="0">
              <a:spcBef>
                <a:spcPts val="0"/>
              </a:spcBef>
              <a:defRPr/>
            </a:pPr>
            <a:r>
              <a:rPr lang="en-US" sz="900" b="0" i="0" u="none" baseline="0" dirty="0">
                <a:solidFill>
                  <a:srgbClr val="646973"/>
                </a:solidFill>
                <a:latin typeface="+mn-lt"/>
              </a:rPr>
              <a:t>(with ground control points)</a:t>
            </a:r>
            <a:endParaRPr lang="en-US" altLang="de-DE" b="0" dirty="0">
              <a:solidFill>
                <a:schemeClr val="tx1">
                  <a:lumMod val="65000"/>
                  <a:lumOff val="35000"/>
                </a:schemeClr>
              </a:solidFill>
              <a:latin typeface="+mn-lt"/>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Areas of application</a:t>
            </a:r>
            <a:endParaRPr kumimoji="0" lang="en-US" sz="1400" b="1" i="0" normalizeH="0" noProof="0">
              <a:solidFill>
                <a:srgbClr val="646973"/>
              </a:solidFill>
              <a:highlight>
                <a:srgbClr val="000000">
                  <a:alpha val="0"/>
                </a:srgbClr>
              </a:highlight>
              <a:uLnTx/>
              <a:uFillTx/>
              <a:latin typeface="+mn-lt"/>
            </a:endParaRPr>
          </a:p>
        </p:txBody>
      </p:sp>
      <p:sp>
        <p:nvSpPr>
          <p:cNvPr id="86" name="Rechteck 85">
            <a:extLst>
              <a:ext uri="{FF2B5EF4-FFF2-40B4-BE49-F238E27FC236}">
                <a16:creationId xmlns:a16="http://schemas.microsoft.com/office/drawing/2014/main" id="{6EEB2873-2515-4713-B8B3-1128A907FFEF}"/>
              </a:ext>
            </a:extLst>
          </p:cNvPr>
          <p:cNvSpPr/>
          <p:nvPr/>
        </p:nvSpPr>
        <p:spPr>
          <a:xfrm>
            <a:off x="4159621" y="2397174"/>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Precision</a:t>
            </a:r>
            <a:endParaRPr kumimoji="0" lang="en-US" sz="1400" b="1" i="0" normalizeH="0" noProof="0" dirty="0">
              <a:solidFill>
                <a:srgbClr val="646973"/>
              </a:solidFill>
              <a:highlight>
                <a:srgbClr val="000000">
                  <a:alpha val="0"/>
                </a:srgbClr>
              </a:highlight>
              <a:uLnTx/>
              <a:uFillTx/>
              <a:latin typeface="+mn-lt"/>
            </a:endParaRP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338880"/>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755504"/>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8" name="Gerade Verbindung 75">
            <a:extLst>
              <a:ext uri="{FF2B5EF4-FFF2-40B4-BE49-F238E27FC236}">
                <a16:creationId xmlns:a16="http://schemas.microsoft.com/office/drawing/2014/main" id="{4F5CAF53-A0D5-4592-A511-0CCBDFA57360}"/>
              </a:ext>
            </a:extLst>
          </p:cNvPr>
          <p:cNvCxnSpPr>
            <a:cxnSpLocks/>
          </p:cNvCxnSpPr>
          <p:nvPr/>
        </p:nvCxnSpPr>
        <p:spPr>
          <a:xfrm>
            <a:off x="4087906" y="2466828"/>
            <a:ext cx="0" cy="1188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836685"/>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Services</a:t>
            </a:r>
          </a:p>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kumimoji="0" lang="en-US" sz="1400" b="1" i="0" u="none" normalizeH="0" baseline="0">
                <a:solidFill>
                  <a:srgbClr val="646973"/>
                </a:solidFill>
                <a:highlight>
                  <a:srgbClr val="000000">
                    <a:alpha val="0"/>
                  </a:srgbClr>
                </a:highlight>
                <a:uLnTx/>
                <a:uFillTx/>
                <a:latin typeface="+mn-lt"/>
                <a:ea typeface="+mn-ea"/>
                <a:cs typeface="+mn-cs"/>
              </a:rPr>
              <a:t>DB E&amp;C</a:t>
            </a:r>
          </a:p>
        </p:txBody>
      </p:sp>
      <p:cxnSp>
        <p:nvCxnSpPr>
          <p:cNvPr id="75" name="Gerade Verbindung 74"/>
          <p:cNvCxnSpPr>
            <a:cxnSpLocks/>
          </p:cNvCxnSpPr>
          <p:nvPr/>
        </p:nvCxnSpPr>
        <p:spPr>
          <a:xfrm>
            <a:off x="4087906" y="3886715"/>
            <a:ext cx="0" cy="828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38271" y="3854992"/>
            <a:ext cx="6487417" cy="830997"/>
          </a:xfrm>
          <a:prstGeom prst="rect">
            <a:avLst/>
          </a:prstGeom>
          <a:noFill/>
        </p:spPr>
        <p:txBody>
          <a:bodyPr wrap="square">
            <a:spAutoFit/>
          </a:bodyPr>
          <a:lstStyle>
            <a:defPPr>
              <a:defRPr lang="en-US"/>
            </a:defPPr>
          </a:lstStyle>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Creating an orthophoto with a resolution of 1 cm per pixel</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Provision on the platform or as an export</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Integration of geo-referenced drawings for overlaying</a:t>
            </a:r>
          </a:p>
        </p:txBody>
      </p:sp>
      <p:sp>
        <p:nvSpPr>
          <p:cNvPr id="83" name="Rechteck 82">
            <a:extLst>
              <a:ext uri="{FF2B5EF4-FFF2-40B4-BE49-F238E27FC236}">
                <a16:creationId xmlns:a16="http://schemas.microsoft.com/office/drawing/2014/main" id="{1FAE4C6B-A8A0-49FD-8D77-1810F2DAE7BB}"/>
              </a:ext>
            </a:extLst>
          </p:cNvPr>
          <p:cNvSpPr/>
          <p:nvPr/>
        </p:nvSpPr>
        <p:spPr>
          <a:xfrm>
            <a:off x="5649825" y="4882864"/>
            <a:ext cx="6487417" cy="1061829"/>
          </a:xfrm>
          <a:prstGeom prst="rect">
            <a:avLst/>
          </a:prstGeom>
          <a:noFill/>
        </p:spPr>
        <p:txBody>
          <a:bodyPr wrap="square">
            <a:spAutoFit/>
          </a:bodyPr>
          <a:lstStyle>
            <a:defPPr>
              <a:defRPr lang="en-US"/>
            </a:defPPr>
          </a:lstStyle>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Precise measurements of distances, areas and volumes</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Variance analysis possible based on current state</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Data can be integrated unchanged as a basis for planning</a:t>
            </a:r>
          </a:p>
          <a:p>
            <a:pPr marL="285750" lvl="0" indent="-28575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High-precision digital overview of large areas</a:t>
            </a:r>
            <a:endParaRPr lang="en-US" altLang="de-DE" sz="1200" b="0">
              <a:solidFill>
                <a:srgbClr val="646973"/>
              </a:solidFill>
              <a:latin typeface="+mn-lt"/>
            </a:endParaRPr>
          </a:p>
        </p:txBody>
      </p:sp>
      <p:sp>
        <p:nvSpPr>
          <p:cNvPr id="85" name="Rechteck 84">
            <a:extLst>
              <a:ext uri="{FF2B5EF4-FFF2-40B4-BE49-F238E27FC236}">
                <a16:creationId xmlns:a16="http://schemas.microsoft.com/office/drawing/2014/main" id="{6EEB2873-2515-4713-B8B3-1128A907FFEF}"/>
              </a:ext>
            </a:extLst>
          </p:cNvPr>
          <p:cNvSpPr/>
          <p:nvPr/>
        </p:nvSpPr>
        <p:spPr>
          <a:xfrm>
            <a:off x="4159621" y="4848859"/>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Benefits</a:t>
            </a:r>
            <a:endParaRPr kumimoji="0" lang="en-US" sz="1400" b="1" i="0" normalizeH="0" noProof="0">
              <a:solidFill>
                <a:srgbClr val="646973"/>
              </a:solidFill>
              <a:highlight>
                <a:srgbClr val="000000">
                  <a:alpha val="0"/>
                </a:srgbClr>
              </a:highlight>
              <a:uLnTx/>
              <a:uFillTx/>
              <a:latin typeface="+mn-lt"/>
              <a:ea typeface="+mn-ea"/>
              <a:cs typeface="+mn-cs"/>
            </a:endParaRP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4797601"/>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4901152"/>
            <a:ext cx="0" cy="1190122"/>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5" name="Foliennummernplatzhalter 4">
            <a:extLst>
              <a:ext uri="{FF2B5EF4-FFF2-40B4-BE49-F238E27FC236}">
                <a16:creationId xmlns:a16="http://schemas.microsoft.com/office/drawing/2014/main" id="{C6E203AF-5D7E-4E6F-87ED-85DF10A9E1EF}"/>
              </a:ext>
            </a:extLst>
          </p:cNvPr>
          <p:cNvSpPr>
            <a:spLocks noGrp="1"/>
          </p:cNvSpPr>
          <p:nvPr>
            <p:ph type="sldNum" sz="quarter" idx="12"/>
          </p:nvPr>
        </p:nvSpPr>
        <p:spPr/>
        <p:txBody>
          <a:bodyPr/>
          <a:lstStyle/>
          <a:p>
            <a:pPr algn="r" rtl="0"/>
            <a:fld id="{913D9F7D-0C28-4C21-AA99-7C67E34F632A}" type="slidenum">
              <a:rPr>
                <a:solidFill>
                  <a:prstClr val="black"/>
                </a:solidFill>
              </a:rPr>
              <a:pPr/>
              <a:t>15</a:t>
            </a:fld>
            <a:endParaRPr lang="en-US">
              <a:solidFill>
                <a:prstClr val="black"/>
              </a:solidFill>
            </a:endParaRPr>
          </a:p>
        </p:txBody>
      </p:sp>
      <p:sp>
        <p:nvSpPr>
          <p:cNvPr id="23" name="Titel 3">
            <a:extLst>
              <a:ext uri="{FF2B5EF4-FFF2-40B4-BE49-F238E27FC236}">
                <a16:creationId xmlns:a16="http://schemas.microsoft.com/office/drawing/2014/main" id="{6D3DCCBF-1457-4733-A238-218CDBB4E0A0}"/>
              </a:ext>
            </a:extLst>
          </p:cNvPr>
          <p:cNvSpPr txBox="1">
            <a:spLocks/>
          </p:cNvSpPr>
          <p:nvPr/>
        </p:nvSpPr>
        <p:spPr>
          <a:xfrm>
            <a:off x="1500057" y="296696"/>
            <a:ext cx="9474310"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Orthophotos</a:t>
            </a:r>
            <a:br>
              <a:rPr lang="en-US"/>
            </a:br>
            <a:r>
              <a:rPr lang="en-US" b="0" i="0" u="none" baseline="0">
                <a:latin typeface="DB Head Light" panose="020B0302050202020204" pitchFamily="34" charset="0"/>
              </a:rPr>
              <a:t>Option of viewing and comparison over time from a bird's eye view</a:t>
            </a:r>
            <a:endParaRPr lang="en-US" b="0"/>
          </a:p>
        </p:txBody>
      </p:sp>
      <p:pic>
        <p:nvPicPr>
          <p:cNvPr id="42" name="Picture 2">
            <a:extLst>
              <a:ext uri="{FF2B5EF4-FFF2-40B4-BE49-F238E27FC236}">
                <a16:creationId xmlns:a16="http://schemas.microsoft.com/office/drawing/2014/main" id="{4BDFFC67-916B-482A-9ED6-328C0483DE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09"/>
          <a:stretch/>
        </p:blipFill>
        <p:spPr bwMode="auto">
          <a:xfrm>
            <a:off x="0" y="1589416"/>
            <a:ext cx="3716721" cy="2170128"/>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43">
            <a:extLst>
              <a:ext uri="{FF2B5EF4-FFF2-40B4-BE49-F238E27FC236}">
                <a16:creationId xmlns:a16="http://schemas.microsoft.com/office/drawing/2014/main" id="{1CAEC39D-D525-4913-83EA-5D490E294277}"/>
              </a:ext>
            </a:extLst>
          </p:cNvPr>
          <p:cNvPicPr>
            <a:picLocks noChangeAspect="1"/>
          </p:cNvPicPr>
          <p:nvPr/>
        </p:nvPicPr>
        <p:blipFill rotWithShape="1">
          <a:blip r:embed="rId3">
            <a:extLst>
              <a:ext uri="{28A0092B-C50C-407E-A947-70E740481C1C}">
                <a14:useLocalDpi xmlns:a14="http://schemas.microsoft.com/office/drawing/2010/main" val="0"/>
              </a:ext>
            </a:extLst>
          </a:blip>
          <a:srcRect l="11815"/>
          <a:stretch/>
        </p:blipFill>
        <p:spPr>
          <a:xfrm>
            <a:off x="0" y="3900671"/>
            <a:ext cx="3716721" cy="2152248"/>
          </a:xfrm>
          <a:prstGeom prst="rect">
            <a:avLst/>
          </a:prstGeom>
        </p:spPr>
      </p:pic>
      <p:pic>
        <p:nvPicPr>
          <p:cNvPr id="45" name="Grafik 44">
            <a:extLst>
              <a:ext uri="{FF2B5EF4-FFF2-40B4-BE49-F238E27FC236}">
                <a16:creationId xmlns:a16="http://schemas.microsoft.com/office/drawing/2014/main" id="{A5BFAFBC-69DB-5640-A59B-F3FFC510EE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1851" y="511891"/>
            <a:ext cx="955512" cy="448506"/>
          </a:xfrm>
          <a:prstGeom prst="rect">
            <a:avLst/>
          </a:prstGeom>
        </p:spPr>
      </p:pic>
      <p:sp>
        <p:nvSpPr>
          <p:cNvPr id="25" name="Textfeld 24">
            <a:extLst>
              <a:ext uri="{FF2B5EF4-FFF2-40B4-BE49-F238E27FC236}">
                <a16:creationId xmlns:a16="http://schemas.microsoft.com/office/drawing/2014/main" id="{D4CB215C-70F8-FF48-BB10-6CD2B44AEEC0}"/>
              </a:ext>
            </a:extLst>
          </p:cNvPr>
          <p:cNvSpPr txBox="1"/>
          <p:nvPr/>
        </p:nvSpPr>
        <p:spPr>
          <a:xfrm rot="-5400000">
            <a:off x="-661481" y="5114776"/>
            <a:ext cx="158236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rPr>
              <a:t>Photo: Tammo Denkena (2)</a:t>
            </a:r>
          </a:p>
        </p:txBody>
      </p:sp>
    </p:spTree>
    <p:extLst>
      <p:ext uri="{BB962C8B-B14F-4D97-AF65-F5344CB8AC3E}">
        <p14:creationId xmlns:p14="http://schemas.microsoft.com/office/powerpoint/2010/main" val="2854182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Gerade Verbindung 75"/>
          <p:cNvCxnSpPr>
            <a:cxnSpLocks/>
          </p:cNvCxnSpPr>
          <p:nvPr/>
        </p:nvCxnSpPr>
        <p:spPr>
          <a:xfrm>
            <a:off x="4087906" y="1589167"/>
            <a:ext cx="0" cy="58073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5" y="1589167"/>
            <a:ext cx="6487417" cy="461665"/>
          </a:xfrm>
          <a:prstGeom prst="rect">
            <a:avLst/>
          </a:prstGeom>
          <a:noFill/>
        </p:spPr>
        <p:txBody>
          <a:bodyPr wrap="square">
            <a:spAutoFit/>
          </a:bodyPr>
          <a:lstStyle>
            <a:defPPr>
              <a:defRPr lang="en-US"/>
            </a:defPPr>
          </a:lstStyle>
          <a:p>
            <a:pPr lvl="0" algn="l" rtl="0">
              <a:buClr>
                <a:srgbClr val="FF0000"/>
              </a:buClr>
              <a:defRPr/>
            </a:pPr>
            <a:r>
              <a:rPr lang="en-US" sz="1200" b="0" i="0" u="none" baseline="0">
                <a:solidFill>
                  <a:srgbClr val="646973"/>
                </a:solidFill>
                <a:latin typeface="+mn-lt"/>
              </a:rPr>
              <a:t>As-built survey | as-built analysis | basic evaluation planning |</a:t>
            </a:r>
            <a:br>
              <a:rPr lang="en-US" sz="1200" b="0">
                <a:solidFill>
                  <a:srgbClr val="646973"/>
                </a:solidFill>
                <a:latin typeface="+mn-lt"/>
              </a:rPr>
            </a:br>
            <a:r>
              <a:rPr kumimoji="0" lang="en-US" sz="1200" b="0" i="0" u="none" strike="noStrike" kern="1200" cap="none" spc="0" normalizeH="0" baseline="0">
                <a:ln>
                  <a:noFill/>
                </a:ln>
                <a:solidFill>
                  <a:srgbClr val="646973"/>
                </a:solidFill>
                <a:effectLst/>
                <a:uLnTx/>
                <a:uFillTx/>
                <a:latin typeface="+mn-lt"/>
                <a:ea typeface="+mn-ea"/>
                <a:cs typeface="+mn-cs"/>
              </a:rPr>
              <a:t>progress documentation | as-built comparison | vegetation monitoring | environment</a:t>
            </a:r>
            <a:endParaRPr kumimoji="0" lang="en-US" altLang="de-DE" sz="1200" b="0" i="0" u="none" strike="noStrike" kern="1200" cap="none" spc="0" normalizeH="0" baseline="0" noProof="0" dirty="0">
              <a:ln>
                <a:noFill/>
              </a:ln>
              <a:solidFill>
                <a:prstClr val="black">
                  <a:lumMod val="65000"/>
                  <a:lumOff val="35000"/>
                </a:prstClr>
              </a:solidFill>
              <a:effectLst/>
              <a:uLnTx/>
              <a:uFillTx/>
              <a:latin typeface="+mn-lt"/>
              <a:ea typeface="+mn-ea"/>
              <a:cs typeface="+mn-cs"/>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Areas of application</a:t>
            </a: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289004"/>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727864"/>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837860"/>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Services</a:t>
            </a:r>
          </a:p>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DB E&amp;C</a:t>
            </a:r>
          </a:p>
        </p:txBody>
      </p:sp>
      <p:cxnSp>
        <p:nvCxnSpPr>
          <p:cNvPr id="75" name="Gerade Verbindung 74"/>
          <p:cNvCxnSpPr>
            <a:cxnSpLocks/>
          </p:cNvCxnSpPr>
          <p:nvPr/>
        </p:nvCxnSpPr>
        <p:spPr>
          <a:xfrm>
            <a:off x="4087906" y="3836113"/>
            <a:ext cx="0" cy="720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72926" y="3820432"/>
            <a:ext cx="6487417" cy="553998"/>
          </a:xfrm>
          <a:prstGeom prst="rect">
            <a:avLst/>
          </a:prstGeom>
          <a:noFill/>
        </p:spPr>
        <p:txBody>
          <a:bodyPr wrap="square">
            <a:spAutoFit/>
          </a:bodyPr>
          <a:lstStyle>
            <a:defPPr>
              <a:defRPr lang="en-US"/>
            </a:defPPr>
          </a:lstStyle>
          <a:p>
            <a:pPr marL="115888" lvl="0" indent="-11588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Creation of a 3D point cloud with point spacing of 2.5 cm in the raster</a:t>
            </a:r>
          </a:p>
          <a:p>
            <a:pPr marL="115888" lvl="0" indent="-11588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Provision on the platform or as an export in the desired format</a:t>
            </a:r>
          </a:p>
        </p:txBody>
      </p:sp>
      <p:sp>
        <p:nvSpPr>
          <p:cNvPr id="83" name="Rechteck 82">
            <a:extLst>
              <a:ext uri="{FF2B5EF4-FFF2-40B4-BE49-F238E27FC236}">
                <a16:creationId xmlns:a16="http://schemas.microsoft.com/office/drawing/2014/main" id="{1FAE4C6B-A8A0-49FD-8D77-1810F2DAE7BB}"/>
              </a:ext>
            </a:extLst>
          </p:cNvPr>
          <p:cNvSpPr/>
          <p:nvPr/>
        </p:nvSpPr>
        <p:spPr>
          <a:xfrm>
            <a:off x="5704583" y="4766635"/>
            <a:ext cx="6487417" cy="1292662"/>
          </a:xfrm>
          <a:prstGeom prst="rect">
            <a:avLst/>
          </a:prstGeom>
          <a:noFill/>
        </p:spPr>
        <p:txBody>
          <a:bodyPr wrap="square">
            <a:spAutoFit/>
          </a:bodyPr>
          <a:lstStyle>
            <a:defPPr>
              <a:defRPr lang="en-US"/>
            </a:defPPr>
          </a:lstStyle>
          <a:p>
            <a:pPr marL="115888" indent="-11588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Precise measurements of distances, areas, heights and volumes</a:t>
            </a:r>
          </a:p>
          <a:p>
            <a:pPr marL="115888" indent="-115888" algn="l" rtl="0">
              <a:spcBef>
                <a:spcPts val="0"/>
              </a:spcBef>
              <a:spcAft>
                <a:spcPts val="600"/>
              </a:spcAft>
              <a:buClr>
                <a:srgbClr val="FF0000"/>
              </a:buClr>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mn-lt"/>
                <a:ea typeface="+mn-ea"/>
                <a:cs typeface="+mn-cs"/>
              </a:rPr>
              <a:t>Basis for determining hei</a:t>
            </a:r>
            <a:r>
              <a:rPr lang="en-US" sz="1200" b="0" i="0" u="none" baseline="0">
                <a:solidFill>
                  <a:srgbClr val="646973"/>
                </a:solidFill>
                <a:latin typeface="+mn-lt"/>
              </a:rPr>
              <a:t>ght profiles and cross sections</a:t>
            </a:r>
            <a:endParaRPr kumimoji="0" lang="en-US" altLang="de-DE" sz="1200" b="0" i="0" u="none" strike="noStrike" kern="1200" cap="none" spc="0" normalizeH="0" baseline="0" noProof="0" dirty="0">
              <a:ln>
                <a:noFill/>
              </a:ln>
              <a:solidFill>
                <a:srgbClr val="646973"/>
              </a:solidFill>
              <a:effectLst/>
              <a:uLnTx/>
              <a:uFillTx/>
              <a:latin typeface="+mn-lt"/>
              <a:ea typeface="+mn-ea"/>
              <a:cs typeface="+mn-cs"/>
            </a:endParaRPr>
          </a:p>
          <a:p>
            <a:pPr marL="115888" marR="0" lvl="0" indent="-115888" algn="l" defTabSz="914400" rtl="0" eaLnBrk="1" fontAlgn="base" latinLnBrk="0" hangingPunct="1">
              <a:lnSpc>
                <a:spcPct val="100000"/>
              </a:lnSpc>
              <a:spcBef>
                <a:spcPts val="0"/>
              </a:spcBef>
              <a:spcAft>
                <a:spcPts val="600"/>
              </a:spcAft>
              <a:buClr>
                <a:srgbClr val="FF0000"/>
              </a:buClr>
              <a:buSzTx/>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mn-lt"/>
                <a:ea typeface="+mn-ea"/>
                <a:cs typeface="+mn-cs"/>
              </a:rPr>
              <a:t>Digital twin of inventory, basis for DTM and </a:t>
            </a:r>
            <a:br>
              <a:rPr kumimoji="0" lang="en-US" sz="1200" b="0" i="0" u="none" strike="noStrike" kern="1200" cap="none" spc="0" normalizeH="0" baseline="0">
                <a:ln>
                  <a:noFill/>
                </a:ln>
                <a:solidFill>
                  <a:srgbClr val="646973"/>
                </a:solidFill>
                <a:effectLst/>
                <a:uLnTx/>
                <a:uFillTx/>
                <a:latin typeface="+mn-lt"/>
                <a:ea typeface="+mn-ea"/>
                <a:cs typeface="+mn-cs"/>
              </a:rPr>
            </a:br>
            <a:r>
              <a:rPr kumimoji="0" lang="en-US" sz="1200" b="0" i="0" u="none" strike="noStrike" kern="1200" cap="none" spc="0" normalizeH="0" baseline="0">
                <a:ln>
                  <a:noFill/>
                </a:ln>
                <a:solidFill>
                  <a:srgbClr val="646973"/>
                </a:solidFill>
                <a:effectLst/>
                <a:uLnTx/>
                <a:uFillTx/>
                <a:latin typeface="+mn-lt"/>
                <a:ea typeface="+mn-ea"/>
                <a:cs typeface="+mn-cs"/>
              </a:rPr>
              <a:t>BIM as well as for as-built comparison and as-built model</a:t>
            </a:r>
          </a:p>
          <a:p>
            <a:pPr marL="115888" marR="0" lvl="0" indent="-115888" algn="l" defTabSz="914400" rtl="0" eaLnBrk="1" fontAlgn="base" latinLnBrk="0" hangingPunct="1">
              <a:lnSpc>
                <a:spcPct val="100000"/>
              </a:lnSpc>
              <a:spcBef>
                <a:spcPts val="0"/>
              </a:spcBef>
              <a:spcAft>
                <a:spcPts val="600"/>
              </a:spcAft>
              <a:buClr>
                <a:srgbClr val="FF0000"/>
              </a:buClr>
              <a:buSzTx/>
              <a:buFont typeface="Wingdings" panose="05000000000000000000" pitchFamily="2" charset="2"/>
              <a:buChar char="§"/>
              <a:defRPr/>
            </a:pPr>
            <a:r>
              <a:rPr lang="en-US" sz="1200" b="0" i="0" u="none" baseline="0">
                <a:solidFill>
                  <a:srgbClr val="646973"/>
                </a:solidFill>
                <a:latin typeface="+mn-lt"/>
              </a:rPr>
              <a:t>High-precision digital overview of large areas</a:t>
            </a:r>
            <a:endParaRPr kumimoji="0" lang="en-US" altLang="de-DE" sz="1200" b="0" i="0" u="none" strike="noStrike" kern="1200" cap="none" spc="0" normalizeH="0" baseline="0" noProof="0" dirty="0">
              <a:ln>
                <a:noFill/>
              </a:ln>
              <a:solidFill>
                <a:srgbClr val="646973"/>
              </a:solidFill>
              <a:effectLst/>
              <a:uLnTx/>
              <a:uFillTx/>
              <a:latin typeface="+mn-lt"/>
              <a:ea typeface="+mn-ea"/>
              <a:cs typeface="+mn-cs"/>
            </a:endParaRPr>
          </a:p>
        </p:txBody>
      </p:sp>
      <p:sp>
        <p:nvSpPr>
          <p:cNvPr id="85" name="Rechteck 84">
            <a:extLst>
              <a:ext uri="{FF2B5EF4-FFF2-40B4-BE49-F238E27FC236}">
                <a16:creationId xmlns:a16="http://schemas.microsoft.com/office/drawing/2014/main" id="{6EEB2873-2515-4713-B8B3-1128A907FFEF}"/>
              </a:ext>
            </a:extLst>
          </p:cNvPr>
          <p:cNvSpPr/>
          <p:nvPr/>
        </p:nvSpPr>
        <p:spPr>
          <a:xfrm>
            <a:off x="4159621" y="4777975"/>
            <a:ext cx="1547800" cy="32425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Benefits</a:t>
            </a: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13D9F7D-0C28-4C21-AA99-7C67E34F632A}" type="slidenum">
              <a:rPr kumimoji="0" sz="1000" b="1" i="0" u="none" strike="noStrike" kern="1200" cap="none" spc="0" normalizeH="0" baseline="0">
                <a:ln>
                  <a:noFill/>
                </a:ln>
                <a:solidFill>
                  <a:prstClr val="black"/>
                </a:solidFill>
                <a:effectLst/>
                <a:uLnTx/>
                <a:uFillTx/>
                <a:latin typeface="DB Sans"/>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16</a:t>
            </a:fld>
            <a:endParaRPr kumimoji="0" lang="en-US" sz="1000" b="1" i="0" u="none" strike="noStrike" kern="1200" cap="none" spc="0" normalizeH="0" baseline="0" noProof="0">
              <a:ln>
                <a:noFill/>
              </a:ln>
              <a:solidFill>
                <a:prstClr val="black"/>
              </a:solidFill>
              <a:effectLst/>
              <a:uLnTx/>
              <a:uFillTx/>
              <a:latin typeface="DB Sans"/>
              <a:ea typeface="+mn-ea"/>
              <a:cs typeface="+mn-cs"/>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4666725"/>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4775915"/>
            <a:ext cx="0" cy="1296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38" name="Titel 3">
            <a:extLst>
              <a:ext uri="{FF2B5EF4-FFF2-40B4-BE49-F238E27FC236}">
                <a16:creationId xmlns:a16="http://schemas.microsoft.com/office/drawing/2014/main" id="{1203B54C-60B9-4A68-B11E-24C6F96C5946}"/>
              </a:ext>
            </a:extLst>
          </p:cNvPr>
          <p:cNvSpPr txBox="1">
            <a:spLocks/>
          </p:cNvSpPr>
          <p:nvPr/>
        </p:nvSpPr>
        <p:spPr>
          <a:xfrm>
            <a:off x="1500057" y="296696"/>
            <a:ext cx="9474310"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3D point cloud</a:t>
            </a:r>
            <a:br>
              <a:rPr lang="en-US"/>
            </a:br>
            <a:r>
              <a:rPr lang="en-US" b="0" i="0" u="none" baseline="0">
                <a:latin typeface="DB Head Light" panose="020B0302050202020204" pitchFamily="34" charset="0"/>
              </a:rPr>
              <a:t>Digital three-dimensional image of inventory</a:t>
            </a:r>
            <a:endParaRPr lang="en-US" b="0"/>
          </a:p>
        </p:txBody>
      </p:sp>
      <p:sp>
        <p:nvSpPr>
          <p:cNvPr id="36" name="Rechteck 35">
            <a:extLst>
              <a:ext uri="{FF2B5EF4-FFF2-40B4-BE49-F238E27FC236}">
                <a16:creationId xmlns:a16="http://schemas.microsoft.com/office/drawing/2014/main" id="{012E7B4E-CAE1-4F79-88E7-0AA959B7BD73}"/>
              </a:ext>
            </a:extLst>
          </p:cNvPr>
          <p:cNvSpPr/>
          <p:nvPr/>
        </p:nvSpPr>
        <p:spPr>
          <a:xfrm>
            <a:off x="5704583" y="2347738"/>
            <a:ext cx="6691656" cy="1246495"/>
          </a:xfrm>
          <a:prstGeom prst="rect">
            <a:avLst/>
          </a:prstGeom>
          <a:noFill/>
        </p:spPr>
        <p:txBody>
          <a:bodyPr wrap="square">
            <a:spAutoFit/>
          </a:bodyPr>
          <a:lstStyle>
            <a:defPPr>
              <a:defRPr lang="en-US"/>
            </a:defPPr>
          </a:lstStyle>
          <a:p>
            <a:pPr lvl="0" algn="l" rtl="0">
              <a:spcBef>
                <a:spcPts val="0"/>
              </a:spcBef>
              <a:defRPr/>
            </a:pPr>
            <a:r>
              <a:rPr lang="en-US" sz="1200" b="0" i="0" u="none" baseline="0" dirty="0">
                <a:solidFill>
                  <a:srgbClr val="646973"/>
                </a:solidFill>
                <a:latin typeface="+mn-lt"/>
              </a:rPr>
              <a:t>Internal measurement accuracy	x/y: up to 1 cm</a:t>
            </a:r>
            <a:r>
              <a:rPr lang="en-US" sz="1200" b="0" i="0" u="none" dirty="0">
                <a:solidFill>
                  <a:srgbClr val="646973"/>
                </a:solidFill>
                <a:latin typeface="+mn-lt"/>
              </a:rPr>
              <a:t>                </a:t>
            </a:r>
            <a:r>
              <a:rPr lang="en-US" sz="1200" b="0" i="0" u="none" baseline="0" dirty="0">
                <a:solidFill>
                  <a:srgbClr val="646973"/>
                </a:solidFill>
                <a:latin typeface="+mn-lt"/>
              </a:rPr>
              <a:t>z: up to 3 cm</a:t>
            </a:r>
            <a:br>
              <a:rPr lang="en-US" sz="1400" b="0" dirty="0">
                <a:solidFill>
                  <a:srgbClr val="646973"/>
                </a:solidFill>
                <a:latin typeface="+mn-lt"/>
              </a:rPr>
            </a:br>
            <a:r>
              <a:rPr lang="en-US" sz="900" b="0" i="0" u="none" baseline="0" dirty="0">
                <a:solidFill>
                  <a:srgbClr val="646973"/>
                </a:solidFill>
                <a:latin typeface="DB Sans"/>
              </a:rPr>
              <a:t>(→ measurement between objects in the image)</a:t>
            </a:r>
            <a:endParaRPr lang="en-US" altLang="de-DE" sz="1400"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3 cm	z: up to 5 cm </a:t>
            </a:r>
            <a:br>
              <a:rPr lang="en-US" sz="1400" b="0" dirty="0">
                <a:solidFill>
                  <a:srgbClr val="646973"/>
                </a:solidFill>
                <a:latin typeface="+mn-lt"/>
              </a:rPr>
            </a:br>
            <a:r>
              <a:rPr lang="en-US" sz="900" b="0" i="0" u="none" baseline="0" dirty="0">
                <a:solidFill>
                  <a:srgbClr val="646973"/>
                </a:solidFill>
                <a:latin typeface="+mn-lt"/>
              </a:rPr>
              <a:t>(RTK standard)</a:t>
            </a:r>
            <a:endParaRPr lang="en-US" altLang="de-DE"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1 cm	z: up to 2 cm</a:t>
            </a:r>
          </a:p>
          <a:p>
            <a:pPr lvl="0" algn="l" rtl="0">
              <a:spcBef>
                <a:spcPts val="0"/>
              </a:spcBef>
              <a:defRPr/>
            </a:pPr>
            <a:r>
              <a:rPr lang="en-US" sz="900" b="0" i="0" u="none" baseline="0" dirty="0">
                <a:solidFill>
                  <a:srgbClr val="646973"/>
                </a:solidFill>
                <a:latin typeface="+mn-lt"/>
              </a:rPr>
              <a:t>(with ground control points)</a:t>
            </a:r>
            <a:endParaRPr lang="en-US" altLang="de-DE" b="0" dirty="0">
              <a:solidFill>
                <a:schemeClr val="tx1">
                  <a:lumMod val="65000"/>
                  <a:lumOff val="35000"/>
                </a:schemeClr>
              </a:solidFill>
              <a:latin typeface="+mn-lt"/>
            </a:endParaRPr>
          </a:p>
        </p:txBody>
      </p:sp>
      <p:sp>
        <p:nvSpPr>
          <p:cNvPr id="37" name="Rechteck 36">
            <a:extLst>
              <a:ext uri="{FF2B5EF4-FFF2-40B4-BE49-F238E27FC236}">
                <a16:creationId xmlns:a16="http://schemas.microsoft.com/office/drawing/2014/main" id="{AE5D638F-605B-4068-9695-C1F7CF563B8E}"/>
              </a:ext>
            </a:extLst>
          </p:cNvPr>
          <p:cNvSpPr/>
          <p:nvPr/>
        </p:nvSpPr>
        <p:spPr>
          <a:xfrm>
            <a:off x="4159621" y="2405855"/>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Precision</a:t>
            </a:r>
            <a:endParaRPr kumimoji="0" lang="en-US" sz="1400" b="1" i="0" normalizeH="0" noProof="0" dirty="0">
              <a:solidFill>
                <a:srgbClr val="646973"/>
              </a:solidFill>
              <a:highlight>
                <a:srgbClr val="000000">
                  <a:alpha val="0"/>
                </a:srgbClr>
              </a:highlight>
              <a:uLnTx/>
              <a:uFillTx/>
              <a:latin typeface="+mn-lt"/>
            </a:endParaRPr>
          </a:p>
        </p:txBody>
      </p:sp>
      <p:cxnSp>
        <p:nvCxnSpPr>
          <p:cNvPr id="39" name="Gerade Verbindung 75">
            <a:extLst>
              <a:ext uri="{FF2B5EF4-FFF2-40B4-BE49-F238E27FC236}">
                <a16:creationId xmlns:a16="http://schemas.microsoft.com/office/drawing/2014/main" id="{A03E3248-2E0A-4296-A4D1-60C19249D98E}"/>
              </a:ext>
            </a:extLst>
          </p:cNvPr>
          <p:cNvCxnSpPr>
            <a:cxnSpLocks/>
          </p:cNvCxnSpPr>
          <p:nvPr/>
        </p:nvCxnSpPr>
        <p:spPr>
          <a:xfrm>
            <a:off x="4087906" y="2405855"/>
            <a:ext cx="0" cy="122220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pic>
        <p:nvPicPr>
          <p:cNvPr id="43" name="Picture 2">
            <a:extLst>
              <a:ext uri="{FF2B5EF4-FFF2-40B4-BE49-F238E27FC236}">
                <a16:creationId xmlns:a16="http://schemas.microsoft.com/office/drawing/2014/main" id="{E3E4D857-6BC5-4119-A9FB-79B647DBC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1646435"/>
            <a:ext cx="3741291" cy="2171175"/>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43">
            <a:extLst>
              <a:ext uri="{FF2B5EF4-FFF2-40B4-BE49-F238E27FC236}">
                <a16:creationId xmlns:a16="http://schemas.microsoft.com/office/drawing/2014/main" id="{6E3BB6EE-7A18-474F-BD4A-4301BAAD51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4000099"/>
            <a:ext cx="3716720" cy="2058772"/>
          </a:xfrm>
          <a:prstGeom prst="rect">
            <a:avLst/>
          </a:prstGeom>
        </p:spPr>
      </p:pic>
      <p:pic>
        <p:nvPicPr>
          <p:cNvPr id="32" name="Grafik 31">
            <a:extLst>
              <a:ext uri="{FF2B5EF4-FFF2-40B4-BE49-F238E27FC236}">
                <a16:creationId xmlns:a16="http://schemas.microsoft.com/office/drawing/2014/main" id="{B5023FC6-59A5-6242-A503-D522154867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1726" y="274496"/>
            <a:ext cx="684613" cy="684613"/>
          </a:xfrm>
          <a:prstGeom prst="rect">
            <a:avLst/>
          </a:prstGeom>
        </p:spPr>
      </p:pic>
      <p:sp>
        <p:nvSpPr>
          <p:cNvPr id="25" name="Textfeld 24">
            <a:extLst>
              <a:ext uri="{FF2B5EF4-FFF2-40B4-BE49-F238E27FC236}">
                <a16:creationId xmlns:a16="http://schemas.microsoft.com/office/drawing/2014/main" id="{36F402A0-005E-3C45-B914-A872E47AE9DC}"/>
              </a:ext>
            </a:extLst>
          </p:cNvPr>
          <p:cNvSpPr txBox="1"/>
          <p:nvPr/>
        </p:nvSpPr>
        <p:spPr>
          <a:xfrm rot="-5400000">
            <a:off x="-454289" y="5345177"/>
            <a:ext cx="1167983" cy="259405"/>
          </a:xfrm>
          <a:prstGeom prst="rect">
            <a:avLst/>
          </a:prstGeom>
          <a:noFill/>
        </p:spPr>
        <p:txBody>
          <a:bodyPr wrap="square" lIns="125999" tIns="108000" rIns="0" rtlCol="0">
            <a:noAutofit/>
          </a:bodyPr>
          <a:lstStyle/>
          <a:p>
            <a:pPr algn="l" rtl="0">
              <a:buClr>
                <a:schemeClr val="accent2"/>
              </a:buClr>
            </a:pPr>
            <a:r>
              <a:rPr lang="en-US" sz="600" b="0" i="0" u="none" baseline="0">
                <a:solidFill>
                  <a:schemeClr val="bg1"/>
                </a:solidFill>
              </a:rPr>
              <a:t>Photo: Thomas Hulboj (2)</a:t>
            </a:r>
          </a:p>
        </p:txBody>
      </p:sp>
    </p:spTree>
    <p:extLst>
      <p:ext uri="{BB962C8B-B14F-4D97-AF65-F5344CB8AC3E}">
        <p14:creationId xmlns:p14="http://schemas.microsoft.com/office/powerpoint/2010/main" val="1449035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rafik 50">
            <a:extLst>
              <a:ext uri="{FF2B5EF4-FFF2-40B4-BE49-F238E27FC236}">
                <a16:creationId xmlns:a16="http://schemas.microsoft.com/office/drawing/2014/main" id="{E1745616-9CCB-44FE-9FB8-6EE4436BDB27}"/>
              </a:ext>
            </a:extLst>
          </p:cNvPr>
          <p:cNvPicPr>
            <a:picLocks noChangeAspect="1"/>
          </p:cNvPicPr>
          <p:nvPr/>
        </p:nvPicPr>
        <p:blipFill rotWithShape="1">
          <a:blip r:embed="rId2">
            <a:extLst>
              <a:ext uri="{28A0092B-C50C-407E-A947-70E740481C1C}">
                <a14:useLocalDpi xmlns:a14="http://schemas.microsoft.com/office/drawing/2010/main" val="0"/>
              </a:ext>
            </a:extLst>
          </a:blip>
          <a:srcRect l="16389" t="1" b="2972"/>
          <a:stretch/>
        </p:blipFill>
        <p:spPr>
          <a:xfrm>
            <a:off x="-1" y="3964193"/>
            <a:ext cx="3722051" cy="2094678"/>
          </a:xfrm>
          <a:prstGeom prst="rect">
            <a:avLst/>
          </a:prstGeom>
        </p:spPr>
      </p:pic>
      <p:cxnSp>
        <p:nvCxnSpPr>
          <p:cNvPr id="76" name="Gerade Verbindung 75"/>
          <p:cNvCxnSpPr>
            <a:cxnSpLocks/>
          </p:cNvCxnSpPr>
          <p:nvPr/>
        </p:nvCxnSpPr>
        <p:spPr>
          <a:xfrm>
            <a:off x="4087906" y="1589167"/>
            <a:ext cx="0" cy="612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6" y="1589167"/>
            <a:ext cx="5650202" cy="646331"/>
          </a:xfrm>
          <a:prstGeom prst="rect">
            <a:avLst/>
          </a:prstGeom>
          <a:noFill/>
        </p:spPr>
        <p:txBody>
          <a:bodyPr wrap="square">
            <a:spAutoFit/>
          </a:bodyPr>
          <a:lstStyle>
            <a:defPPr>
              <a:defRPr lang="en-US"/>
            </a:defPPr>
          </a:lstStyle>
          <a:p>
            <a:pPr lvl="0" algn="l" rtl="0">
              <a:buClr>
                <a:srgbClr val="FF0000"/>
              </a:buClr>
              <a:defRPr/>
            </a:pPr>
            <a:r>
              <a:rPr lang="en-US" sz="1200" b="0" i="0" u="none" baseline="0">
                <a:solidFill>
                  <a:srgbClr val="646973"/>
                </a:solidFill>
                <a:latin typeface="+mn-lt"/>
              </a:rPr>
              <a:t>As-built survey | as-built analysis | basic evaluation planning | planning | construction supervision | progress documentation | invoicing |</a:t>
            </a:r>
            <a:br>
              <a:rPr lang="en-US" sz="1200" b="0">
                <a:solidFill>
                  <a:srgbClr val="646973"/>
                </a:solidFill>
                <a:latin typeface="+mn-lt"/>
              </a:rPr>
            </a:br>
            <a:r>
              <a:rPr lang="en-US" sz="1200" b="0" i="0" u="none" baseline="0">
                <a:solidFill>
                  <a:srgbClr val="646973"/>
                </a:solidFill>
                <a:latin typeface="+mn-lt"/>
              </a:rPr>
              <a:t>acceptance processes | environment | inspection | maintenance</a:t>
            </a:r>
            <a:endParaRPr lang="en-US" altLang="de-DE" sz="1200" b="0" dirty="0">
              <a:solidFill>
                <a:schemeClr val="tx1">
                  <a:lumMod val="65000"/>
                  <a:lumOff val="35000"/>
                </a:schemeClr>
              </a:solidFill>
              <a:latin typeface="+mn-lt"/>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Areas of application</a:t>
            </a:r>
            <a:endParaRPr kumimoji="0" lang="en-US" sz="1400" b="1" i="0" normalizeH="0">
              <a:solidFill>
                <a:srgbClr val="646973"/>
              </a:solidFill>
              <a:highlight>
                <a:srgbClr val="000000">
                  <a:alpha val="0"/>
                </a:srgbClr>
              </a:highlight>
              <a:uLnTx/>
              <a:uFillTx/>
              <a:latin typeface="+mn-lt"/>
            </a:endParaRP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275248"/>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644360"/>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666992"/>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DB E&amp;C</a:t>
            </a:r>
            <a:br>
              <a:rPr lang="en-US" sz="1400">
                <a:solidFill>
                  <a:srgbClr val="646973"/>
                </a:solidFill>
                <a:highlight>
                  <a:srgbClr val="000000">
                    <a:alpha val="0"/>
                  </a:srgbClr>
                </a:highlight>
                <a:latin typeface="+mn-lt"/>
              </a:rPr>
            </a:br>
            <a:r>
              <a:rPr lang="en-US" sz="1400" b="1" i="0" u="none" baseline="0">
                <a:solidFill>
                  <a:srgbClr val="646973"/>
                </a:solidFill>
                <a:highlight>
                  <a:srgbClr val="000000">
                    <a:alpha val="0"/>
                  </a:srgbClr>
                </a:highlight>
                <a:latin typeface="+mn-lt"/>
              </a:rPr>
              <a:t>services</a:t>
            </a:r>
          </a:p>
        </p:txBody>
      </p:sp>
      <p:cxnSp>
        <p:nvCxnSpPr>
          <p:cNvPr id="75" name="Gerade Verbindung 74"/>
          <p:cNvCxnSpPr>
            <a:cxnSpLocks/>
          </p:cNvCxnSpPr>
          <p:nvPr/>
        </p:nvCxnSpPr>
        <p:spPr>
          <a:xfrm>
            <a:off x="4087906" y="3747220"/>
            <a:ext cx="0" cy="864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49815" y="3676454"/>
            <a:ext cx="5811874" cy="923330"/>
          </a:xfrm>
          <a:prstGeom prst="rect">
            <a:avLst/>
          </a:prstGeom>
          <a:noFill/>
        </p:spPr>
        <p:txBody>
          <a:bodyPr wrap="square">
            <a:spAutoFit/>
          </a:bodyPr>
          <a:lstStyle>
            <a:defPPr>
              <a:defRPr lang="en-US"/>
            </a:defPPr>
          </a:lstStyle>
          <a:p>
            <a:pPr marL="115888" lvl="0" indent="-115888" algn="l" rtl="0">
              <a:spcBef>
                <a:spcPts val="0"/>
              </a:spcBef>
              <a:spcAft>
                <a:spcPts val="600"/>
              </a:spcAft>
              <a:buClr>
                <a:srgbClr val="FF0000"/>
              </a:buClr>
              <a:buFont typeface="Wingdings" panose="05000000000000000000" pitchFamily="2" charset="2"/>
              <a:buChar char="§"/>
              <a:defRPr/>
            </a:pPr>
            <a:r>
              <a:rPr lang="en-US" sz="1200" b="0" i="0" u="none" baseline="0" dirty="0">
                <a:solidFill>
                  <a:srgbClr val="646973"/>
                </a:solidFill>
                <a:latin typeface="+mn-lt"/>
              </a:rPr>
              <a:t>Provision of powerful analysis tools on the Drones2BIM platform incl. annotation and reporting functions</a:t>
            </a:r>
          </a:p>
          <a:p>
            <a:pPr marL="115888" lvl="0" indent="-115888" algn="l" rtl="0">
              <a:spcBef>
                <a:spcPts val="0"/>
              </a:spcBef>
              <a:spcAft>
                <a:spcPts val="600"/>
              </a:spcAft>
              <a:buClr>
                <a:srgbClr val="FF0000"/>
              </a:buClr>
              <a:buFont typeface="Wingdings" panose="05000000000000000000" pitchFamily="2" charset="2"/>
              <a:buChar char="§"/>
              <a:defRPr/>
            </a:pPr>
            <a:r>
              <a:rPr lang="en-US" sz="1200" b="0" i="0" u="none" baseline="0" dirty="0">
                <a:solidFill>
                  <a:srgbClr val="646973"/>
                </a:solidFill>
                <a:latin typeface="+mn-lt"/>
              </a:rPr>
              <a:t>Individual analysis on request incl. creation of reports (check locations of infrastructure assets, position check for technical installations, cable route check, etc.)</a:t>
            </a:r>
          </a:p>
        </p:txBody>
      </p:sp>
      <p:sp>
        <p:nvSpPr>
          <p:cNvPr id="83" name="Rechteck 82">
            <a:extLst>
              <a:ext uri="{FF2B5EF4-FFF2-40B4-BE49-F238E27FC236}">
                <a16:creationId xmlns:a16="http://schemas.microsoft.com/office/drawing/2014/main" id="{1FAE4C6B-A8A0-49FD-8D77-1810F2DAE7BB}"/>
              </a:ext>
            </a:extLst>
          </p:cNvPr>
          <p:cNvSpPr/>
          <p:nvPr/>
        </p:nvSpPr>
        <p:spPr>
          <a:xfrm>
            <a:off x="5649815" y="4768821"/>
            <a:ext cx="6170710" cy="1354217"/>
          </a:xfrm>
          <a:prstGeom prst="rect">
            <a:avLst/>
          </a:prstGeom>
          <a:noFill/>
        </p:spPr>
        <p:txBody>
          <a:bodyPr wrap="square">
            <a:spAutoFit/>
          </a:bodyPr>
          <a:lstStyle>
            <a:defPPr>
              <a:defRPr lang="en-US"/>
            </a:defPPr>
          </a:lstStyle>
          <a:p>
            <a:pPr marL="115888" lvl="0" indent="-11588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Variance analysis between geo-referenced drawing and orthoimage (2D) </a:t>
            </a:r>
            <a:br>
              <a:rPr lang="en-US" sz="1200" b="0">
                <a:solidFill>
                  <a:srgbClr val="646973"/>
                </a:solidFill>
                <a:latin typeface="+mn-lt"/>
              </a:rPr>
            </a:br>
            <a:r>
              <a:rPr lang="en-US" sz="1200" b="0" i="0" u="none" baseline="0">
                <a:solidFill>
                  <a:srgbClr val="646973"/>
                </a:solidFill>
                <a:latin typeface="+mn-lt"/>
              </a:rPr>
              <a:t>and between model &amp; point cloud (3D)</a:t>
            </a:r>
          </a:p>
          <a:p>
            <a:pPr marL="115888" indent="-115888" algn="l" rtl="0">
              <a:spcBef>
                <a:spcPts val="0"/>
              </a:spcBef>
              <a:spcAft>
                <a:spcPts val="600"/>
              </a:spcAft>
              <a:buClr>
                <a:srgbClr val="FF0000"/>
              </a:buClr>
              <a:buFont typeface="Wingdings" panose="05000000000000000000" pitchFamily="2" charset="2"/>
              <a:buChar char="§"/>
              <a:defRPr/>
            </a:pPr>
            <a:r>
              <a:rPr lang="en-US" sz="1200" b="0" i="0" u="none" baseline="0">
                <a:solidFill>
                  <a:schemeClr val="tx1">
                    <a:lumMod val="65000"/>
                    <a:lumOff val="35000"/>
                  </a:schemeClr>
                </a:solidFill>
                <a:latin typeface="+mn-lt"/>
              </a:rPr>
              <a:t>Advanced monitoring options</a:t>
            </a:r>
            <a:r>
              <a:rPr lang="en-US" sz="1200" b="0" i="0" u="none" baseline="0">
                <a:solidFill>
                  <a:srgbClr val="646973"/>
                </a:solidFill>
                <a:latin typeface="+mn-lt"/>
              </a:rPr>
              <a:t>, </a:t>
            </a:r>
            <a:r>
              <a:rPr lang="en-US" sz="1200" b="0" i="0" u="none" baseline="0">
                <a:solidFill>
                  <a:schemeClr val="tx1">
                    <a:lumMod val="65000"/>
                    <a:lumOff val="35000"/>
                  </a:schemeClr>
                </a:solidFill>
                <a:latin typeface="+mn-lt"/>
              </a:rPr>
              <a:t>early detection and </a:t>
            </a:r>
            <a:br>
              <a:rPr lang="en-US" sz="1200" b="0">
                <a:solidFill>
                  <a:schemeClr val="tx1">
                    <a:lumMod val="65000"/>
                    <a:lumOff val="35000"/>
                  </a:schemeClr>
                </a:solidFill>
                <a:latin typeface="+mn-lt"/>
              </a:rPr>
            </a:br>
            <a:r>
              <a:rPr lang="en-US" sz="1200" b="0" i="0" u="none" baseline="0">
                <a:solidFill>
                  <a:schemeClr val="tx1">
                    <a:lumMod val="65000"/>
                    <a:lumOff val="35000"/>
                  </a:schemeClr>
                </a:solidFill>
                <a:latin typeface="+mn-lt"/>
              </a:rPr>
              <a:t>documentation of deviations from the drawing and conflicts</a:t>
            </a:r>
          </a:p>
          <a:p>
            <a:pPr marL="115888" lvl="0" indent="-115888" algn="l" rtl="0">
              <a:spcBef>
                <a:spcPts val="0"/>
              </a:spcBef>
              <a:spcAft>
                <a:spcPts val="600"/>
              </a:spcAft>
              <a:buClr>
                <a:srgbClr val="FF0000"/>
              </a:buClr>
              <a:buFont typeface="Wingdings" panose="05000000000000000000" pitchFamily="2" charset="2"/>
              <a:buChar char="§"/>
              <a:defRPr/>
            </a:pPr>
            <a:r>
              <a:rPr lang="en-US" sz="1200" b="0" i="0" u="none" baseline="0">
                <a:solidFill>
                  <a:schemeClr val="tx1">
                    <a:lumMod val="65000"/>
                    <a:lumOff val="35000"/>
                  </a:schemeClr>
                </a:solidFill>
                <a:latin typeface="+mn-lt"/>
              </a:rPr>
              <a:t>Saves functional departments having to carry out surveying services and </a:t>
            </a:r>
            <a:br>
              <a:rPr lang="en-US" sz="1200" b="0">
                <a:solidFill>
                  <a:schemeClr val="tx1">
                    <a:lumMod val="65000"/>
                    <a:lumOff val="35000"/>
                  </a:schemeClr>
                </a:solidFill>
                <a:latin typeface="+mn-lt"/>
              </a:rPr>
            </a:br>
            <a:r>
              <a:rPr lang="en-US" sz="1200" b="0" i="0" u="none" baseline="0">
                <a:solidFill>
                  <a:schemeClr val="tx1">
                    <a:lumMod val="65000"/>
                    <a:lumOff val="35000"/>
                  </a:schemeClr>
                </a:solidFill>
                <a:latin typeface="+mn-lt"/>
              </a:rPr>
              <a:t>local measuring jobs</a:t>
            </a:r>
          </a:p>
        </p:txBody>
      </p:sp>
      <p:sp>
        <p:nvSpPr>
          <p:cNvPr id="85" name="Rechteck 84">
            <a:extLst>
              <a:ext uri="{FF2B5EF4-FFF2-40B4-BE49-F238E27FC236}">
                <a16:creationId xmlns:a16="http://schemas.microsoft.com/office/drawing/2014/main" id="{6EEB2873-2515-4713-B8B3-1128A907FFEF}"/>
              </a:ext>
            </a:extLst>
          </p:cNvPr>
          <p:cNvSpPr/>
          <p:nvPr/>
        </p:nvSpPr>
        <p:spPr>
          <a:xfrm>
            <a:off x="4159621" y="4783823"/>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Benefits</a:t>
            </a:r>
            <a:endParaRPr kumimoji="0" lang="en-US" sz="1400" b="1" i="0" normalizeH="0">
              <a:solidFill>
                <a:srgbClr val="646973"/>
              </a:solidFill>
              <a:highlight>
                <a:srgbClr val="000000">
                  <a:alpha val="0"/>
                </a:srgbClr>
              </a:highlight>
              <a:uLnTx/>
              <a:uFillTx/>
              <a:latin typeface="+mn-lt"/>
            </a:endParaRP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algn="r" rtl="0"/>
            <a:fld id="{913D9F7D-0C28-4C21-AA99-7C67E34F632A}" type="slidenum">
              <a:rPr>
                <a:solidFill>
                  <a:prstClr val="black"/>
                </a:solidFill>
              </a:rPr>
              <a:pPr/>
              <a:t>17</a:t>
            </a:fld>
            <a:endParaRPr lang="en-US">
              <a:solidFill>
                <a:prstClr val="black"/>
              </a:solidFill>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4712457"/>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4808011"/>
            <a:ext cx="0" cy="1260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30" name="Titel 3">
            <a:extLst>
              <a:ext uri="{FF2B5EF4-FFF2-40B4-BE49-F238E27FC236}">
                <a16:creationId xmlns:a16="http://schemas.microsoft.com/office/drawing/2014/main" id="{11C7F98C-004C-47A5-A392-C110F1208DC5}"/>
              </a:ext>
            </a:extLst>
          </p:cNvPr>
          <p:cNvSpPr txBox="1">
            <a:spLocks/>
          </p:cNvSpPr>
          <p:nvPr/>
        </p:nvSpPr>
        <p:spPr>
          <a:xfrm>
            <a:off x="1500057" y="296696"/>
            <a:ext cx="9474310"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Variance analyses and histories</a:t>
            </a:r>
            <a:br>
              <a:rPr lang="en-US"/>
            </a:br>
            <a:r>
              <a:rPr lang="en-US" b="0" i="0" u="none" baseline="0">
                <a:latin typeface="DB Head Light" panose="020B0302050202020204" pitchFamily="34" charset="0"/>
              </a:rPr>
              <a:t>Technical tools for analysis within seconds</a:t>
            </a:r>
            <a:endParaRPr lang="en-US" b="0"/>
          </a:p>
        </p:txBody>
      </p:sp>
      <p:sp>
        <p:nvSpPr>
          <p:cNvPr id="45" name="Rechteck 44">
            <a:extLst>
              <a:ext uri="{FF2B5EF4-FFF2-40B4-BE49-F238E27FC236}">
                <a16:creationId xmlns:a16="http://schemas.microsoft.com/office/drawing/2014/main" id="{9FBCB3D7-C98A-4CCD-AED7-517B363D9037}"/>
              </a:ext>
            </a:extLst>
          </p:cNvPr>
          <p:cNvSpPr/>
          <p:nvPr/>
        </p:nvSpPr>
        <p:spPr>
          <a:xfrm>
            <a:off x="5707421" y="2297039"/>
            <a:ext cx="6487409" cy="1308050"/>
          </a:xfrm>
          <a:prstGeom prst="rect">
            <a:avLst/>
          </a:prstGeom>
          <a:noFill/>
        </p:spPr>
        <p:txBody>
          <a:bodyPr wrap="square">
            <a:spAutoFit/>
          </a:bodyPr>
          <a:lstStyle>
            <a:defPPr>
              <a:defRPr lang="en-US"/>
            </a:defPPr>
          </a:lstStyle>
          <a:p>
            <a:pPr lvl="0" algn="l" rtl="0">
              <a:spcBef>
                <a:spcPts val="0"/>
              </a:spcBef>
              <a:defRPr/>
            </a:pPr>
            <a:r>
              <a:rPr lang="en-US" sz="1200" b="0" i="0" u="none" baseline="0" dirty="0">
                <a:solidFill>
                  <a:srgbClr val="646973"/>
                </a:solidFill>
                <a:latin typeface="+mn-lt"/>
              </a:rPr>
              <a:t>Internal measurement accuracy		x/y: up to 1 cm</a:t>
            </a:r>
            <a:r>
              <a:rPr lang="en-US" sz="1400" b="0" i="0" u="none" baseline="0" dirty="0">
                <a:solidFill>
                  <a:srgbClr val="646973"/>
                </a:solidFill>
                <a:latin typeface="+mn-lt"/>
              </a:rPr>
              <a:t>	</a:t>
            </a:r>
            <a:br>
              <a:rPr lang="en-US" sz="1400" b="0" dirty="0">
                <a:solidFill>
                  <a:srgbClr val="646973"/>
                </a:solidFill>
                <a:latin typeface="+mn-lt"/>
              </a:rPr>
            </a:br>
            <a:r>
              <a:rPr lang="en-US" sz="900" b="0" i="0" u="none" baseline="0" dirty="0">
                <a:solidFill>
                  <a:srgbClr val="646973"/>
                </a:solidFill>
                <a:latin typeface="DB Sans"/>
              </a:rPr>
              <a:t>(→ measurement between objects in the image)</a:t>
            </a:r>
            <a:endParaRPr lang="en-US" altLang="de-DE" sz="1400" b="0" dirty="0">
              <a:solidFill>
                <a:srgbClr val="646973"/>
              </a:solidFill>
              <a:latin typeface="+mn-lt"/>
            </a:endParaRPr>
          </a:p>
          <a:p>
            <a:pPr lvl="0" algn="l" rtl="0">
              <a:spcBef>
                <a:spcPts val="600"/>
              </a:spcBef>
              <a:defRPr/>
            </a:pPr>
            <a:r>
              <a:rPr lang="en-US" sz="1200" b="0" i="0" u="none" baseline="0" dirty="0">
                <a:solidFill>
                  <a:srgbClr val="646973"/>
                </a:solidFill>
                <a:latin typeface="+mn-lt"/>
              </a:rPr>
              <a:t>External position accuracy		x/y: up to 3 cm</a:t>
            </a:r>
            <a:r>
              <a:rPr lang="en-US" sz="1400" b="0" i="0" u="none" baseline="0" dirty="0">
                <a:solidFill>
                  <a:srgbClr val="646973"/>
                </a:solidFill>
                <a:latin typeface="+mn-lt"/>
              </a:rPr>
              <a:t>	 </a:t>
            </a:r>
            <a:br>
              <a:rPr lang="en-US" sz="1400" b="0" dirty="0">
                <a:solidFill>
                  <a:srgbClr val="646973"/>
                </a:solidFill>
                <a:latin typeface="+mn-lt"/>
              </a:rPr>
            </a:br>
            <a:r>
              <a:rPr lang="en-US" sz="900" b="0" i="0" u="none" baseline="0" dirty="0">
                <a:solidFill>
                  <a:srgbClr val="646973"/>
                </a:solidFill>
                <a:latin typeface="+mn-lt"/>
              </a:rPr>
              <a:t>(</a:t>
            </a:r>
            <a:r>
              <a:rPr lang="en-US" sz="900" b="0" i="0" u="none" baseline="0" dirty="0" err="1">
                <a:solidFill>
                  <a:srgbClr val="646973"/>
                </a:solidFill>
                <a:latin typeface="+mn-lt"/>
              </a:rPr>
              <a:t>RTK</a:t>
            </a:r>
            <a:r>
              <a:rPr lang="en-US" sz="900" b="0" i="0" u="none" baseline="0" dirty="0">
                <a:solidFill>
                  <a:srgbClr val="646973"/>
                </a:solidFill>
                <a:latin typeface="+mn-lt"/>
              </a:rPr>
              <a:t> standard)</a:t>
            </a:r>
            <a:endParaRPr lang="en-US" altLang="de-DE" b="0" dirty="0">
              <a:solidFill>
                <a:srgbClr val="646973"/>
              </a:solidFill>
              <a:latin typeface="+mn-lt"/>
            </a:endParaRPr>
          </a:p>
          <a:p>
            <a:pPr lvl="0" algn="l" rtl="0">
              <a:spcBef>
                <a:spcPts val="600"/>
              </a:spcBef>
              <a:defRPr/>
            </a:pPr>
            <a:r>
              <a:rPr lang="en-US" sz="1200" b="0" i="0" u="none" baseline="0" dirty="0">
                <a:solidFill>
                  <a:srgbClr val="646973"/>
                </a:solidFill>
                <a:latin typeface="+mn-lt"/>
              </a:rPr>
              <a:t>External position accuracy		x/y: up to 1 cm</a:t>
            </a:r>
            <a:r>
              <a:rPr lang="en-US" sz="1400" b="0" i="0" u="none" baseline="0" dirty="0">
                <a:solidFill>
                  <a:srgbClr val="646973"/>
                </a:solidFill>
                <a:latin typeface="+mn-lt"/>
              </a:rPr>
              <a:t>	</a:t>
            </a:r>
            <a:endParaRPr lang="en-US" altLang="de-DE" sz="700" b="0" dirty="0">
              <a:solidFill>
                <a:srgbClr val="646973"/>
              </a:solidFill>
              <a:latin typeface="+mn-lt"/>
            </a:endParaRPr>
          </a:p>
          <a:p>
            <a:pPr lvl="0" algn="l" rtl="0">
              <a:spcBef>
                <a:spcPts val="0"/>
              </a:spcBef>
              <a:defRPr/>
            </a:pPr>
            <a:r>
              <a:rPr lang="en-US" sz="900" b="0" i="0" u="none" baseline="0" dirty="0">
                <a:solidFill>
                  <a:srgbClr val="646973"/>
                </a:solidFill>
                <a:latin typeface="+mn-lt"/>
              </a:rPr>
              <a:t>(with ground control points)</a:t>
            </a:r>
            <a:endParaRPr lang="en-US" altLang="de-DE" b="0" dirty="0">
              <a:solidFill>
                <a:schemeClr val="tx1">
                  <a:lumMod val="65000"/>
                  <a:lumOff val="35000"/>
                </a:schemeClr>
              </a:solidFill>
              <a:latin typeface="+mn-lt"/>
            </a:endParaRPr>
          </a:p>
        </p:txBody>
      </p:sp>
      <p:sp>
        <p:nvSpPr>
          <p:cNvPr id="46" name="Rechteck 45">
            <a:extLst>
              <a:ext uri="{FF2B5EF4-FFF2-40B4-BE49-F238E27FC236}">
                <a16:creationId xmlns:a16="http://schemas.microsoft.com/office/drawing/2014/main" id="{73A09647-A40D-45CE-B781-A8A14897F0AE}"/>
              </a:ext>
            </a:extLst>
          </p:cNvPr>
          <p:cNvSpPr/>
          <p:nvPr/>
        </p:nvSpPr>
        <p:spPr>
          <a:xfrm>
            <a:off x="4159621" y="2297591"/>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Precision</a:t>
            </a:r>
            <a:endParaRPr kumimoji="0" lang="en-US" sz="1400" b="1" i="0" normalizeH="0" noProof="0" dirty="0">
              <a:solidFill>
                <a:srgbClr val="646973"/>
              </a:solidFill>
              <a:highlight>
                <a:srgbClr val="000000">
                  <a:alpha val="0"/>
                </a:srgbClr>
              </a:highlight>
              <a:uLnTx/>
              <a:uFillTx/>
              <a:latin typeface="+mn-lt"/>
            </a:endParaRPr>
          </a:p>
        </p:txBody>
      </p:sp>
      <p:cxnSp>
        <p:nvCxnSpPr>
          <p:cNvPr id="49" name="Gerade Verbindung 75">
            <a:extLst>
              <a:ext uri="{FF2B5EF4-FFF2-40B4-BE49-F238E27FC236}">
                <a16:creationId xmlns:a16="http://schemas.microsoft.com/office/drawing/2014/main" id="{732011F9-97B2-43CA-8DCC-2D1892DC0C86}"/>
              </a:ext>
            </a:extLst>
          </p:cNvPr>
          <p:cNvCxnSpPr>
            <a:cxnSpLocks/>
          </p:cNvCxnSpPr>
          <p:nvPr/>
        </p:nvCxnSpPr>
        <p:spPr>
          <a:xfrm>
            <a:off x="4087906" y="2367245"/>
            <a:ext cx="0" cy="1188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pic>
        <p:nvPicPr>
          <p:cNvPr id="50" name="Picture 2">
            <a:extLst>
              <a:ext uri="{FF2B5EF4-FFF2-40B4-BE49-F238E27FC236}">
                <a16:creationId xmlns:a16="http://schemas.microsoft.com/office/drawing/2014/main" id="{5DC8B39E-30A9-46CE-9FCE-10DF907537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49" t="-1" r="2380" b="-1"/>
          <a:stretch/>
        </p:blipFill>
        <p:spPr bwMode="auto">
          <a:xfrm>
            <a:off x="0" y="1591248"/>
            <a:ext cx="3722051" cy="2283827"/>
          </a:xfrm>
          <a:prstGeom prst="rect">
            <a:avLst/>
          </a:prstGeom>
          <a:noFill/>
          <a:extLst>
            <a:ext uri="{909E8E84-426E-40DD-AFC4-6F175D3DCCD1}">
              <a14:hiddenFill xmlns:a14="http://schemas.microsoft.com/office/drawing/2010/main">
                <a:solidFill>
                  <a:srgbClr val="FFFFFF"/>
                </a:solidFill>
              </a14:hiddenFill>
            </a:ext>
          </a:extLst>
        </p:spPr>
      </p:pic>
      <p:pic>
        <p:nvPicPr>
          <p:cNvPr id="26" name="Grafik 25">
            <a:extLst>
              <a:ext uri="{FF2B5EF4-FFF2-40B4-BE49-F238E27FC236}">
                <a16:creationId xmlns:a16="http://schemas.microsoft.com/office/drawing/2014/main" id="{89D06332-1C91-0F45-B565-3D10E101B7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8595" y="329883"/>
            <a:ext cx="668672" cy="651955"/>
          </a:xfrm>
          <a:prstGeom prst="rect">
            <a:avLst/>
          </a:prstGeom>
        </p:spPr>
      </p:pic>
      <p:sp>
        <p:nvSpPr>
          <p:cNvPr id="24" name="Textfeld 23">
            <a:extLst>
              <a:ext uri="{FF2B5EF4-FFF2-40B4-BE49-F238E27FC236}">
                <a16:creationId xmlns:a16="http://schemas.microsoft.com/office/drawing/2014/main" id="{0C3EBBF8-9B17-F348-9C62-D98EB2FB9FA2}"/>
              </a:ext>
            </a:extLst>
          </p:cNvPr>
          <p:cNvSpPr txBox="1"/>
          <p:nvPr/>
        </p:nvSpPr>
        <p:spPr>
          <a:xfrm rot="-5400000">
            <a:off x="-661481" y="5114776"/>
            <a:ext cx="158236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rPr>
              <a:t>Photo: Tammo Denkena</a:t>
            </a:r>
          </a:p>
        </p:txBody>
      </p:sp>
      <p:sp>
        <p:nvSpPr>
          <p:cNvPr id="25" name="Textfeld 24">
            <a:extLst>
              <a:ext uri="{FF2B5EF4-FFF2-40B4-BE49-F238E27FC236}">
                <a16:creationId xmlns:a16="http://schemas.microsoft.com/office/drawing/2014/main" id="{DCB90D62-9EF4-40C2-8670-432B04AD90E1}"/>
              </a:ext>
            </a:extLst>
          </p:cNvPr>
          <p:cNvSpPr txBox="1"/>
          <p:nvPr/>
        </p:nvSpPr>
        <p:spPr>
          <a:xfrm rot="16200000">
            <a:off x="-454289" y="1957023"/>
            <a:ext cx="1167983" cy="259405"/>
          </a:xfrm>
          <a:prstGeom prst="rect">
            <a:avLst/>
          </a:prstGeom>
          <a:noFill/>
          <a:effectLst>
            <a:outerShdw blurRad="63500" sx="102000" sy="102000" algn="ctr" rotWithShape="0">
              <a:prstClr val="black">
                <a:alpha val="40000"/>
              </a:prstClr>
            </a:outerShdw>
          </a:effectLst>
        </p:spPr>
        <p:txBody>
          <a:bodyPr wrap="square" lIns="125999" tIns="108000" rIns="0" rtlCol="0">
            <a:noAutofit/>
          </a:bodyPr>
          <a:lstStyle/>
          <a:p>
            <a:pPr algn="l" rtl="0">
              <a:buClr>
                <a:schemeClr val="accent2"/>
              </a:buClr>
            </a:pPr>
            <a:r>
              <a:rPr lang="en-US" sz="600" b="0" i="0" u="none" baseline="0">
                <a:solidFill>
                  <a:schemeClr val="bg1"/>
                </a:solidFill>
              </a:rPr>
              <a:t>Photo: Thomas Hulboj</a:t>
            </a:r>
          </a:p>
        </p:txBody>
      </p:sp>
    </p:spTree>
    <p:extLst>
      <p:ext uri="{BB962C8B-B14F-4D97-AF65-F5344CB8AC3E}">
        <p14:creationId xmlns:p14="http://schemas.microsoft.com/office/powerpoint/2010/main" val="4156986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Gerade Verbindung 75"/>
          <p:cNvCxnSpPr>
            <a:cxnSpLocks/>
          </p:cNvCxnSpPr>
          <p:nvPr/>
        </p:nvCxnSpPr>
        <p:spPr>
          <a:xfrm>
            <a:off x="4087906" y="1589167"/>
            <a:ext cx="0" cy="58073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5" y="1589167"/>
            <a:ext cx="6487417" cy="461665"/>
          </a:xfrm>
          <a:prstGeom prst="rect">
            <a:avLst/>
          </a:prstGeom>
          <a:noFill/>
        </p:spPr>
        <p:txBody>
          <a:bodyPr wrap="square" lIns="91440" tIns="45720" rIns="91440" bIns="45720" anchor="t">
            <a:spAutoFit/>
          </a:bodyPr>
          <a:lstStyle>
            <a:defPPr>
              <a:defRPr lang="en-US"/>
            </a:defPPr>
          </a:lstStyle>
          <a:p>
            <a:pPr lvl="0" algn="l" rtl="0">
              <a:buClr>
                <a:srgbClr val="FF0000"/>
              </a:buClr>
              <a:defRPr/>
            </a:pPr>
            <a:r>
              <a:rPr lang="en-US" sz="1200" b="0" i="0" u="none" baseline="0">
                <a:solidFill>
                  <a:srgbClr val="646973"/>
                </a:solidFill>
                <a:latin typeface="DB Sans"/>
              </a:rPr>
              <a:t>As-built survey | basic evaluation planning | construction supervision |</a:t>
            </a:r>
            <a:br>
              <a:rPr lang="en-US" sz="1200" b="0">
                <a:solidFill>
                  <a:srgbClr val="646973"/>
                </a:solidFill>
                <a:latin typeface="DB Sans"/>
              </a:rPr>
            </a:br>
            <a:r>
              <a:rPr lang="en-US" sz="1200" b="0" i="0" u="none" baseline="0">
                <a:solidFill>
                  <a:srgbClr val="646973"/>
                </a:solidFill>
                <a:latin typeface="DB Sans"/>
              </a:rPr>
              <a:t>environment | inspection | maintenance</a:t>
            </a:r>
            <a:endParaRPr lang="en-US" altLang="de-DE" sz="1200" b="0">
              <a:solidFill>
                <a:prstClr val="black">
                  <a:lumMod val="65000"/>
                  <a:lumOff val="35000"/>
                </a:prstClr>
              </a:solidFill>
              <a:latin typeface="DB Sans"/>
            </a:endParaRPr>
          </a:p>
        </p:txBody>
      </p:sp>
      <p:sp>
        <p:nvSpPr>
          <p:cNvPr id="82" name="Rechteck 81">
            <a:extLst>
              <a:ext uri="{FF2B5EF4-FFF2-40B4-BE49-F238E27FC236}">
                <a16:creationId xmlns:a16="http://schemas.microsoft.com/office/drawing/2014/main" id="{1FAE4C6B-A8A0-49FD-8D77-1810F2DAE7BB}"/>
              </a:ext>
            </a:extLst>
          </p:cNvPr>
          <p:cNvSpPr/>
          <p:nvPr/>
        </p:nvSpPr>
        <p:spPr>
          <a:xfrm>
            <a:off x="5649824" y="2425098"/>
            <a:ext cx="6200707" cy="276999"/>
          </a:xfrm>
          <a:prstGeom prst="rect">
            <a:avLst/>
          </a:prstGeom>
          <a:noFill/>
        </p:spPr>
        <p:txBody>
          <a:bodyPr wrap="square">
            <a:spAutoFit/>
          </a:bodyPr>
          <a:lstStyle>
            <a:defPPr>
              <a:defRPr lang="en-US"/>
            </a:defPPr>
          </a:lstStyle>
          <a:p>
            <a:pPr marL="134938" marR="0" lvl="0" indent="-127000" algn="l" defTabSz="914400" rtl="0" eaLnBrk="1" fontAlgn="base" latinLnBrk="0" hangingPunct="1">
              <a:lnSpc>
                <a:spcPct val="100000"/>
              </a:lnSpc>
              <a:spcBef>
                <a:spcPct val="50000"/>
              </a:spcBef>
              <a:spcAft>
                <a:spcPts val="600"/>
              </a:spcAft>
              <a:buClr>
                <a:srgbClr val="FF0000"/>
              </a:buClr>
              <a:buSzTx/>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DB Sans"/>
                <a:ea typeface="+mn-ea"/>
                <a:cs typeface="+mn-cs"/>
              </a:rPr>
              <a:t>Photos in 20 MP resolution (5472 × 3648 px)</a:t>
            </a:r>
            <a:endParaRPr kumimoji="0" lang="en-US" altLang="de-DE" sz="1200" b="0" i="0" u="none" strike="noStrike" kern="1200" cap="none" spc="0" normalizeH="0" baseline="0" noProof="0" dirty="0">
              <a:ln>
                <a:noFill/>
              </a:ln>
              <a:solidFill>
                <a:prstClr val="black">
                  <a:lumMod val="65000"/>
                  <a:lumOff val="35000"/>
                </a:prstClr>
              </a:solidFill>
              <a:effectLst/>
              <a:uLnTx/>
              <a:uFillTx/>
              <a:latin typeface="DB Sans"/>
              <a:ea typeface="+mn-ea"/>
              <a:cs typeface="+mn-cs"/>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Areas of application</a:t>
            </a:r>
          </a:p>
        </p:txBody>
      </p:sp>
      <p:sp>
        <p:nvSpPr>
          <p:cNvPr id="86" name="Rechteck 85">
            <a:extLst>
              <a:ext uri="{FF2B5EF4-FFF2-40B4-BE49-F238E27FC236}">
                <a16:creationId xmlns:a16="http://schemas.microsoft.com/office/drawing/2014/main" id="{6EEB2873-2515-4713-B8B3-1128A907FFEF}"/>
              </a:ext>
            </a:extLst>
          </p:cNvPr>
          <p:cNvSpPr/>
          <p:nvPr/>
        </p:nvSpPr>
        <p:spPr>
          <a:xfrm>
            <a:off x="4159621" y="2436948"/>
            <a:ext cx="1547800" cy="32425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Precision</a:t>
            </a: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329255"/>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055707"/>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8" name="Gerade Verbindung 75">
            <a:extLst>
              <a:ext uri="{FF2B5EF4-FFF2-40B4-BE49-F238E27FC236}">
                <a16:creationId xmlns:a16="http://schemas.microsoft.com/office/drawing/2014/main" id="{4F5CAF53-A0D5-4592-A511-0CCBDFA57360}"/>
              </a:ext>
            </a:extLst>
          </p:cNvPr>
          <p:cNvCxnSpPr>
            <a:cxnSpLocks/>
          </p:cNvCxnSpPr>
          <p:nvPr/>
        </p:nvCxnSpPr>
        <p:spPr>
          <a:xfrm>
            <a:off x="4087906" y="2466828"/>
            <a:ext cx="0" cy="43312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197133"/>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Services</a:t>
            </a:r>
          </a:p>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DB E&amp;C</a:t>
            </a:r>
          </a:p>
        </p:txBody>
      </p:sp>
      <p:cxnSp>
        <p:nvCxnSpPr>
          <p:cNvPr id="75" name="Gerade Verbindung 74"/>
          <p:cNvCxnSpPr>
            <a:cxnSpLocks/>
          </p:cNvCxnSpPr>
          <p:nvPr/>
        </p:nvCxnSpPr>
        <p:spPr>
          <a:xfrm>
            <a:off x="4087906" y="3213463"/>
            <a:ext cx="0" cy="1029353"/>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49826" y="3192548"/>
            <a:ext cx="5485936" cy="738664"/>
          </a:xfrm>
          <a:prstGeom prst="rect">
            <a:avLst/>
          </a:prstGeom>
          <a:noFill/>
        </p:spPr>
        <p:txBody>
          <a:bodyPr wrap="square">
            <a:spAutoFit/>
          </a:bodyPr>
          <a:lstStyle>
            <a:defPPr>
              <a:defRPr lang="en-US"/>
            </a:defPPr>
          </a:lstStyle>
          <a:p>
            <a:pPr marL="134938" marR="0" lvl="0" indent="-127000" algn="l" defTabSz="914400" rtl="0" eaLnBrk="1" fontAlgn="base" latinLnBrk="0" hangingPunct="1">
              <a:lnSpc>
                <a:spcPct val="100000"/>
              </a:lnSpc>
              <a:spcBef>
                <a:spcPts val="0"/>
              </a:spcBef>
              <a:spcAft>
                <a:spcPts val="600"/>
              </a:spcAft>
              <a:buClr>
                <a:srgbClr val="FF0000"/>
              </a:buClr>
              <a:buSzTx/>
              <a:buFont typeface="Wingdings" panose="05000000000000000000" pitchFamily="2" charset="2"/>
              <a:buChar char="§"/>
              <a:defRPr/>
            </a:pPr>
            <a:r>
              <a:rPr lang="en-US" sz="1200" b="0" i="0" u="none" baseline="0">
                <a:solidFill>
                  <a:srgbClr val="646973"/>
                </a:solidFill>
                <a:latin typeface="DB Sans"/>
              </a:rPr>
              <a:t>Generation of 3D point clouds whose individual points contain information from several individual images</a:t>
            </a:r>
          </a:p>
          <a:p>
            <a:pPr marL="134938" marR="0" lvl="0" indent="-127000" algn="l" defTabSz="914400" rtl="0" eaLnBrk="1" fontAlgn="base" latinLnBrk="0" hangingPunct="1">
              <a:lnSpc>
                <a:spcPct val="100000"/>
              </a:lnSpc>
              <a:spcBef>
                <a:spcPts val="0"/>
              </a:spcBef>
              <a:spcAft>
                <a:spcPts val="600"/>
              </a:spcAft>
              <a:buClr>
                <a:srgbClr val="FF0000"/>
              </a:buClr>
              <a:buSzTx/>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DB Sans"/>
                <a:ea typeface="+mn-ea"/>
                <a:cs typeface="+mn-cs"/>
              </a:rPr>
              <a:t>Provision of the inspect function </a:t>
            </a:r>
            <a:r>
              <a:rPr lang="en-US" sz="1200" b="0" i="0" u="none" baseline="0">
                <a:solidFill>
                  <a:srgbClr val="646973"/>
                </a:solidFill>
                <a:latin typeface="DB Sans"/>
              </a:rPr>
              <a:t>on the platform</a:t>
            </a:r>
          </a:p>
        </p:txBody>
      </p:sp>
      <p:sp>
        <p:nvSpPr>
          <p:cNvPr id="83" name="Rechteck 82">
            <a:extLst>
              <a:ext uri="{FF2B5EF4-FFF2-40B4-BE49-F238E27FC236}">
                <a16:creationId xmlns:a16="http://schemas.microsoft.com/office/drawing/2014/main" id="{1FAE4C6B-A8A0-49FD-8D77-1810F2DAE7BB}"/>
              </a:ext>
            </a:extLst>
          </p:cNvPr>
          <p:cNvSpPr/>
          <p:nvPr/>
        </p:nvSpPr>
        <p:spPr>
          <a:xfrm>
            <a:off x="5649826" y="4545519"/>
            <a:ext cx="6047252" cy="1292662"/>
          </a:xfrm>
          <a:prstGeom prst="rect">
            <a:avLst/>
          </a:prstGeom>
          <a:noFill/>
        </p:spPr>
        <p:txBody>
          <a:bodyPr wrap="square" lIns="91440" tIns="45720" rIns="91440" bIns="45720" anchor="t">
            <a:spAutoFit/>
          </a:bodyPr>
          <a:lstStyle>
            <a:defPPr>
              <a:defRPr lang="en-US"/>
            </a:defPPr>
          </a:lstStyle>
          <a:p>
            <a:pPr marL="134938"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Direct access to high-resolution and referenced individual images</a:t>
            </a:r>
          </a:p>
          <a:p>
            <a:pPr marL="134938"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Precise representation of important object details or details of location (infrastructure asset, components, flora, fauna, etc.)</a:t>
            </a:r>
            <a:endParaRPr kumimoji="0" lang="en-US" altLang="de-DE" sz="1200" b="0" i="0" u="none" strike="noStrike" kern="1200" cap="none" spc="0" normalizeH="0" baseline="0" noProof="0" dirty="0">
              <a:ln>
                <a:noFill/>
              </a:ln>
              <a:solidFill>
                <a:srgbClr val="646973"/>
              </a:solidFill>
              <a:effectLst/>
              <a:uLnTx/>
              <a:uFillTx/>
              <a:latin typeface="DB Sans"/>
              <a:ea typeface="+mn-ea"/>
              <a:cs typeface="+mn-cs"/>
            </a:endParaRPr>
          </a:p>
          <a:p>
            <a:pPr marL="134938"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Digital detection and assessment of defects</a:t>
            </a:r>
            <a:endParaRPr kumimoji="0" lang="en-US" altLang="de-DE" sz="1200" b="0" i="0" u="none" strike="noStrike" kern="1200" cap="none" spc="0" normalizeH="0" baseline="0" noProof="0" dirty="0">
              <a:ln>
                <a:noFill/>
              </a:ln>
              <a:solidFill>
                <a:srgbClr val="646973"/>
              </a:solidFill>
              <a:effectLst/>
              <a:uLnTx/>
              <a:uFillTx/>
              <a:latin typeface="DB Sans"/>
              <a:ea typeface="+mn-ea"/>
              <a:cs typeface="+mn-cs"/>
            </a:endParaRPr>
          </a:p>
          <a:p>
            <a:pPr marL="134938" indent="-127000"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Annotation functions and immediate documentation</a:t>
            </a:r>
          </a:p>
        </p:txBody>
      </p:sp>
      <p:sp>
        <p:nvSpPr>
          <p:cNvPr id="85" name="Rechteck 84">
            <a:extLst>
              <a:ext uri="{FF2B5EF4-FFF2-40B4-BE49-F238E27FC236}">
                <a16:creationId xmlns:a16="http://schemas.microsoft.com/office/drawing/2014/main" id="{6EEB2873-2515-4713-B8B3-1128A907FFEF}"/>
              </a:ext>
            </a:extLst>
          </p:cNvPr>
          <p:cNvSpPr/>
          <p:nvPr/>
        </p:nvSpPr>
        <p:spPr>
          <a:xfrm>
            <a:off x="4159621" y="4528157"/>
            <a:ext cx="1547800" cy="32425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Benefits</a:t>
            </a: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13D9F7D-0C28-4C21-AA99-7C67E34F632A}" type="slidenum">
              <a:rPr kumimoji="0" sz="1000" b="1" i="0" u="none" strike="noStrike" kern="1200" cap="none" spc="0" normalizeH="0" baseline="0">
                <a:ln>
                  <a:noFill/>
                </a:ln>
                <a:solidFill>
                  <a:prstClr val="black"/>
                </a:solidFill>
                <a:effectLst/>
                <a:uLnTx/>
                <a:uFillTx/>
                <a:latin typeface="DB Sans"/>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18</a:t>
            </a:fld>
            <a:endParaRPr kumimoji="0" lang="en-US" sz="1000" b="1" i="0" u="none" strike="noStrike" kern="1200" cap="none" spc="0" normalizeH="0" baseline="0" noProof="0">
              <a:ln>
                <a:noFill/>
              </a:ln>
              <a:solidFill>
                <a:prstClr val="black"/>
              </a:solidFill>
              <a:effectLst/>
              <a:uLnTx/>
              <a:uFillTx/>
              <a:latin typeface="DB Sans"/>
              <a:ea typeface="+mn-ea"/>
              <a:cs typeface="+mn-cs"/>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4362264"/>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4528157"/>
            <a:ext cx="0" cy="1510078"/>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28" name="Titel 3">
            <a:extLst>
              <a:ext uri="{FF2B5EF4-FFF2-40B4-BE49-F238E27FC236}">
                <a16:creationId xmlns:a16="http://schemas.microsoft.com/office/drawing/2014/main" id="{36CF565F-83BB-4253-B1AC-C643C559465D}"/>
              </a:ext>
            </a:extLst>
          </p:cNvPr>
          <p:cNvSpPr txBox="1">
            <a:spLocks/>
          </p:cNvSpPr>
          <p:nvPr/>
        </p:nvSpPr>
        <p:spPr>
          <a:xfrm>
            <a:off x="1500056" y="296696"/>
            <a:ext cx="10602899"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Inspection flights with photorealistic point clouds</a:t>
            </a:r>
            <a:br>
              <a:rPr lang="en-US"/>
            </a:br>
            <a:r>
              <a:rPr lang="en-US" b="0" i="0" u="none" baseline="0">
                <a:latin typeface="DB Head Light" panose="020B0302050202020204" pitchFamily="34" charset="0"/>
              </a:rPr>
              <a:t>Inspections with high-resolution image data wherever the location</a:t>
            </a:r>
            <a:endParaRPr lang="en-US" b="0"/>
          </a:p>
        </p:txBody>
      </p:sp>
      <p:pic>
        <p:nvPicPr>
          <p:cNvPr id="30" name="Grafik 29">
            <a:extLst>
              <a:ext uri="{FF2B5EF4-FFF2-40B4-BE49-F238E27FC236}">
                <a16:creationId xmlns:a16="http://schemas.microsoft.com/office/drawing/2014/main" id="{C75B7723-C3A7-457B-9054-D566B3C0F50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591644"/>
            <a:ext cx="3716722" cy="1968486"/>
          </a:xfrm>
          <a:prstGeom prst="rect">
            <a:avLst/>
          </a:prstGeom>
        </p:spPr>
      </p:pic>
      <p:pic>
        <p:nvPicPr>
          <p:cNvPr id="31" name="Picture 2">
            <a:extLst>
              <a:ext uri="{FF2B5EF4-FFF2-40B4-BE49-F238E27FC236}">
                <a16:creationId xmlns:a16="http://schemas.microsoft.com/office/drawing/2014/main" id="{041553CC-D78B-4255-BBA4-20B2222BD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200240"/>
            <a:ext cx="3736160" cy="1837996"/>
          </a:xfrm>
          <a:prstGeom prst="rect">
            <a:avLst/>
          </a:prstGeom>
          <a:noFill/>
          <a:extLst>
            <a:ext uri="{909E8E84-426E-40DD-AFC4-6F175D3DCCD1}">
              <a14:hiddenFill xmlns:a14="http://schemas.microsoft.com/office/drawing/2010/main">
                <a:solidFill>
                  <a:srgbClr val="FFFFFF"/>
                </a:solidFill>
              </a14:hiddenFill>
            </a:ext>
          </a:extLst>
        </p:spPr>
      </p:pic>
      <p:pic>
        <p:nvPicPr>
          <p:cNvPr id="35" name="Grafik 34">
            <a:extLst>
              <a:ext uri="{FF2B5EF4-FFF2-40B4-BE49-F238E27FC236}">
                <a16:creationId xmlns:a16="http://schemas.microsoft.com/office/drawing/2014/main" id="{BDB711E5-2709-2E4D-82A7-51BA775942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8969" y="322301"/>
            <a:ext cx="705505" cy="629234"/>
          </a:xfrm>
          <a:prstGeom prst="rect">
            <a:avLst/>
          </a:prstGeom>
        </p:spPr>
      </p:pic>
      <p:sp>
        <p:nvSpPr>
          <p:cNvPr id="23" name="Textfeld 22">
            <a:extLst>
              <a:ext uri="{FF2B5EF4-FFF2-40B4-BE49-F238E27FC236}">
                <a16:creationId xmlns:a16="http://schemas.microsoft.com/office/drawing/2014/main" id="{CEA3C61C-CD38-994A-BFE4-35CC9B4B415B}"/>
              </a:ext>
            </a:extLst>
          </p:cNvPr>
          <p:cNvSpPr txBox="1"/>
          <p:nvPr/>
        </p:nvSpPr>
        <p:spPr>
          <a:xfrm rot="-5400000">
            <a:off x="-661481" y="5114776"/>
            <a:ext cx="158236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rPr>
              <a:t>Photo: Chris Hobusch (2)</a:t>
            </a:r>
          </a:p>
        </p:txBody>
      </p:sp>
      <p:sp>
        <p:nvSpPr>
          <p:cNvPr id="4" name="Textfeld 3">
            <a:extLst>
              <a:ext uri="{FF2B5EF4-FFF2-40B4-BE49-F238E27FC236}">
                <a16:creationId xmlns:a16="http://schemas.microsoft.com/office/drawing/2014/main" id="{9C94B644-403A-4D6A-9663-3AC72D9F6D31}"/>
              </a:ext>
            </a:extLst>
          </p:cNvPr>
          <p:cNvSpPr txBox="1"/>
          <p:nvPr/>
        </p:nvSpPr>
        <p:spPr>
          <a:xfrm>
            <a:off x="10234795" y="1019819"/>
            <a:ext cx="1585730" cy="338554"/>
          </a:xfrm>
          <a:prstGeom prst="rect">
            <a:avLst/>
          </a:prstGeom>
          <a:solidFill>
            <a:srgbClr val="EC0016"/>
          </a:solidFill>
        </p:spPr>
        <p:txBody>
          <a:bodyPr wrap="square" rtlCol="0">
            <a:spAutoFit/>
          </a:bodyPr>
          <a:lstStyle/>
          <a:p>
            <a:pPr algn="l" rtl="0">
              <a:buClr>
                <a:schemeClr val="accent2"/>
              </a:buClr>
            </a:pPr>
            <a:r>
              <a:rPr lang="en-US" sz="1600" b="1" i="0" u="none" baseline="0">
                <a:solidFill>
                  <a:schemeClr val="bg1"/>
                </a:solidFill>
              </a:rPr>
              <a:t>Coming soon ..</a:t>
            </a:r>
          </a:p>
        </p:txBody>
      </p:sp>
    </p:spTree>
    <p:extLst>
      <p:ext uri="{BB962C8B-B14F-4D97-AF65-F5344CB8AC3E}">
        <p14:creationId xmlns:p14="http://schemas.microsoft.com/office/powerpoint/2010/main" val="286813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Gras, draußen, Spur, Zug enthält.&#10;&#10;Automatisch generierte Beschreibung">
            <a:extLst>
              <a:ext uri="{FF2B5EF4-FFF2-40B4-BE49-F238E27FC236}">
                <a16:creationId xmlns:a16="http://schemas.microsoft.com/office/drawing/2014/main" id="{A02207E6-7378-4A96-BCF2-5953DD8B98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625"/>
          <a:stretch/>
        </p:blipFill>
        <p:spPr>
          <a:xfrm>
            <a:off x="0" y="17584"/>
            <a:ext cx="12192000" cy="6858000"/>
          </a:xfrm>
          <a:prstGeom prst="rect">
            <a:avLst/>
          </a:prstGeom>
        </p:spPr>
      </p:pic>
      <p:sp>
        <p:nvSpPr>
          <p:cNvPr id="4" name="Titel 3"/>
          <p:cNvSpPr>
            <a:spLocks noGrp="1"/>
          </p:cNvSpPr>
          <p:nvPr>
            <p:ph type="title"/>
          </p:nvPr>
        </p:nvSpPr>
        <p:spPr>
          <a:xfrm>
            <a:off x="371476" y="2080736"/>
            <a:ext cx="6858664" cy="1836204"/>
          </a:xfrm>
          <a:noFill/>
        </p:spPr>
        <p:txBody>
          <a:bodyPr/>
          <a:lstStyle/>
          <a:p>
            <a:pPr algn="l" rtl="0"/>
            <a:r>
              <a:rPr lang="en-US" sz="3600" b="1" i="0" u="none" baseline="0" dirty="0"/>
              <a:t>Drones2BIM</a:t>
            </a:r>
            <a:r>
              <a:rPr lang="en-US" sz="3600" b="0" i="0" u="none" baseline="0" dirty="0"/>
              <a:t> —</a:t>
            </a:r>
            <a:br>
              <a:rPr lang="en-US" sz="3600" dirty="0"/>
            </a:br>
            <a:r>
              <a:rPr lang="en-US" sz="3600" b="0" i="0" u="none" baseline="0" dirty="0"/>
              <a:t>Overview of our service portfolio</a:t>
            </a:r>
          </a:p>
        </p:txBody>
      </p:sp>
      <p:sp>
        <p:nvSpPr>
          <p:cNvPr id="11" name="Fußzeilenplatzhalter 10"/>
          <p:cNvSpPr>
            <a:spLocks noGrp="1"/>
          </p:cNvSpPr>
          <p:nvPr>
            <p:ph type="ftr" sz="quarter" idx="11"/>
          </p:nvPr>
        </p:nvSpPr>
        <p:spPr/>
        <p:txBody>
          <a:bodyPr/>
          <a:lstStyle/>
          <a:p>
            <a:pPr algn="l" rtl="0"/>
            <a:r>
              <a:rPr lang="en-US" b="0" i="0" u="none" baseline="0">
                <a:solidFill>
                  <a:prstClr val="white"/>
                </a:solidFill>
              </a:rPr>
              <a:t>DB Engineering &amp; Consulting | September 2021</a:t>
            </a:r>
            <a:endParaRPr lang="en-US" dirty="0">
              <a:solidFill>
                <a:prstClr val="white"/>
              </a:solidFill>
            </a:endParaRPr>
          </a:p>
        </p:txBody>
      </p:sp>
      <p:sp>
        <p:nvSpPr>
          <p:cNvPr id="15" name="Textplatzhalter 14"/>
          <p:cNvSpPr>
            <a:spLocks noGrp="1"/>
          </p:cNvSpPr>
          <p:nvPr>
            <p:ph type="body" sz="quarter" idx="15"/>
          </p:nvPr>
        </p:nvSpPr>
        <p:spPr>
          <a:xfrm>
            <a:off x="374776" y="4444267"/>
            <a:ext cx="1220724" cy="121625"/>
          </a:xfrm>
        </p:spPr>
        <p:txBody>
          <a:bodyPr/>
          <a:lstStyle/>
          <a:p>
            <a:endParaRPr lang="en-US"/>
          </a:p>
        </p:txBody>
      </p:sp>
      <p:sp>
        <p:nvSpPr>
          <p:cNvPr id="16" name="Textplatzhalter 15"/>
          <p:cNvSpPr>
            <a:spLocks noGrp="1"/>
          </p:cNvSpPr>
          <p:nvPr>
            <p:ph type="body" sz="quarter" idx="16"/>
          </p:nvPr>
        </p:nvSpPr>
        <p:spPr/>
        <p:txBody>
          <a:bodyPr/>
          <a:lstStyle/>
          <a:p>
            <a:endParaRPr lang="en-US"/>
          </a:p>
        </p:txBody>
      </p:sp>
      <p:sp>
        <p:nvSpPr>
          <p:cNvPr id="2" name="Foliennummernplatzhalter 1">
            <a:extLst>
              <a:ext uri="{FF2B5EF4-FFF2-40B4-BE49-F238E27FC236}">
                <a16:creationId xmlns:a16="http://schemas.microsoft.com/office/drawing/2014/main" id="{A872A2A7-AA70-4800-B2DF-463182AA8231}"/>
              </a:ext>
            </a:extLst>
          </p:cNvPr>
          <p:cNvSpPr>
            <a:spLocks noGrp="1"/>
          </p:cNvSpPr>
          <p:nvPr>
            <p:ph type="sldNum" sz="quarter" idx="12"/>
          </p:nvPr>
        </p:nvSpPr>
        <p:spPr/>
        <p:txBody>
          <a:bodyPr/>
          <a:lstStyle/>
          <a:p>
            <a:pPr algn="r" rtl="0"/>
            <a:fld id="{913D9F7D-0C28-4C21-AA99-7C67E34F632A}" type="slidenum">
              <a:rPr>
                <a:solidFill>
                  <a:prstClr val="white"/>
                </a:solidFill>
              </a:rPr>
              <a:pPr/>
              <a:t>1</a:t>
            </a:fld>
            <a:endParaRPr lang="en-US">
              <a:solidFill>
                <a:prstClr val="white"/>
              </a:solidFill>
            </a:endParaRPr>
          </a:p>
        </p:txBody>
      </p:sp>
      <p:sp>
        <p:nvSpPr>
          <p:cNvPr id="9" name="Textfeld 8">
            <a:extLst>
              <a:ext uri="{FF2B5EF4-FFF2-40B4-BE49-F238E27FC236}">
                <a16:creationId xmlns:a16="http://schemas.microsoft.com/office/drawing/2014/main" id="{5C5077B3-2712-5244-89A4-C333FF3096CB}"/>
              </a:ext>
            </a:extLst>
          </p:cNvPr>
          <p:cNvSpPr txBox="1"/>
          <p:nvPr/>
        </p:nvSpPr>
        <p:spPr>
          <a:xfrm rot="-5400000">
            <a:off x="-567448" y="5849221"/>
            <a:ext cx="1582366" cy="447472"/>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Jan Brunkal</a:t>
            </a:r>
            <a:endParaRPr lang="en-US" sz="600" b="0" dirty="0">
              <a:solidFill>
                <a:schemeClr val="bg1"/>
              </a:solidFill>
              <a:latin typeface="+mn-lt"/>
            </a:endParaRPr>
          </a:p>
        </p:txBody>
      </p:sp>
    </p:spTree>
    <p:extLst>
      <p:ext uri="{BB962C8B-B14F-4D97-AF65-F5344CB8AC3E}">
        <p14:creationId xmlns:p14="http://schemas.microsoft.com/office/powerpoint/2010/main" val="260690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474" y="296696"/>
            <a:ext cx="10602893" cy="864052"/>
          </a:xfrm>
        </p:spPr>
        <p:txBody>
          <a:bodyPr/>
          <a:lstStyle/>
          <a:p>
            <a:pPr algn="l" rtl="0"/>
            <a:r>
              <a:rPr lang="en-US" b="0" i="0" u="none" baseline="0"/>
              <a:t>Professional data refinement and analysis as custom services</a:t>
            </a:r>
            <a:br>
              <a:rPr lang="en-US"/>
            </a:br>
            <a:endParaRPr lang="en-US" noProof="0" dirty="0"/>
          </a:p>
        </p:txBody>
      </p:sp>
      <p:sp>
        <p:nvSpPr>
          <p:cNvPr id="125" name="Rectangle 59"/>
          <p:cNvSpPr/>
          <p:nvPr/>
        </p:nvSpPr>
        <p:spPr>
          <a:xfrm>
            <a:off x="371474" y="3447162"/>
            <a:ext cx="2749547" cy="830997"/>
          </a:xfrm>
          <a:prstGeom prst="rect">
            <a:avLst/>
          </a:prstGeom>
          <a:noFill/>
        </p:spPr>
        <p:txBody>
          <a:bodyPr wrap="square" lIns="0" tIns="0" rIns="0" bIns="0" anchor="t">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b="0" i="0" u="none" baseline="0">
                <a:solidFill>
                  <a:schemeClr val="tx1">
                    <a:lumMod val="50000"/>
                  </a:schemeClr>
                </a:solidFill>
                <a:latin typeface="DB Sans Black" panose="020B0A02050202020204" pitchFamily="34" charset="0"/>
              </a:rPr>
              <a:t>Digital model of terrain – with and </a:t>
            </a:r>
            <a:br>
              <a:rPr lang="en-US" b="0">
                <a:solidFill>
                  <a:schemeClr val="tx1">
                    <a:lumMod val="50000"/>
                  </a:schemeClr>
                </a:solidFill>
                <a:latin typeface="DB Sans Black" panose="020B0A02050202020204" pitchFamily="34" charset="0"/>
              </a:rPr>
            </a:br>
            <a:r>
              <a:rPr lang="en-US" b="0" i="0" u="none" baseline="0">
                <a:solidFill>
                  <a:schemeClr val="tx1">
                    <a:lumMod val="50000"/>
                  </a:schemeClr>
                </a:solidFill>
                <a:latin typeface="DB Sans Black" panose="020B0A02050202020204" pitchFamily="34" charset="0"/>
              </a:rPr>
              <a:t>without breaklines</a:t>
            </a:r>
          </a:p>
        </p:txBody>
      </p:sp>
      <p:sp>
        <p:nvSpPr>
          <p:cNvPr id="126" name="Rectangle 60"/>
          <p:cNvSpPr/>
          <p:nvPr/>
        </p:nvSpPr>
        <p:spPr>
          <a:xfrm>
            <a:off x="371474" y="4500000"/>
            <a:ext cx="1866032" cy="738664"/>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We create a professional BIM data basis according to your needs.</a:t>
            </a:r>
          </a:p>
        </p:txBody>
      </p:sp>
      <p:sp>
        <p:nvSpPr>
          <p:cNvPr id="123" name="Rectangle 30"/>
          <p:cNvSpPr/>
          <p:nvPr/>
        </p:nvSpPr>
        <p:spPr>
          <a:xfrm>
            <a:off x="3653480" y="3447162"/>
            <a:ext cx="2442520" cy="830997"/>
          </a:xfrm>
          <a:prstGeom prst="rect">
            <a:avLst/>
          </a:prstGeom>
          <a:noFill/>
        </p:spPr>
        <p:txBody>
          <a:bodyPr wrap="square" lIns="0" tIns="0" rIns="0" bIns="0" anchor="t">
            <a:spAutoFit/>
          </a:bodyPr>
          <a:lstStyle/>
          <a:p>
            <a:pPr algn="l" defTabSz="914354" rtl="0"/>
            <a:r>
              <a:rPr lang="en-US" b="0" i="0" u="none" baseline="0">
                <a:solidFill>
                  <a:schemeClr val="tx1">
                    <a:lumMod val="50000"/>
                  </a:schemeClr>
                </a:solidFill>
                <a:latin typeface="DB Sans Black" panose="020B0A02050202020204" pitchFamily="34" charset="0"/>
              </a:rPr>
              <a:t>As-built documentation </a:t>
            </a:r>
            <a:br>
              <a:rPr lang="en-US" b="0">
                <a:solidFill>
                  <a:schemeClr val="tx1">
                    <a:lumMod val="50000"/>
                  </a:schemeClr>
                </a:solidFill>
                <a:latin typeface="DB Sans Black" panose="020B0A02050202020204" pitchFamily="34" charset="0"/>
              </a:rPr>
            </a:br>
            <a:r>
              <a:rPr lang="en-US" b="0" i="0" u="none" baseline="0">
                <a:solidFill>
                  <a:schemeClr val="tx1">
                    <a:lumMod val="50000"/>
                  </a:schemeClr>
                </a:solidFill>
                <a:latin typeface="DB Sans Black" panose="020B0A02050202020204" pitchFamily="34" charset="0"/>
              </a:rPr>
              <a:t>and analyses</a:t>
            </a:r>
          </a:p>
        </p:txBody>
      </p:sp>
      <p:sp>
        <p:nvSpPr>
          <p:cNvPr id="124" name="Rectangle 31"/>
          <p:cNvSpPr/>
          <p:nvPr/>
        </p:nvSpPr>
        <p:spPr>
          <a:xfrm>
            <a:off x="3653482" y="4500000"/>
            <a:ext cx="1959668" cy="923330"/>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Do you have specific questions?</a:t>
            </a:r>
            <a:br>
              <a:rPr lang="en-US" sz="1200" b="0">
                <a:solidFill>
                  <a:schemeClr val="tx1">
                    <a:lumMod val="75000"/>
                    <a:lumOff val="25000"/>
                  </a:schemeClr>
                </a:solidFill>
              </a:rPr>
            </a:br>
            <a:r>
              <a:rPr lang="en-US" sz="1200" b="0" i="0" u="none" baseline="0">
                <a:solidFill>
                  <a:schemeClr val="tx1">
                    <a:lumMod val="75000"/>
                    <a:lumOff val="25000"/>
                  </a:schemeClr>
                </a:solidFill>
              </a:rPr>
              <a:t>We will analyze and document your inventory in a targeted manner.</a:t>
            </a:r>
          </a:p>
        </p:txBody>
      </p:sp>
      <p:sp>
        <p:nvSpPr>
          <p:cNvPr id="121" name="Rectangle 33"/>
          <p:cNvSpPr/>
          <p:nvPr/>
        </p:nvSpPr>
        <p:spPr>
          <a:xfrm>
            <a:off x="6493958" y="3447162"/>
            <a:ext cx="2278295" cy="553998"/>
          </a:xfrm>
          <a:prstGeom prst="rect">
            <a:avLst/>
          </a:prstGeom>
          <a:noFill/>
        </p:spPr>
        <p:txBody>
          <a:bodyPr wrap="square" lIns="0" tIns="0" rIns="0" bIns="0" anchor="t">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b="0" i="0" u="none" baseline="0">
                <a:solidFill>
                  <a:schemeClr val="tx1">
                    <a:lumMod val="50000"/>
                  </a:schemeClr>
                </a:solidFill>
                <a:latin typeface="DB Sans Black" panose="020B0A02050202020204" pitchFamily="34" charset="0"/>
              </a:rPr>
              <a:t>As-built modeling</a:t>
            </a:r>
          </a:p>
        </p:txBody>
      </p:sp>
      <p:sp>
        <p:nvSpPr>
          <p:cNvPr id="122" name="Rectangle 34"/>
          <p:cNvSpPr/>
          <p:nvPr/>
        </p:nvSpPr>
        <p:spPr>
          <a:xfrm>
            <a:off x="6493960" y="4500000"/>
            <a:ext cx="1862390" cy="738664"/>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You need your inventory as a model?</a:t>
            </a:r>
            <a:br>
              <a:rPr lang="en-US" sz="1200" b="0">
                <a:solidFill>
                  <a:schemeClr val="tx1">
                    <a:lumMod val="75000"/>
                    <a:lumOff val="25000"/>
                  </a:schemeClr>
                </a:solidFill>
              </a:rPr>
            </a:br>
            <a:r>
              <a:rPr lang="en-US" sz="1200" b="0" i="0" u="none" baseline="0">
                <a:solidFill>
                  <a:schemeClr val="tx1">
                    <a:lumMod val="75000"/>
                    <a:lumOff val="25000"/>
                  </a:schemeClr>
                </a:solidFill>
              </a:rPr>
              <a:t>We will gladly take care of it.</a:t>
            </a:r>
          </a:p>
        </p:txBody>
      </p:sp>
      <p:sp>
        <p:nvSpPr>
          <p:cNvPr id="119" name="Rectangle 36"/>
          <p:cNvSpPr/>
          <p:nvPr/>
        </p:nvSpPr>
        <p:spPr>
          <a:xfrm>
            <a:off x="9249912" y="3447162"/>
            <a:ext cx="2085183" cy="276999"/>
          </a:xfrm>
          <a:prstGeom prst="rect">
            <a:avLst/>
          </a:prstGeom>
          <a:noFill/>
        </p:spPr>
        <p:txBody>
          <a:bodyPr wrap="square" lIns="0" tIns="0" rIns="0" bIns="0" anchor="t">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b="0" i="0" u="none" baseline="0">
                <a:solidFill>
                  <a:schemeClr val="tx1">
                    <a:lumMod val="50000"/>
                  </a:schemeClr>
                </a:solidFill>
                <a:latin typeface="DB Sans Black" panose="020B0A02050202020204" pitchFamily="34" charset="0"/>
              </a:rPr>
              <a:t>Environmental services</a:t>
            </a:r>
          </a:p>
        </p:txBody>
      </p:sp>
      <p:sp>
        <p:nvSpPr>
          <p:cNvPr id="120" name="Rectangle 37"/>
          <p:cNvSpPr/>
          <p:nvPr/>
        </p:nvSpPr>
        <p:spPr>
          <a:xfrm>
            <a:off x="9249913" y="4500000"/>
            <a:ext cx="2085183" cy="553998"/>
          </a:xfrm>
          <a:prstGeom prst="rect">
            <a:avLst/>
          </a:prstGeom>
        </p:spPr>
        <p:txBody>
          <a:bodyPr wrap="square" lIns="0" tIns="0" rIns="0" bIns="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l" rtl="0"/>
            <a:r>
              <a:rPr lang="en-US" sz="1200" b="0" i="0" u="none" baseline="0">
                <a:solidFill>
                  <a:schemeClr val="tx1">
                    <a:lumMod val="75000"/>
                    <a:lumOff val="25000"/>
                  </a:schemeClr>
                </a:solidFill>
              </a:rPr>
              <a:t>We make cross-cutting perspectives that can also be used for environmental work.</a:t>
            </a: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6" name="Foliennummernplatzhalter 5">
            <a:extLst>
              <a:ext uri="{FF2B5EF4-FFF2-40B4-BE49-F238E27FC236}">
                <a16:creationId xmlns:a16="http://schemas.microsoft.com/office/drawing/2014/main" id="{49535334-E65F-4B12-B3B2-9B619DEAF86E}"/>
              </a:ext>
            </a:extLst>
          </p:cNvPr>
          <p:cNvSpPr>
            <a:spLocks noGrp="1"/>
          </p:cNvSpPr>
          <p:nvPr>
            <p:ph type="sldNum" sz="quarter" idx="12"/>
          </p:nvPr>
        </p:nvSpPr>
        <p:spPr/>
        <p:txBody>
          <a:bodyPr/>
          <a:lstStyle/>
          <a:p>
            <a:pPr algn="r" rtl="0"/>
            <a:fld id="{913D9F7D-0C28-4C21-AA99-7C67E34F632A}" type="slidenum">
              <a:rPr>
                <a:solidFill>
                  <a:prstClr val="black"/>
                </a:solidFill>
              </a:rPr>
              <a:pPr/>
              <a:t>19</a:t>
            </a:fld>
            <a:endParaRPr lang="en-US">
              <a:solidFill>
                <a:prstClr val="black"/>
              </a:solidFill>
            </a:endParaRPr>
          </a:p>
        </p:txBody>
      </p:sp>
      <p:pic>
        <p:nvPicPr>
          <p:cNvPr id="61" name="Grafik 60">
            <a:extLst>
              <a:ext uri="{FF2B5EF4-FFF2-40B4-BE49-F238E27FC236}">
                <a16:creationId xmlns:a16="http://schemas.microsoft.com/office/drawing/2014/main" id="{37794E85-1A25-2241-BA83-177717438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81936" y="1899167"/>
            <a:ext cx="794208" cy="1116184"/>
          </a:xfrm>
          <a:prstGeom prst="rect">
            <a:avLst/>
          </a:prstGeom>
        </p:spPr>
      </p:pic>
      <p:pic>
        <p:nvPicPr>
          <p:cNvPr id="62" name="Grafik 61">
            <a:extLst>
              <a:ext uri="{FF2B5EF4-FFF2-40B4-BE49-F238E27FC236}">
                <a16:creationId xmlns:a16="http://schemas.microsoft.com/office/drawing/2014/main" id="{C88329C6-4A5C-394F-A97E-16A8D76A16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77061" y="1899982"/>
            <a:ext cx="1547364" cy="1100347"/>
          </a:xfrm>
          <a:prstGeom prst="rect">
            <a:avLst/>
          </a:prstGeom>
        </p:spPr>
      </p:pic>
      <p:pic>
        <p:nvPicPr>
          <p:cNvPr id="64" name="Grafik 63">
            <a:extLst>
              <a:ext uri="{FF2B5EF4-FFF2-40B4-BE49-F238E27FC236}">
                <a16:creationId xmlns:a16="http://schemas.microsoft.com/office/drawing/2014/main" id="{E8B93971-21A9-6742-BF6D-144478BA64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8990" y="1899167"/>
            <a:ext cx="792042" cy="1092472"/>
          </a:xfrm>
          <a:prstGeom prst="rect">
            <a:avLst/>
          </a:prstGeom>
        </p:spPr>
      </p:pic>
      <p:pic>
        <p:nvPicPr>
          <p:cNvPr id="65" name="Grafik 64">
            <a:extLst>
              <a:ext uri="{FF2B5EF4-FFF2-40B4-BE49-F238E27FC236}">
                <a16:creationId xmlns:a16="http://schemas.microsoft.com/office/drawing/2014/main" id="{80D56E2D-D381-654D-8AC1-1BEBC80190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53480" y="1909333"/>
            <a:ext cx="1001133" cy="1082306"/>
          </a:xfrm>
          <a:prstGeom prst="rect">
            <a:avLst/>
          </a:prstGeom>
        </p:spPr>
      </p:pic>
    </p:spTree>
    <p:extLst>
      <p:ext uri="{BB962C8B-B14F-4D97-AF65-F5344CB8AC3E}">
        <p14:creationId xmlns:p14="http://schemas.microsoft.com/office/powerpoint/2010/main" val="1447256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9DA013E-5A77-49F5-A192-C2EFFCDA5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91" t="9090" r="14675" b="7661"/>
          <a:stretch/>
        </p:blipFill>
        <p:spPr>
          <a:xfrm>
            <a:off x="6" y="4060831"/>
            <a:ext cx="3722045" cy="1998040"/>
          </a:xfrm>
          <a:prstGeom prst="rect">
            <a:avLst/>
          </a:prstGeom>
        </p:spPr>
      </p:pic>
      <p:cxnSp>
        <p:nvCxnSpPr>
          <p:cNvPr id="76" name="Gerade Verbindung 75"/>
          <p:cNvCxnSpPr>
            <a:cxnSpLocks/>
          </p:cNvCxnSpPr>
          <p:nvPr/>
        </p:nvCxnSpPr>
        <p:spPr>
          <a:xfrm>
            <a:off x="4087906" y="1589167"/>
            <a:ext cx="0" cy="58073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5" y="1589167"/>
            <a:ext cx="6487417" cy="276999"/>
          </a:xfrm>
          <a:prstGeom prst="rect">
            <a:avLst/>
          </a:prstGeom>
          <a:noFill/>
        </p:spPr>
        <p:txBody>
          <a:bodyPr wrap="square">
            <a:spAutoFit/>
          </a:bodyPr>
          <a:lstStyle>
            <a:defPPr>
              <a:defRPr lang="en-US"/>
            </a:defPPr>
          </a:lstStyle>
          <a:p>
            <a:pPr lvl="0" algn="l" rtl="0">
              <a:buClr>
                <a:srgbClr val="FF0000"/>
              </a:buClr>
              <a:defRPr/>
            </a:pPr>
            <a:r>
              <a:rPr lang="en-US" sz="1200" b="0" i="0" u="none" baseline="0">
                <a:solidFill>
                  <a:srgbClr val="646973"/>
                </a:solidFill>
                <a:latin typeface="+mn-lt"/>
              </a:rPr>
              <a:t>As-built survey | as-built analysis | basic evaluation planning | planning</a:t>
            </a:r>
            <a:endParaRPr lang="en-US" altLang="de-DE" sz="1200" b="0" dirty="0">
              <a:solidFill>
                <a:schemeClr val="tx1">
                  <a:lumMod val="65000"/>
                  <a:lumOff val="35000"/>
                </a:schemeClr>
              </a:solidFill>
              <a:latin typeface="+mn-lt"/>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Areas of application</a:t>
            </a:r>
            <a:endParaRPr kumimoji="0" lang="en-US" sz="1400" b="1" i="0" normalizeH="0" noProof="0">
              <a:solidFill>
                <a:srgbClr val="646973"/>
              </a:solidFill>
              <a:highlight>
                <a:srgbClr val="000000">
                  <a:alpha val="0"/>
                </a:srgbClr>
              </a:highlight>
              <a:uLnTx/>
              <a:uFillTx/>
              <a:latin typeface="+mn-lt"/>
            </a:endParaRP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282962"/>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824445"/>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913536"/>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Services</a:t>
            </a:r>
          </a:p>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kumimoji="0" lang="en-US" sz="1400" b="1" i="0" u="none" normalizeH="0" baseline="0">
                <a:solidFill>
                  <a:srgbClr val="646973"/>
                </a:solidFill>
                <a:highlight>
                  <a:srgbClr val="000000">
                    <a:alpha val="0"/>
                  </a:srgbClr>
                </a:highlight>
                <a:uLnTx/>
                <a:uFillTx/>
                <a:latin typeface="+mn-lt"/>
                <a:ea typeface="+mn-ea"/>
                <a:cs typeface="+mn-cs"/>
              </a:rPr>
              <a:t>DB E&amp;C</a:t>
            </a:r>
          </a:p>
        </p:txBody>
      </p:sp>
      <p:cxnSp>
        <p:nvCxnSpPr>
          <p:cNvPr id="75" name="Gerade Verbindung 74"/>
          <p:cNvCxnSpPr>
            <a:cxnSpLocks/>
          </p:cNvCxnSpPr>
          <p:nvPr/>
        </p:nvCxnSpPr>
        <p:spPr>
          <a:xfrm>
            <a:off x="4087906" y="3913495"/>
            <a:ext cx="0" cy="1260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49825" y="3934959"/>
            <a:ext cx="6170700" cy="1246495"/>
          </a:xfrm>
          <a:prstGeom prst="rect">
            <a:avLst/>
          </a:prstGeom>
          <a:noFill/>
        </p:spPr>
        <p:txBody>
          <a:bodyPr wrap="square">
            <a:spAutoFit/>
          </a:bodyPr>
          <a:lstStyle>
            <a:defPPr>
              <a:defRPr lang="en-US"/>
            </a:defPPr>
          </a:lstStyle>
          <a:p>
            <a:pPr marL="125413" lvl="0" indent="-125413"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Custom service upon request</a:t>
            </a:r>
          </a:p>
          <a:p>
            <a:pPr marL="125413" lvl="0" indent="-125413"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Creation of a customizable DTM according to customer requirements (raster)</a:t>
            </a:r>
          </a:p>
          <a:p>
            <a:pPr marL="125413" lvl="0" indent="-125413"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Model can be delivered in all commonly used formats </a:t>
            </a:r>
            <a:br>
              <a:rPr lang="en-US" sz="1200" b="0">
                <a:solidFill>
                  <a:srgbClr val="646973"/>
                </a:solidFill>
                <a:latin typeface="+mn-lt"/>
              </a:rPr>
            </a:br>
            <a:r>
              <a:rPr lang="en-US" sz="1200" b="0" i="0" u="none" baseline="0">
                <a:solidFill>
                  <a:srgbClr val="646973"/>
                </a:solidFill>
                <a:latin typeface="+mn-lt"/>
              </a:rPr>
              <a:t>(e.g. REB, DXF, 3D-DWG, TXT)</a:t>
            </a:r>
          </a:p>
          <a:p>
            <a:pPr marL="125413" lvl="0" indent="-125413"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Provided as download</a:t>
            </a:r>
          </a:p>
        </p:txBody>
      </p:sp>
      <p:sp>
        <p:nvSpPr>
          <p:cNvPr id="83" name="Rechteck 82">
            <a:extLst>
              <a:ext uri="{FF2B5EF4-FFF2-40B4-BE49-F238E27FC236}">
                <a16:creationId xmlns:a16="http://schemas.microsoft.com/office/drawing/2014/main" id="{1FAE4C6B-A8A0-49FD-8D77-1810F2DAE7BB}"/>
              </a:ext>
            </a:extLst>
          </p:cNvPr>
          <p:cNvSpPr/>
          <p:nvPr/>
        </p:nvSpPr>
        <p:spPr>
          <a:xfrm>
            <a:off x="5649825" y="5416867"/>
            <a:ext cx="6487417" cy="276999"/>
          </a:xfrm>
          <a:prstGeom prst="rect">
            <a:avLst/>
          </a:prstGeom>
          <a:noFill/>
        </p:spPr>
        <p:txBody>
          <a:bodyPr wrap="square">
            <a:spAutoFit/>
          </a:bodyPr>
          <a:lstStyle>
            <a:defPPr>
              <a:defRPr lang="en-US"/>
            </a:defPPr>
          </a:lstStyle>
          <a:p>
            <a:pPr marL="125413" lvl="0" indent="-125413"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Can be implemented in BIM software</a:t>
            </a:r>
          </a:p>
        </p:txBody>
      </p:sp>
      <p:sp>
        <p:nvSpPr>
          <p:cNvPr id="85" name="Rechteck 84">
            <a:extLst>
              <a:ext uri="{FF2B5EF4-FFF2-40B4-BE49-F238E27FC236}">
                <a16:creationId xmlns:a16="http://schemas.microsoft.com/office/drawing/2014/main" id="{6EEB2873-2515-4713-B8B3-1128A907FFEF}"/>
              </a:ext>
            </a:extLst>
          </p:cNvPr>
          <p:cNvSpPr/>
          <p:nvPr/>
        </p:nvSpPr>
        <p:spPr>
          <a:xfrm>
            <a:off x="4159621" y="5416867"/>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Benefits</a:t>
            </a:r>
            <a:endParaRPr kumimoji="0" lang="en-US" sz="1400" b="1" i="0" normalizeH="0" noProof="0" dirty="0">
              <a:solidFill>
                <a:srgbClr val="646973"/>
              </a:solidFill>
              <a:highlight>
                <a:srgbClr val="000000">
                  <a:alpha val="0"/>
                </a:srgbClr>
              </a:highlight>
              <a:uLnTx/>
              <a:uFillTx/>
              <a:latin typeface="+mn-lt"/>
              <a:ea typeface="+mn-ea"/>
              <a:cs typeface="+mn-cs"/>
            </a:endParaRP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algn="r" rtl="0"/>
            <a:fld id="{913D9F7D-0C28-4C21-AA99-7C67E34F632A}" type="slidenum">
              <a:rPr>
                <a:solidFill>
                  <a:prstClr val="black"/>
                </a:solidFill>
              </a:rPr>
              <a:pPr/>
              <a:t>20</a:t>
            </a:fld>
            <a:endParaRPr lang="en-US">
              <a:solidFill>
                <a:prstClr val="black"/>
              </a:solidFill>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5313967"/>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5449843"/>
            <a:ext cx="0" cy="58887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57" name="Rechteck 56">
            <a:extLst>
              <a:ext uri="{FF2B5EF4-FFF2-40B4-BE49-F238E27FC236}">
                <a16:creationId xmlns:a16="http://schemas.microsoft.com/office/drawing/2014/main" id="{F0BA0B18-7825-425A-BB90-07DFA2397D6A}"/>
              </a:ext>
            </a:extLst>
          </p:cNvPr>
          <p:cNvSpPr/>
          <p:nvPr/>
        </p:nvSpPr>
        <p:spPr>
          <a:xfrm>
            <a:off x="5707422" y="2329247"/>
            <a:ext cx="6113104" cy="1367041"/>
          </a:xfrm>
          <a:prstGeom prst="rect">
            <a:avLst/>
          </a:prstGeom>
          <a:noFill/>
        </p:spPr>
        <p:txBody>
          <a:bodyPr wrap="square">
            <a:spAutoFit/>
          </a:bodyPr>
          <a:lstStyle>
            <a:defPPr>
              <a:defRPr lang="en-US"/>
            </a:defPPr>
          </a:lstStyle>
          <a:p>
            <a:pPr lvl="0" algn="l" rtl="0">
              <a:defRPr/>
            </a:pPr>
            <a:r>
              <a:rPr lang="en-US" sz="1200" b="0" i="0" u="none" baseline="0" dirty="0">
                <a:solidFill>
                  <a:srgbClr val="646973"/>
                </a:solidFill>
                <a:latin typeface="+mn-lt"/>
              </a:rPr>
              <a:t>For technical reasons, this application makes it absolutely necessary </a:t>
            </a:r>
            <a:br>
              <a:rPr lang="en-US" sz="1200" b="0" dirty="0">
                <a:solidFill>
                  <a:srgbClr val="646973"/>
                </a:solidFill>
                <a:latin typeface="+mn-lt"/>
              </a:rPr>
            </a:br>
            <a:r>
              <a:rPr lang="en-US" sz="1200" b="0" i="0" u="none" baseline="0" dirty="0">
                <a:solidFill>
                  <a:srgbClr val="646973"/>
                </a:solidFill>
                <a:latin typeface="+mn-lt"/>
              </a:rPr>
              <a:t>to work with ground control points.</a:t>
            </a:r>
          </a:p>
          <a:p>
            <a:pPr lvl="0" algn="l" rtl="0">
              <a:defRPr/>
            </a:pPr>
            <a:r>
              <a:rPr lang="en-US" sz="1200" b="0" i="0" u="none" baseline="0" dirty="0">
                <a:solidFill>
                  <a:srgbClr val="646973"/>
                </a:solidFill>
                <a:latin typeface="+mn-lt"/>
              </a:rPr>
              <a:t>Internal measurement accuracy 	x/y: up to 1 cm	z: up to 2 cm</a:t>
            </a:r>
          </a:p>
          <a:p>
            <a:pPr lvl="0" algn="l" rtl="0">
              <a:spcBef>
                <a:spcPts val="0"/>
              </a:spcBef>
              <a:defRPr/>
            </a:pPr>
            <a:r>
              <a:rPr lang="en-US" sz="900" b="0" i="0" u="none" baseline="0" dirty="0">
                <a:solidFill>
                  <a:srgbClr val="646973"/>
                </a:solidFill>
                <a:latin typeface="+mn-lt"/>
              </a:rPr>
              <a:t>(with ground control points)</a:t>
            </a:r>
            <a:endParaRPr lang="en-US" altLang="de-DE" sz="1400" b="0" dirty="0">
              <a:solidFill>
                <a:schemeClr val="tx1">
                  <a:lumMod val="65000"/>
                  <a:lumOff val="35000"/>
                </a:schemeClr>
              </a:solidFill>
              <a:latin typeface="+mn-lt"/>
            </a:endParaRPr>
          </a:p>
          <a:p>
            <a:pPr lvl="0" algn="l" rtl="0">
              <a:spcBef>
                <a:spcPts val="1320"/>
              </a:spcBef>
              <a:defRPr/>
            </a:pPr>
            <a:r>
              <a:rPr lang="en-US" sz="1200" b="0" i="0" u="none" baseline="0" dirty="0">
                <a:solidFill>
                  <a:srgbClr val="646973"/>
                </a:solidFill>
                <a:latin typeface="+mn-lt"/>
              </a:rPr>
              <a:t>External position accuracy	x/y: up to 1 cm	z: up to 2 cm</a:t>
            </a:r>
          </a:p>
          <a:p>
            <a:pPr lvl="0" algn="l" rtl="0">
              <a:spcBef>
                <a:spcPts val="0"/>
              </a:spcBef>
              <a:defRPr/>
            </a:pPr>
            <a:r>
              <a:rPr lang="en-US" sz="900" b="0" i="0" u="none" baseline="0" dirty="0">
                <a:solidFill>
                  <a:srgbClr val="646973"/>
                </a:solidFill>
                <a:latin typeface="+mn-lt"/>
              </a:rPr>
              <a:t>(with ground control points)</a:t>
            </a:r>
            <a:endParaRPr lang="en-US" altLang="de-DE" b="0" dirty="0">
              <a:solidFill>
                <a:schemeClr val="tx1">
                  <a:lumMod val="65000"/>
                  <a:lumOff val="35000"/>
                </a:schemeClr>
              </a:solidFill>
              <a:latin typeface="+mn-lt"/>
            </a:endParaRPr>
          </a:p>
        </p:txBody>
      </p:sp>
      <p:sp>
        <p:nvSpPr>
          <p:cNvPr id="58" name="Rechteck 57">
            <a:extLst>
              <a:ext uri="{FF2B5EF4-FFF2-40B4-BE49-F238E27FC236}">
                <a16:creationId xmlns:a16="http://schemas.microsoft.com/office/drawing/2014/main" id="{8B36A0DE-B9E6-44A2-B03D-FEFBB45DB782}"/>
              </a:ext>
            </a:extLst>
          </p:cNvPr>
          <p:cNvSpPr/>
          <p:nvPr/>
        </p:nvSpPr>
        <p:spPr>
          <a:xfrm>
            <a:off x="4159621" y="2363795"/>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Precision</a:t>
            </a:r>
            <a:endParaRPr kumimoji="0" lang="en-US" sz="1400" b="1" i="0" normalizeH="0" noProof="0">
              <a:solidFill>
                <a:srgbClr val="646973"/>
              </a:solidFill>
              <a:highlight>
                <a:srgbClr val="000000">
                  <a:alpha val="0"/>
                </a:srgbClr>
              </a:highlight>
              <a:uLnTx/>
              <a:uFillTx/>
              <a:latin typeface="+mn-lt"/>
            </a:endParaRPr>
          </a:p>
        </p:txBody>
      </p:sp>
      <p:cxnSp>
        <p:nvCxnSpPr>
          <p:cNvPr id="59" name="Gerade Verbindung 75">
            <a:extLst>
              <a:ext uri="{FF2B5EF4-FFF2-40B4-BE49-F238E27FC236}">
                <a16:creationId xmlns:a16="http://schemas.microsoft.com/office/drawing/2014/main" id="{E35568B3-AA69-45B3-8B7C-5FD60FF24D49}"/>
              </a:ext>
            </a:extLst>
          </p:cNvPr>
          <p:cNvCxnSpPr>
            <a:cxnSpLocks/>
          </p:cNvCxnSpPr>
          <p:nvPr/>
        </p:nvCxnSpPr>
        <p:spPr>
          <a:xfrm>
            <a:off x="4087906" y="2399453"/>
            <a:ext cx="0" cy="1273068"/>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61" name="Titel 3">
            <a:extLst>
              <a:ext uri="{FF2B5EF4-FFF2-40B4-BE49-F238E27FC236}">
                <a16:creationId xmlns:a16="http://schemas.microsoft.com/office/drawing/2014/main" id="{E1B4349B-38C6-47AC-BF09-7BC0C770B751}"/>
              </a:ext>
            </a:extLst>
          </p:cNvPr>
          <p:cNvSpPr txBox="1">
            <a:spLocks/>
          </p:cNvSpPr>
          <p:nvPr/>
        </p:nvSpPr>
        <p:spPr>
          <a:xfrm>
            <a:off x="1500056" y="296696"/>
            <a:ext cx="10637185"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solidFill>
                  <a:schemeClr val="tx1">
                    <a:lumMod val="50000"/>
                  </a:schemeClr>
                </a:solidFill>
                <a:latin typeface="DB Sans Black" panose="020B0A02050202020204" pitchFamily="34" charset="0"/>
              </a:rPr>
              <a:t>Digital terrain model with and without breaklines</a:t>
            </a:r>
            <a:br>
              <a:rPr lang="en-US">
                <a:solidFill>
                  <a:schemeClr val="tx1">
                    <a:lumMod val="50000"/>
                  </a:schemeClr>
                </a:solidFill>
                <a:latin typeface="DB Sans Black" panose="020B0A02050202020204" pitchFamily="34" charset="0"/>
              </a:rPr>
            </a:br>
            <a:r>
              <a:rPr lang="en-US" b="0" i="0" u="none" baseline="0">
                <a:solidFill>
                  <a:schemeClr val="tx1">
                    <a:lumMod val="50000"/>
                  </a:schemeClr>
                </a:solidFill>
                <a:latin typeface="DB Head Light" panose="020B0302050202020204" pitchFamily="34" charset="0"/>
              </a:rPr>
              <a:t>Important basis for BIM processes</a:t>
            </a:r>
            <a:endParaRPr lang="en-US" b="0" dirty="0"/>
          </a:p>
        </p:txBody>
      </p:sp>
      <p:pic>
        <p:nvPicPr>
          <p:cNvPr id="34" name="Picture 2">
            <a:extLst>
              <a:ext uri="{FF2B5EF4-FFF2-40B4-BE49-F238E27FC236}">
                <a16:creationId xmlns:a16="http://schemas.microsoft.com/office/drawing/2014/main" id="{8D65EF50-7322-4C93-ADCE-596B07A9B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16" t="688" r="1171" b="597"/>
          <a:stretch/>
        </p:blipFill>
        <p:spPr bwMode="auto">
          <a:xfrm>
            <a:off x="0" y="1584404"/>
            <a:ext cx="3722051" cy="2152962"/>
          </a:xfrm>
          <a:prstGeom prst="rect">
            <a:avLst/>
          </a:prstGeom>
          <a:noFill/>
          <a:extLst>
            <a:ext uri="{909E8E84-426E-40DD-AFC4-6F175D3DCCD1}">
              <a14:hiddenFill xmlns:a14="http://schemas.microsoft.com/office/drawing/2010/main">
                <a:solidFill>
                  <a:srgbClr val="FFFFFF"/>
                </a:solidFill>
              </a14:hiddenFill>
            </a:ext>
          </a:extLst>
        </p:spPr>
      </p:pic>
      <p:pic>
        <p:nvPicPr>
          <p:cNvPr id="36" name="Grafik 35">
            <a:extLst>
              <a:ext uri="{FF2B5EF4-FFF2-40B4-BE49-F238E27FC236}">
                <a16:creationId xmlns:a16="http://schemas.microsoft.com/office/drawing/2014/main" id="{A69F6969-6CCD-1E40-93D8-F2780F5968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559" y="260126"/>
            <a:ext cx="509700" cy="703035"/>
          </a:xfrm>
          <a:prstGeom prst="rect">
            <a:avLst/>
          </a:prstGeom>
        </p:spPr>
      </p:pic>
      <p:sp>
        <p:nvSpPr>
          <p:cNvPr id="24" name="Textfeld 23">
            <a:extLst>
              <a:ext uri="{FF2B5EF4-FFF2-40B4-BE49-F238E27FC236}">
                <a16:creationId xmlns:a16="http://schemas.microsoft.com/office/drawing/2014/main" id="{3FA5B5AE-E744-0141-A4EB-612916EAA900}"/>
              </a:ext>
            </a:extLst>
          </p:cNvPr>
          <p:cNvSpPr txBox="1"/>
          <p:nvPr/>
        </p:nvSpPr>
        <p:spPr>
          <a:xfrm rot="-5400000">
            <a:off x="-341553" y="1925958"/>
            <a:ext cx="942514" cy="259405"/>
          </a:xfrm>
          <a:prstGeom prst="rect">
            <a:avLst/>
          </a:prstGeom>
          <a:noFill/>
        </p:spPr>
        <p:txBody>
          <a:bodyPr wrap="square" lIns="125999" tIns="108000" rIns="0" rtlCol="0">
            <a:noAutofit/>
          </a:bodyPr>
          <a:lstStyle/>
          <a:p>
            <a:pPr algn="r" rtl="0">
              <a:buClr>
                <a:schemeClr val="accent2"/>
              </a:buClr>
            </a:pPr>
            <a:r>
              <a:rPr lang="en-US" sz="600" b="0" i="0" u="none" baseline="0">
                <a:solidFill>
                  <a:schemeClr val="bg2"/>
                </a:solidFill>
                <a:latin typeface="+mn-lt"/>
              </a:rPr>
              <a:t>Photo: Jan Brunkal</a:t>
            </a:r>
            <a:endParaRPr lang="en-US" sz="600" b="0" dirty="0">
              <a:solidFill>
                <a:schemeClr val="bg2"/>
              </a:solidFill>
              <a:latin typeface="+mn-lt"/>
            </a:endParaRPr>
          </a:p>
        </p:txBody>
      </p:sp>
      <p:sp>
        <p:nvSpPr>
          <p:cNvPr id="23" name="Textfeld 22">
            <a:extLst>
              <a:ext uri="{FF2B5EF4-FFF2-40B4-BE49-F238E27FC236}">
                <a16:creationId xmlns:a16="http://schemas.microsoft.com/office/drawing/2014/main" id="{BEEC6D65-1A63-074E-B8E3-3CC701F2DFE1}"/>
              </a:ext>
            </a:extLst>
          </p:cNvPr>
          <p:cNvSpPr txBox="1"/>
          <p:nvPr/>
        </p:nvSpPr>
        <p:spPr>
          <a:xfrm rot="-5400000">
            <a:off x="-877745" y="4898511"/>
            <a:ext cx="201489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2"/>
                </a:solidFill>
                <a:latin typeface="+mn-lt"/>
              </a:rPr>
              <a:t>Photo: Andreas Kohestani</a:t>
            </a:r>
            <a:endParaRPr lang="en-US" sz="600" b="0" dirty="0">
              <a:solidFill>
                <a:schemeClr val="bg2"/>
              </a:solidFill>
              <a:latin typeface="+mn-lt"/>
            </a:endParaRPr>
          </a:p>
        </p:txBody>
      </p:sp>
    </p:spTree>
    <p:extLst>
      <p:ext uri="{BB962C8B-B14F-4D97-AF65-F5344CB8AC3E}">
        <p14:creationId xmlns:p14="http://schemas.microsoft.com/office/powerpoint/2010/main" val="1349326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Gerade Verbindung 75"/>
          <p:cNvCxnSpPr/>
          <p:nvPr/>
        </p:nvCxnSpPr>
        <p:spPr>
          <a:xfrm>
            <a:off x="4087906" y="1589167"/>
            <a:ext cx="0" cy="504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5" y="1589167"/>
            <a:ext cx="6487417" cy="276999"/>
          </a:xfrm>
          <a:prstGeom prst="rect">
            <a:avLst/>
          </a:prstGeom>
          <a:noFill/>
        </p:spPr>
        <p:txBody>
          <a:bodyPr wrap="square">
            <a:spAutoFit/>
          </a:bodyPr>
          <a:lstStyle>
            <a:defPPr>
              <a:defRPr lang="en-US"/>
            </a:defPPr>
          </a:lstStyle>
          <a:p>
            <a:pPr lvl="0" algn="l" rtl="0">
              <a:spcAft>
                <a:spcPts val="600"/>
              </a:spcAft>
              <a:buClr>
                <a:srgbClr val="FF0000"/>
              </a:buClr>
              <a:defRPr/>
            </a:pPr>
            <a:r>
              <a:rPr lang="en-US" sz="1200" b="0" i="0" u="none" baseline="0">
                <a:solidFill>
                  <a:srgbClr val="646973"/>
                </a:solidFill>
                <a:latin typeface="+mn-lt"/>
              </a:rPr>
              <a:t>As-built analysis | as-built documentation | inspection | maintenance</a:t>
            </a:r>
            <a:endParaRPr lang="en-US" altLang="de-DE" sz="1200" b="0" dirty="0">
              <a:solidFill>
                <a:schemeClr val="tx1">
                  <a:lumMod val="65000"/>
                  <a:lumOff val="35000"/>
                </a:schemeClr>
              </a:solidFill>
              <a:latin typeface="+mn-lt"/>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Areas of application</a:t>
            </a:r>
            <a:endParaRPr kumimoji="0" lang="en-US" sz="1400" b="1" i="0" normalizeH="0" noProof="0">
              <a:solidFill>
                <a:srgbClr val="646973"/>
              </a:solidFill>
              <a:highlight>
                <a:srgbClr val="000000">
                  <a:alpha val="0"/>
                </a:srgbClr>
              </a:highlight>
              <a:uLnTx/>
              <a:uFillTx/>
              <a:latin typeface="+mn-lt"/>
            </a:endParaRP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192576"/>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548462"/>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640885"/>
            <a:ext cx="1547800" cy="58073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Services</a:t>
            </a:r>
          </a:p>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kumimoji="0" lang="en-US" sz="1400" b="1" i="0" u="none" normalizeH="0" baseline="0">
                <a:solidFill>
                  <a:srgbClr val="646973"/>
                </a:solidFill>
                <a:highlight>
                  <a:srgbClr val="000000">
                    <a:alpha val="0"/>
                  </a:srgbClr>
                </a:highlight>
                <a:uLnTx/>
                <a:uFillTx/>
                <a:latin typeface="+mn-lt"/>
                <a:ea typeface="+mn-ea"/>
                <a:cs typeface="+mn-cs"/>
              </a:rPr>
              <a:t>DB E&amp;C</a:t>
            </a:r>
          </a:p>
        </p:txBody>
      </p:sp>
      <p:cxnSp>
        <p:nvCxnSpPr>
          <p:cNvPr id="75" name="Gerade Verbindung 74"/>
          <p:cNvCxnSpPr>
            <a:cxnSpLocks/>
          </p:cNvCxnSpPr>
          <p:nvPr/>
        </p:nvCxnSpPr>
        <p:spPr>
          <a:xfrm>
            <a:off x="4087906" y="3667466"/>
            <a:ext cx="0" cy="1512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49826" y="3640885"/>
            <a:ext cx="6170700" cy="1538883"/>
          </a:xfrm>
          <a:prstGeom prst="rect">
            <a:avLst/>
          </a:prstGeom>
          <a:noFill/>
        </p:spPr>
        <p:txBody>
          <a:bodyPr wrap="square">
            <a:spAutoFit/>
          </a:bodyPr>
          <a:lstStyle>
            <a:defPPr>
              <a:defRPr lang="en-US"/>
            </a:defPPr>
          </a:lstStyle>
          <a:p>
            <a:pPr marL="109538" lvl="0" indent="-1095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Custom service upon request</a:t>
            </a:r>
          </a:p>
          <a:p>
            <a:pPr marL="109538" lvl="0" indent="-109538" algn="l" rtl="0">
              <a:spcBef>
                <a:spcPts val="0"/>
              </a:spcBef>
              <a:spcAft>
                <a:spcPts val="0"/>
              </a:spcAft>
              <a:buClr>
                <a:srgbClr val="FF0000"/>
              </a:buClr>
              <a:buFont typeface="Wingdings" panose="05000000000000000000" pitchFamily="2" charset="2"/>
              <a:buChar char="§"/>
              <a:defRPr/>
            </a:pPr>
            <a:r>
              <a:rPr lang="en-US" sz="1200" b="0" i="0" u="none" baseline="0">
                <a:solidFill>
                  <a:srgbClr val="646973"/>
                </a:solidFill>
                <a:latin typeface="+mn-lt"/>
              </a:rPr>
              <a:t>Customized analyses carried out and documented based on customer-specific questions, e.g.:</a:t>
            </a:r>
          </a:p>
          <a:p>
            <a:pPr marL="314325" lvl="1" indent="-176213" algn="l" rtl="0">
              <a:spcBef>
                <a:spcPts val="0"/>
              </a:spcBef>
              <a:spcAft>
                <a:spcPts val="0"/>
              </a:spcAft>
              <a:buClr>
                <a:srgbClr val="FF0000"/>
              </a:buClr>
              <a:buFont typeface="Courier New" panose="02070309020205020404" pitchFamily="49" charset="0"/>
              <a:buChar char="o"/>
              <a:defRPr/>
            </a:pPr>
            <a:r>
              <a:rPr lang="en-US" sz="1200" b="0" i="0" u="none" baseline="0">
                <a:solidFill>
                  <a:srgbClr val="646973"/>
                </a:solidFill>
                <a:latin typeface="+mn-lt"/>
              </a:rPr>
              <a:t>High-resolution component documentation – even in inaccessible positions</a:t>
            </a:r>
          </a:p>
          <a:p>
            <a:pPr marL="314325" lvl="1" indent="-176213" algn="l" rtl="0">
              <a:spcBef>
                <a:spcPts val="0"/>
              </a:spcBef>
              <a:spcAft>
                <a:spcPts val="0"/>
              </a:spcAft>
              <a:buClr>
                <a:srgbClr val="FF0000"/>
              </a:buClr>
              <a:buFont typeface="Courier New" panose="02070309020205020404" pitchFamily="49" charset="0"/>
              <a:buChar char="o"/>
              <a:defRPr/>
            </a:pPr>
            <a:r>
              <a:rPr lang="en-US" sz="1200" b="0" i="0" u="none" baseline="0">
                <a:solidFill>
                  <a:srgbClr val="646973"/>
                </a:solidFill>
                <a:latin typeface="+mn-lt"/>
              </a:rPr>
              <a:t>Analysis and comparison of as-built drawings</a:t>
            </a:r>
          </a:p>
          <a:p>
            <a:pPr marL="314325" lvl="1" indent="-176213" algn="l" rtl="0">
              <a:spcBef>
                <a:spcPts val="0"/>
              </a:spcBef>
              <a:spcAft>
                <a:spcPts val="600"/>
              </a:spcAft>
              <a:buClr>
                <a:srgbClr val="FF0000"/>
              </a:buClr>
              <a:buFont typeface="Courier New" panose="02070309020205020404" pitchFamily="49" charset="0"/>
              <a:buChar char="o"/>
              <a:defRPr/>
            </a:pPr>
            <a:r>
              <a:rPr lang="en-US" sz="1200" b="0" i="0" u="none" baseline="0">
                <a:solidFill>
                  <a:srgbClr val="646973"/>
                </a:solidFill>
                <a:latin typeface="+mn-lt"/>
              </a:rPr>
              <a:t>Analyses of distance between objects and of undeveloped land</a:t>
            </a:r>
          </a:p>
          <a:p>
            <a:pPr marL="109538" lvl="0" indent="-1095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AI approaches are used when necessary and possible</a:t>
            </a:r>
          </a:p>
        </p:txBody>
      </p:sp>
      <p:sp>
        <p:nvSpPr>
          <p:cNvPr id="83" name="Rechteck 82">
            <a:extLst>
              <a:ext uri="{FF2B5EF4-FFF2-40B4-BE49-F238E27FC236}">
                <a16:creationId xmlns:a16="http://schemas.microsoft.com/office/drawing/2014/main" id="{1FAE4C6B-A8A0-49FD-8D77-1810F2DAE7BB}"/>
              </a:ext>
            </a:extLst>
          </p:cNvPr>
          <p:cNvSpPr/>
          <p:nvPr/>
        </p:nvSpPr>
        <p:spPr>
          <a:xfrm>
            <a:off x="5649824" y="5361667"/>
            <a:ext cx="6487417" cy="723275"/>
          </a:xfrm>
          <a:prstGeom prst="rect">
            <a:avLst/>
          </a:prstGeom>
          <a:noFill/>
        </p:spPr>
        <p:txBody>
          <a:bodyPr wrap="square">
            <a:spAutoFit/>
          </a:bodyPr>
          <a:lstStyle>
            <a:defPPr>
              <a:defRPr lang="en-US"/>
            </a:defPPr>
          </a:lstStyle>
          <a:p>
            <a:pPr marL="109538" indent="-1095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Reduction of location-dependent processes and operational influences</a:t>
            </a:r>
          </a:p>
          <a:p>
            <a:pPr marL="109538" indent="-1095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Basis for condition-based or predictive servicing and maintenance tasks</a:t>
            </a:r>
            <a:endParaRPr lang="en-US" altLang="de-DE" sz="1200" b="0" dirty="0">
              <a:solidFill>
                <a:srgbClr val="646973"/>
              </a:solidFill>
              <a:latin typeface="+mn-lt"/>
            </a:endParaRPr>
          </a:p>
        </p:txBody>
      </p:sp>
      <p:sp>
        <p:nvSpPr>
          <p:cNvPr id="85" name="Rechteck 84">
            <a:extLst>
              <a:ext uri="{FF2B5EF4-FFF2-40B4-BE49-F238E27FC236}">
                <a16:creationId xmlns:a16="http://schemas.microsoft.com/office/drawing/2014/main" id="{6EEB2873-2515-4713-B8B3-1128A907FFEF}"/>
              </a:ext>
            </a:extLst>
          </p:cNvPr>
          <p:cNvSpPr/>
          <p:nvPr/>
        </p:nvSpPr>
        <p:spPr>
          <a:xfrm>
            <a:off x="4159621" y="5362583"/>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Benefits</a:t>
            </a:r>
            <a:endParaRPr kumimoji="0" lang="en-US" sz="1400" b="1" i="0" normalizeH="0" noProof="0" dirty="0">
              <a:solidFill>
                <a:srgbClr val="646973"/>
              </a:solidFill>
              <a:highlight>
                <a:srgbClr val="000000">
                  <a:alpha val="0"/>
                </a:srgbClr>
              </a:highlight>
              <a:uLnTx/>
              <a:uFillTx/>
              <a:latin typeface="+mn-lt"/>
              <a:ea typeface="+mn-ea"/>
              <a:cs typeface="+mn-cs"/>
            </a:endParaRP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algn="r" rtl="0"/>
            <a:fld id="{913D9F7D-0C28-4C21-AA99-7C67E34F632A}" type="slidenum">
              <a:rPr>
                <a:solidFill>
                  <a:prstClr val="black"/>
                </a:solidFill>
              </a:rPr>
              <a:pPr/>
              <a:t>21</a:t>
            </a:fld>
            <a:endParaRPr lang="en-US">
              <a:solidFill>
                <a:prstClr val="black"/>
              </a:solidFill>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5257697"/>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5362583"/>
            <a:ext cx="0" cy="720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25" name="Titel 3">
            <a:extLst>
              <a:ext uri="{FF2B5EF4-FFF2-40B4-BE49-F238E27FC236}">
                <a16:creationId xmlns:a16="http://schemas.microsoft.com/office/drawing/2014/main" id="{6E16619D-3FDC-4D7C-859F-5ADF1A26E544}"/>
              </a:ext>
            </a:extLst>
          </p:cNvPr>
          <p:cNvSpPr txBox="1">
            <a:spLocks/>
          </p:cNvSpPr>
          <p:nvPr/>
        </p:nvSpPr>
        <p:spPr>
          <a:xfrm>
            <a:off x="1500056" y="296696"/>
            <a:ext cx="10602899"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As-built documentation and analysis</a:t>
            </a:r>
            <a:br>
              <a:rPr lang="en-US"/>
            </a:br>
            <a:r>
              <a:rPr lang="en-US" b="0" i="0" u="none" baseline="0">
                <a:latin typeface="DB Head Light" panose="020B0302050202020204" pitchFamily="34" charset="0"/>
              </a:rPr>
              <a:t>Digital data provides an extended basis for analyses</a:t>
            </a:r>
            <a:endParaRPr lang="en-US" b="0" dirty="0"/>
          </a:p>
        </p:txBody>
      </p:sp>
      <p:pic>
        <p:nvPicPr>
          <p:cNvPr id="56" name="Picture 2">
            <a:extLst>
              <a:ext uri="{FF2B5EF4-FFF2-40B4-BE49-F238E27FC236}">
                <a16:creationId xmlns:a16="http://schemas.microsoft.com/office/drawing/2014/main" id="{00F8F6A1-3605-43EA-A468-2CDF968F97C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428" t="18331" r="10898" b="1100"/>
          <a:stretch/>
        </p:blipFill>
        <p:spPr bwMode="auto">
          <a:xfrm>
            <a:off x="0" y="1589167"/>
            <a:ext cx="3722051" cy="195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Grafik 56">
            <a:extLst>
              <a:ext uri="{FF2B5EF4-FFF2-40B4-BE49-F238E27FC236}">
                <a16:creationId xmlns:a16="http://schemas.microsoft.com/office/drawing/2014/main" id="{CB1FBB4D-75D9-40C9-9710-7D09E4AEB7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66" t="877" r="30894" b="20278"/>
          <a:stretch/>
        </p:blipFill>
        <p:spPr>
          <a:xfrm>
            <a:off x="-10082" y="3667466"/>
            <a:ext cx="3732133" cy="2391405"/>
          </a:xfrm>
          <a:prstGeom prst="rect">
            <a:avLst/>
          </a:prstGeom>
        </p:spPr>
      </p:pic>
      <p:sp>
        <p:nvSpPr>
          <p:cNvPr id="58" name="Rechteck 57">
            <a:extLst>
              <a:ext uri="{FF2B5EF4-FFF2-40B4-BE49-F238E27FC236}">
                <a16:creationId xmlns:a16="http://schemas.microsoft.com/office/drawing/2014/main" id="{A3964FAB-05FA-43B0-A8EC-0A107653FDB7}"/>
              </a:ext>
            </a:extLst>
          </p:cNvPr>
          <p:cNvSpPr/>
          <p:nvPr/>
        </p:nvSpPr>
        <p:spPr>
          <a:xfrm>
            <a:off x="5707421" y="2232995"/>
            <a:ext cx="6487409" cy="1246495"/>
          </a:xfrm>
          <a:prstGeom prst="rect">
            <a:avLst/>
          </a:prstGeom>
          <a:noFill/>
        </p:spPr>
        <p:txBody>
          <a:bodyPr wrap="square">
            <a:spAutoFit/>
          </a:bodyPr>
          <a:lstStyle>
            <a:defPPr>
              <a:defRPr lang="en-US"/>
            </a:defPPr>
          </a:lstStyle>
          <a:p>
            <a:pPr lvl="0" algn="l" rtl="0">
              <a:spcBef>
                <a:spcPts val="0"/>
              </a:spcBef>
              <a:defRPr/>
            </a:pPr>
            <a:r>
              <a:rPr lang="en-US" sz="1200" b="0" i="0" u="none" baseline="0" dirty="0">
                <a:solidFill>
                  <a:srgbClr val="646973"/>
                </a:solidFill>
                <a:latin typeface="+mn-lt"/>
              </a:rPr>
              <a:t>Internal measurement accuracy	x/y: up to 0.5 cm	z: up to 3 cm</a:t>
            </a:r>
            <a:br>
              <a:rPr lang="en-US" sz="1400" b="0" dirty="0">
                <a:solidFill>
                  <a:srgbClr val="646973"/>
                </a:solidFill>
                <a:latin typeface="+mn-lt"/>
              </a:rPr>
            </a:br>
            <a:r>
              <a:rPr lang="en-US" sz="900" b="0" i="0" u="none" baseline="0" dirty="0">
                <a:solidFill>
                  <a:srgbClr val="646973"/>
                </a:solidFill>
                <a:latin typeface="DB Sans"/>
              </a:rPr>
              <a:t>(→ measurement between objects in the image)</a:t>
            </a:r>
            <a:endParaRPr lang="en-US" altLang="de-DE" sz="1400"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2 cm	z: up to 5 cm </a:t>
            </a:r>
            <a:br>
              <a:rPr lang="en-US" sz="1400" b="0" dirty="0">
                <a:solidFill>
                  <a:srgbClr val="646973"/>
                </a:solidFill>
                <a:latin typeface="+mn-lt"/>
              </a:rPr>
            </a:br>
            <a:r>
              <a:rPr lang="en-US" sz="900" b="0" i="0" u="none" baseline="0" dirty="0">
                <a:solidFill>
                  <a:srgbClr val="646973"/>
                </a:solidFill>
                <a:latin typeface="+mn-lt"/>
              </a:rPr>
              <a:t>(RTK standard)</a:t>
            </a:r>
            <a:endParaRPr lang="en-US" altLang="de-DE"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1.5 cm	z: up to 3 cm</a:t>
            </a:r>
          </a:p>
          <a:p>
            <a:pPr lvl="0" algn="l" rtl="0">
              <a:spcBef>
                <a:spcPts val="0"/>
              </a:spcBef>
              <a:defRPr/>
            </a:pPr>
            <a:r>
              <a:rPr lang="en-US" sz="900" b="0" i="0" u="none" baseline="0" dirty="0">
                <a:solidFill>
                  <a:srgbClr val="646973"/>
                </a:solidFill>
                <a:latin typeface="+mn-lt"/>
              </a:rPr>
              <a:t>(with ground control points)</a:t>
            </a:r>
            <a:endParaRPr lang="en-US" altLang="de-DE" b="0" dirty="0">
              <a:solidFill>
                <a:schemeClr val="tx1">
                  <a:lumMod val="65000"/>
                  <a:lumOff val="35000"/>
                </a:schemeClr>
              </a:solidFill>
              <a:latin typeface="+mn-lt"/>
            </a:endParaRPr>
          </a:p>
        </p:txBody>
      </p:sp>
      <p:sp>
        <p:nvSpPr>
          <p:cNvPr id="59" name="Rechteck 58">
            <a:extLst>
              <a:ext uri="{FF2B5EF4-FFF2-40B4-BE49-F238E27FC236}">
                <a16:creationId xmlns:a16="http://schemas.microsoft.com/office/drawing/2014/main" id="{7E24E9CB-5629-4159-8EC0-B4C1AA89CBAC}"/>
              </a:ext>
            </a:extLst>
          </p:cNvPr>
          <p:cNvSpPr/>
          <p:nvPr/>
        </p:nvSpPr>
        <p:spPr>
          <a:xfrm>
            <a:off x="4159621" y="2233547"/>
            <a:ext cx="1547800" cy="324256"/>
          </a:xfrm>
          <a:prstGeom prst="rect">
            <a:avLst/>
          </a:prstGeom>
          <a:noFill/>
        </p:spPr>
        <p:txBody>
          <a:bodyPr wrap="square">
            <a:spAutoFit/>
          </a:bodyPr>
          <a:lstStyle>
            <a:defPPr>
              <a:defRPr lang="en-US"/>
            </a:defPPr>
          </a:lstStyle>
          <a:p>
            <a:pPr algn="l" rtl="0" fontAlgn="base">
              <a:lnSpc>
                <a:spcPts val="2000"/>
              </a:lnSpc>
              <a:spcBef>
                <a:spcPct val="0"/>
              </a:spcBef>
              <a:spcAft>
                <a:spcPct val="0"/>
              </a:spcAft>
              <a:buNone/>
              <a:defRPr kumimoji="0" b="1" i="0" normalizeH="0">
                <a:highlight>
                  <a:srgbClr val="000000">
                    <a:alpha val="0"/>
                  </a:srgbClr>
                </a:highlight>
                <a:uLnTx/>
                <a:uFillTx/>
                <a:latin typeface="DB Office" pitchFamily="34" charset="0"/>
                <a:ea typeface="+mn-ea"/>
                <a:cs typeface="+mn-cs"/>
              </a:defRPr>
            </a:pPr>
            <a:r>
              <a:rPr lang="en-US" sz="1400" b="1" i="0" u="none" baseline="0">
                <a:solidFill>
                  <a:srgbClr val="646973"/>
                </a:solidFill>
                <a:highlight>
                  <a:srgbClr val="000000">
                    <a:alpha val="0"/>
                  </a:srgbClr>
                </a:highlight>
                <a:latin typeface="+mn-lt"/>
              </a:rPr>
              <a:t>Precision</a:t>
            </a:r>
            <a:endParaRPr kumimoji="0" lang="en-US" sz="1400" b="1" i="0" normalizeH="0" noProof="0" dirty="0">
              <a:solidFill>
                <a:srgbClr val="646973"/>
              </a:solidFill>
              <a:highlight>
                <a:srgbClr val="000000">
                  <a:alpha val="0"/>
                </a:srgbClr>
              </a:highlight>
              <a:uLnTx/>
              <a:uFillTx/>
              <a:latin typeface="+mn-lt"/>
            </a:endParaRPr>
          </a:p>
        </p:txBody>
      </p:sp>
      <p:cxnSp>
        <p:nvCxnSpPr>
          <p:cNvPr id="60" name="Gerade Verbindung 75">
            <a:extLst>
              <a:ext uri="{FF2B5EF4-FFF2-40B4-BE49-F238E27FC236}">
                <a16:creationId xmlns:a16="http://schemas.microsoft.com/office/drawing/2014/main" id="{B7AFAFA4-6D67-4298-9497-84050333843B}"/>
              </a:ext>
            </a:extLst>
          </p:cNvPr>
          <p:cNvCxnSpPr>
            <a:cxnSpLocks/>
          </p:cNvCxnSpPr>
          <p:nvPr/>
        </p:nvCxnSpPr>
        <p:spPr>
          <a:xfrm>
            <a:off x="4087906" y="2303201"/>
            <a:ext cx="0" cy="1152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pic>
        <p:nvPicPr>
          <p:cNvPr id="26" name="Grafik 25">
            <a:extLst>
              <a:ext uri="{FF2B5EF4-FFF2-40B4-BE49-F238E27FC236}">
                <a16:creationId xmlns:a16="http://schemas.microsoft.com/office/drawing/2014/main" id="{E32EEE5F-ED1A-9E41-8D08-F4FA8409F6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983" y="296696"/>
            <a:ext cx="638473" cy="690241"/>
          </a:xfrm>
          <a:prstGeom prst="rect">
            <a:avLst/>
          </a:prstGeom>
        </p:spPr>
      </p:pic>
      <p:sp>
        <p:nvSpPr>
          <p:cNvPr id="23" name="Textfeld 22">
            <a:extLst>
              <a:ext uri="{FF2B5EF4-FFF2-40B4-BE49-F238E27FC236}">
                <a16:creationId xmlns:a16="http://schemas.microsoft.com/office/drawing/2014/main" id="{48AED159-7C58-B64C-A1FD-344191B582CB}"/>
              </a:ext>
            </a:extLst>
          </p:cNvPr>
          <p:cNvSpPr txBox="1"/>
          <p:nvPr/>
        </p:nvSpPr>
        <p:spPr>
          <a:xfrm rot="-5400000">
            <a:off x="-890715" y="4885541"/>
            <a:ext cx="2040836" cy="259405"/>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Chris Hobusch (2)</a:t>
            </a:r>
          </a:p>
        </p:txBody>
      </p:sp>
    </p:spTree>
    <p:extLst>
      <p:ext uri="{BB962C8B-B14F-4D97-AF65-F5344CB8AC3E}">
        <p14:creationId xmlns:p14="http://schemas.microsoft.com/office/powerpoint/2010/main" val="228962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Gerade Verbindung 75"/>
          <p:cNvCxnSpPr>
            <a:cxnSpLocks/>
          </p:cNvCxnSpPr>
          <p:nvPr/>
        </p:nvCxnSpPr>
        <p:spPr>
          <a:xfrm>
            <a:off x="4087906" y="1589167"/>
            <a:ext cx="0" cy="666353"/>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6" y="1589167"/>
            <a:ext cx="5905536" cy="461665"/>
          </a:xfrm>
          <a:prstGeom prst="rect">
            <a:avLst/>
          </a:prstGeom>
          <a:noFill/>
        </p:spPr>
        <p:txBody>
          <a:bodyPr wrap="square" lIns="91440" tIns="45720" rIns="91440" bIns="45720" anchor="t">
            <a:spAutoFit/>
          </a:bodyPr>
          <a:lstStyle>
            <a:defPPr>
              <a:defRPr lang="en-US"/>
            </a:defPPr>
          </a:lstStyle>
          <a:p>
            <a:pPr lvl="0" algn="l" rtl="0">
              <a:spcBef>
                <a:spcPts val="0"/>
              </a:spcBef>
              <a:spcAft>
                <a:spcPts val="600"/>
              </a:spcAft>
              <a:buClr>
                <a:srgbClr val="FF0000"/>
              </a:buClr>
              <a:defRPr/>
            </a:pPr>
            <a:r>
              <a:rPr lang="en-US" sz="1200" b="0" i="0" u="none" baseline="0">
                <a:solidFill>
                  <a:srgbClr val="646973"/>
                </a:solidFill>
                <a:latin typeface="+mn-lt"/>
              </a:rPr>
              <a:t>As-built survey | as-built modelling | basic evaluation planning | planning | as-built modelling and digital twin</a:t>
            </a:r>
            <a:endParaRPr lang="en-US" altLang="de-DE" sz="1200" b="0" dirty="0">
              <a:solidFill>
                <a:prstClr val="black">
                  <a:lumMod val="65000"/>
                  <a:lumOff val="35000"/>
                </a:prstClr>
              </a:solidFill>
              <a:latin typeface="+mn-lt"/>
            </a:endParaRPr>
          </a:p>
        </p:txBody>
      </p:sp>
      <p:sp>
        <p:nvSpPr>
          <p:cNvPr id="82" name="Rechteck 81">
            <a:extLst>
              <a:ext uri="{FF2B5EF4-FFF2-40B4-BE49-F238E27FC236}">
                <a16:creationId xmlns:a16="http://schemas.microsoft.com/office/drawing/2014/main" id="{1FAE4C6B-A8A0-49FD-8D77-1810F2DAE7BB}"/>
              </a:ext>
            </a:extLst>
          </p:cNvPr>
          <p:cNvSpPr/>
          <p:nvPr/>
        </p:nvSpPr>
        <p:spPr>
          <a:xfrm>
            <a:off x="5649824" y="2425098"/>
            <a:ext cx="6200707" cy="1107996"/>
          </a:xfrm>
          <a:prstGeom prst="rect">
            <a:avLst/>
          </a:prstGeom>
          <a:noFill/>
        </p:spPr>
        <p:txBody>
          <a:bodyPr wrap="square" lIns="91440" tIns="45720" rIns="91440" bIns="45720" anchor="t">
            <a:spAutoFit/>
          </a:bodyPr>
          <a:lstStyle>
            <a:defPPr>
              <a:defRPr lang="en-US"/>
            </a:defPPr>
          </a:lstStyle>
          <a:p>
            <a:pPr lvl="0" algn="l" rtl="0">
              <a:defRPr/>
            </a:pPr>
            <a:r>
              <a:rPr lang="en-US" sz="1200" b="0" i="0" u="none" baseline="0" dirty="0">
                <a:solidFill>
                  <a:srgbClr val="646973"/>
                </a:solidFill>
                <a:latin typeface="+mn-lt"/>
              </a:rPr>
              <a:t>External position accuracy	x/y: up to 3 cm	z: up to 5 cm </a:t>
            </a:r>
            <a:br>
              <a:rPr lang="en-US" sz="1200" b="0" dirty="0">
                <a:solidFill>
                  <a:srgbClr val="646973"/>
                </a:solidFill>
                <a:latin typeface="+mn-lt"/>
              </a:rPr>
            </a:br>
            <a:r>
              <a:rPr lang="en-US" sz="900" b="0" i="0" u="none" baseline="0" dirty="0">
                <a:solidFill>
                  <a:srgbClr val="646973"/>
                </a:solidFill>
                <a:latin typeface="+mn-lt"/>
              </a:rPr>
              <a:t>(RTK standard)</a:t>
            </a:r>
            <a:endParaRPr lang="en-US" altLang="de-DE"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0.5 cm	z: up to 1 cm</a:t>
            </a:r>
          </a:p>
          <a:p>
            <a:pPr lvl="0" algn="l" rtl="0">
              <a:spcBef>
                <a:spcPts val="0"/>
              </a:spcBef>
              <a:defRPr/>
            </a:pPr>
            <a:r>
              <a:rPr lang="en-US" sz="900" b="0" i="0" u="none" baseline="0" dirty="0">
                <a:solidFill>
                  <a:srgbClr val="646973"/>
                </a:solidFill>
                <a:latin typeface="+mn-lt"/>
              </a:rPr>
              <a:t>(with ground control points)</a:t>
            </a:r>
          </a:p>
          <a:p>
            <a:pPr lvl="0" algn="l" rtl="0"/>
            <a:r>
              <a:rPr lang="en-US" sz="1200" b="0" i="0" u="none" baseline="0" dirty="0">
                <a:solidFill>
                  <a:srgbClr val="646973"/>
                </a:solidFill>
                <a:latin typeface="DB Sans"/>
              </a:rPr>
              <a:t>BIM </a:t>
            </a:r>
            <a:r>
              <a:rPr lang="en-US" sz="1200" b="0" i="0" u="none" baseline="0" dirty="0" err="1">
                <a:solidFill>
                  <a:srgbClr val="646973"/>
                </a:solidFill>
                <a:latin typeface="DB Sans"/>
              </a:rPr>
              <a:t>LOD</a:t>
            </a:r>
            <a:r>
              <a:rPr lang="en-US" sz="1200" b="0" i="0" u="none" baseline="0" dirty="0">
                <a:solidFill>
                  <a:srgbClr val="646973"/>
                </a:solidFill>
                <a:latin typeface="DB Sans"/>
              </a:rPr>
              <a:t> (= Level of Detail): 	100–400  ​</a:t>
            </a:r>
            <a:endParaRPr lang="en-US" sz="1200" dirty="0">
              <a:solidFill>
                <a:prstClr val="black"/>
              </a:solidFill>
              <a:latin typeface="DB Sans"/>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Areas of application</a:t>
            </a:r>
          </a:p>
        </p:txBody>
      </p:sp>
      <p:sp>
        <p:nvSpPr>
          <p:cNvPr id="86" name="Rechteck 85">
            <a:extLst>
              <a:ext uri="{FF2B5EF4-FFF2-40B4-BE49-F238E27FC236}">
                <a16:creationId xmlns:a16="http://schemas.microsoft.com/office/drawing/2014/main" id="{6EEB2873-2515-4713-B8B3-1128A907FFEF}"/>
              </a:ext>
            </a:extLst>
          </p:cNvPr>
          <p:cNvSpPr/>
          <p:nvPr/>
        </p:nvSpPr>
        <p:spPr>
          <a:xfrm>
            <a:off x="4159621" y="2436948"/>
            <a:ext cx="1547800" cy="32425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Precision</a:t>
            </a: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353922"/>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672577"/>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8" name="Gerade Verbindung 75">
            <a:extLst>
              <a:ext uri="{FF2B5EF4-FFF2-40B4-BE49-F238E27FC236}">
                <a16:creationId xmlns:a16="http://schemas.microsoft.com/office/drawing/2014/main" id="{4F5CAF53-A0D5-4592-A511-0CCBDFA57360}"/>
              </a:ext>
            </a:extLst>
          </p:cNvPr>
          <p:cNvCxnSpPr>
            <a:cxnSpLocks/>
          </p:cNvCxnSpPr>
          <p:nvPr/>
        </p:nvCxnSpPr>
        <p:spPr>
          <a:xfrm>
            <a:off x="4087906" y="2466828"/>
            <a:ext cx="0" cy="1060143"/>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736793"/>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Services</a:t>
            </a:r>
          </a:p>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DB E&amp;C</a:t>
            </a:r>
          </a:p>
        </p:txBody>
      </p:sp>
      <p:cxnSp>
        <p:nvCxnSpPr>
          <p:cNvPr id="75" name="Gerade Verbindung 74"/>
          <p:cNvCxnSpPr>
            <a:cxnSpLocks/>
          </p:cNvCxnSpPr>
          <p:nvPr/>
        </p:nvCxnSpPr>
        <p:spPr>
          <a:xfrm>
            <a:off x="4087906" y="3762103"/>
            <a:ext cx="0" cy="1404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49825" y="3737907"/>
            <a:ext cx="5595820" cy="1477328"/>
          </a:xfrm>
          <a:prstGeom prst="rect">
            <a:avLst/>
          </a:prstGeom>
          <a:noFill/>
        </p:spPr>
        <p:txBody>
          <a:bodyPr wrap="square" lIns="91440" tIns="45720" rIns="91440" bIns="45720" anchor="t">
            <a:spAutoFit/>
          </a:bodyPr>
          <a:lstStyle>
            <a:defPPr>
              <a:defRPr lang="en-US"/>
            </a:defPPr>
          </a:lstStyle>
          <a:p>
            <a:pPr marL="109538" indent="-109538" algn="l" rtl="0">
              <a:spcBef>
                <a:spcPts val="0"/>
              </a:spcBef>
              <a:spcAft>
                <a:spcPts val="600"/>
              </a:spcAft>
              <a:buClr>
                <a:srgbClr val="FF0000"/>
              </a:buClr>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mn-lt"/>
                <a:ea typeface="+mn-ea"/>
                <a:cs typeface="+mn-cs"/>
              </a:rPr>
              <a:t>Custom service upon request</a:t>
            </a:r>
          </a:p>
          <a:p>
            <a:pPr marL="109538" indent="-1095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Removal of outliers and surface smoothing</a:t>
            </a:r>
            <a:endParaRPr kumimoji="0" lang="en-US" altLang="de-DE" sz="1200" b="0" i="0" u="none" strike="noStrike" kern="1200" cap="none" spc="0" normalizeH="0" baseline="0" noProof="0" dirty="0">
              <a:ln>
                <a:noFill/>
              </a:ln>
              <a:solidFill>
                <a:srgbClr val="646973"/>
              </a:solidFill>
              <a:effectLst/>
              <a:uLnTx/>
              <a:uFillTx/>
              <a:latin typeface="+mn-lt"/>
              <a:ea typeface="+mn-ea"/>
              <a:cs typeface="+mn-cs"/>
            </a:endParaRPr>
          </a:p>
          <a:p>
            <a:pPr marL="109538" indent="-1095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Data enhancement, modeling and object classification based on the 3D point cloud according to the customer's wishes</a:t>
            </a:r>
          </a:p>
          <a:p>
            <a:pPr marL="109538" indent="-109538" algn="l" rtl="0">
              <a:spcBef>
                <a:spcPts val="0"/>
              </a:spcBef>
              <a:spcAft>
                <a:spcPts val="600"/>
              </a:spcAft>
              <a:buClr>
                <a:srgbClr val="FF0000"/>
              </a:buClr>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mn-lt"/>
                <a:ea typeface="+mn-ea"/>
                <a:cs typeface="+mn-cs"/>
              </a:rPr>
              <a:t>Provision in standardized form for rapid integration into commonly used BIM planning software</a:t>
            </a:r>
            <a:endParaRPr kumimoji="0" lang="en-US" altLang="de-DE" sz="1200" b="0" i="0" u="none" strike="noStrike" kern="1200" cap="none" spc="0" normalizeH="0" baseline="0" noProof="0" dirty="0">
              <a:ln>
                <a:noFill/>
              </a:ln>
              <a:solidFill>
                <a:prstClr val="black">
                  <a:lumMod val="65000"/>
                  <a:lumOff val="35000"/>
                </a:prstClr>
              </a:solidFill>
              <a:effectLst/>
              <a:uLnTx/>
              <a:uFillTx/>
              <a:latin typeface="+mn-lt"/>
              <a:ea typeface="+mn-ea"/>
              <a:cs typeface="+mn-cs"/>
            </a:endParaRPr>
          </a:p>
        </p:txBody>
      </p:sp>
      <p:sp>
        <p:nvSpPr>
          <p:cNvPr id="83" name="Rechteck 82">
            <a:extLst>
              <a:ext uri="{FF2B5EF4-FFF2-40B4-BE49-F238E27FC236}">
                <a16:creationId xmlns:a16="http://schemas.microsoft.com/office/drawing/2014/main" id="{1FAE4C6B-A8A0-49FD-8D77-1810F2DAE7BB}"/>
              </a:ext>
            </a:extLst>
          </p:cNvPr>
          <p:cNvSpPr/>
          <p:nvPr/>
        </p:nvSpPr>
        <p:spPr>
          <a:xfrm>
            <a:off x="5649826" y="5442423"/>
            <a:ext cx="6001400" cy="461665"/>
          </a:xfrm>
          <a:prstGeom prst="rect">
            <a:avLst/>
          </a:prstGeom>
          <a:noFill/>
        </p:spPr>
        <p:txBody>
          <a:bodyPr wrap="square" lIns="91440" tIns="45720" rIns="91440" bIns="45720" anchor="t">
            <a:spAutoFit/>
          </a:bodyPr>
          <a:lstStyle>
            <a:defPPr>
              <a:defRPr lang="en-US"/>
            </a:defPPr>
          </a:lstStyle>
          <a:p>
            <a:pPr marL="109538" indent="-109538"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mn-lt"/>
              </a:rPr>
              <a:t>High-quality bases for as-built model including classified objects as a starting point for further processes</a:t>
            </a:r>
          </a:p>
        </p:txBody>
      </p:sp>
      <p:sp>
        <p:nvSpPr>
          <p:cNvPr id="85" name="Rechteck 84">
            <a:extLst>
              <a:ext uri="{FF2B5EF4-FFF2-40B4-BE49-F238E27FC236}">
                <a16:creationId xmlns:a16="http://schemas.microsoft.com/office/drawing/2014/main" id="{6EEB2873-2515-4713-B8B3-1128A907FFEF}"/>
              </a:ext>
            </a:extLst>
          </p:cNvPr>
          <p:cNvSpPr/>
          <p:nvPr/>
        </p:nvSpPr>
        <p:spPr>
          <a:xfrm>
            <a:off x="4159621" y="5388669"/>
            <a:ext cx="1547800" cy="32425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Benefits</a:t>
            </a: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13D9F7D-0C28-4C21-AA99-7C67E34F632A}" type="slidenum">
              <a:rPr kumimoji="0" sz="1000" b="1" i="0" u="none" strike="noStrike" kern="1200" cap="none" spc="0" normalizeH="0" baseline="0">
                <a:ln>
                  <a:noFill/>
                </a:ln>
                <a:solidFill>
                  <a:prstClr val="black"/>
                </a:solidFill>
                <a:effectLst/>
                <a:uLnTx/>
                <a:uFillTx/>
                <a:latin typeface="DB Sans"/>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22</a:t>
            </a:fld>
            <a:endParaRPr kumimoji="0" lang="en-US" sz="1000" b="1" i="0" u="none" strike="noStrike" kern="1200" cap="none" spc="0" normalizeH="0" baseline="0" noProof="0">
              <a:ln>
                <a:noFill/>
              </a:ln>
              <a:solidFill>
                <a:prstClr val="black"/>
              </a:solidFill>
              <a:effectLst/>
              <a:uLnTx/>
              <a:uFillTx/>
              <a:latin typeface="DB Sans"/>
              <a:ea typeface="+mn-ea"/>
              <a:cs typeface="+mn-cs"/>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5319736"/>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5446148"/>
            <a:ext cx="0" cy="608104"/>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44" name="Titel 3">
            <a:extLst>
              <a:ext uri="{FF2B5EF4-FFF2-40B4-BE49-F238E27FC236}">
                <a16:creationId xmlns:a16="http://schemas.microsoft.com/office/drawing/2014/main" id="{80CDFE1F-121E-461D-9E5C-D008C6FDFEC3}"/>
              </a:ext>
            </a:extLst>
          </p:cNvPr>
          <p:cNvSpPr txBox="1">
            <a:spLocks/>
          </p:cNvSpPr>
          <p:nvPr/>
        </p:nvSpPr>
        <p:spPr>
          <a:xfrm>
            <a:off x="1500056" y="296696"/>
            <a:ext cx="10602899"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As-built modelling</a:t>
            </a:r>
            <a:br>
              <a:rPr lang="en-US"/>
            </a:br>
            <a:r>
              <a:rPr lang="en-US" b="0" i="0" u="none" baseline="0">
                <a:latin typeface="DB Head Light" panose="020B0302050202020204" pitchFamily="34" charset="0"/>
              </a:rPr>
              <a:t>Creation of bases for BIM input data</a:t>
            </a:r>
            <a:endParaRPr lang="en-US" b="0"/>
          </a:p>
        </p:txBody>
      </p:sp>
      <p:pic>
        <p:nvPicPr>
          <p:cNvPr id="45" name="Picture 2">
            <a:extLst>
              <a:ext uri="{FF2B5EF4-FFF2-40B4-BE49-F238E27FC236}">
                <a16:creationId xmlns:a16="http://schemas.microsoft.com/office/drawing/2014/main" id="{C97734BC-E37E-494F-8B79-0C6A9E9F0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 y="1602009"/>
            <a:ext cx="3744186" cy="2198199"/>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 45">
            <a:extLst>
              <a:ext uri="{FF2B5EF4-FFF2-40B4-BE49-F238E27FC236}">
                <a16:creationId xmlns:a16="http://schemas.microsoft.com/office/drawing/2014/main" id="{16B81B4F-2D84-4E05-ADF6-DA5F2A12B9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8" y="3908326"/>
            <a:ext cx="3737288" cy="2145926"/>
          </a:xfrm>
          <a:prstGeom prst="rect">
            <a:avLst/>
          </a:prstGeom>
        </p:spPr>
      </p:pic>
      <p:pic>
        <p:nvPicPr>
          <p:cNvPr id="25" name="Grafik 24">
            <a:extLst>
              <a:ext uri="{FF2B5EF4-FFF2-40B4-BE49-F238E27FC236}">
                <a16:creationId xmlns:a16="http://schemas.microsoft.com/office/drawing/2014/main" id="{C538DF29-275F-0A42-AB4D-3CF3A23D5B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0794" y="355615"/>
            <a:ext cx="861867" cy="612883"/>
          </a:xfrm>
          <a:prstGeom prst="rect">
            <a:avLst/>
          </a:prstGeom>
        </p:spPr>
      </p:pic>
      <p:sp>
        <p:nvSpPr>
          <p:cNvPr id="23" name="Textfeld 22">
            <a:extLst>
              <a:ext uri="{FF2B5EF4-FFF2-40B4-BE49-F238E27FC236}">
                <a16:creationId xmlns:a16="http://schemas.microsoft.com/office/drawing/2014/main" id="{08C64760-7804-944B-B9D4-B91D1CFD1B07}"/>
              </a:ext>
            </a:extLst>
          </p:cNvPr>
          <p:cNvSpPr txBox="1"/>
          <p:nvPr/>
        </p:nvSpPr>
        <p:spPr>
          <a:xfrm rot="-5400000">
            <a:off x="-500793" y="3133160"/>
            <a:ext cx="1167846" cy="166253"/>
          </a:xfrm>
          <a:prstGeom prst="rect">
            <a:avLst/>
          </a:prstGeom>
          <a:noFill/>
        </p:spPr>
        <p:txBody>
          <a:bodyPr wrap="square" lIns="125999" tIns="108000" rIns="180000" rtlCol="0" anchor="b">
            <a:noAutofit/>
          </a:bodyPr>
          <a:lstStyle/>
          <a:p>
            <a:pPr algn="l" rtl="0">
              <a:buClr>
                <a:schemeClr val="accent2"/>
              </a:buClr>
            </a:pPr>
            <a:r>
              <a:rPr lang="en-US" sz="600" b="0" i="0" u="none" baseline="0">
                <a:solidFill>
                  <a:schemeClr val="bg2"/>
                </a:solidFill>
                <a:latin typeface="+mn-lt"/>
              </a:rPr>
              <a:t>Photo: Jan Brunkal (2)</a:t>
            </a:r>
          </a:p>
        </p:txBody>
      </p:sp>
      <p:sp>
        <p:nvSpPr>
          <p:cNvPr id="26" name="Textfeld 25">
            <a:extLst>
              <a:ext uri="{FF2B5EF4-FFF2-40B4-BE49-F238E27FC236}">
                <a16:creationId xmlns:a16="http://schemas.microsoft.com/office/drawing/2014/main" id="{B360EBC2-D6BD-4BD6-A310-AB3634E7297E}"/>
              </a:ext>
            </a:extLst>
          </p:cNvPr>
          <p:cNvSpPr txBox="1"/>
          <p:nvPr/>
        </p:nvSpPr>
        <p:spPr>
          <a:xfrm>
            <a:off x="0" y="5712925"/>
            <a:ext cx="1685675" cy="338554"/>
          </a:xfrm>
          <a:prstGeom prst="rect">
            <a:avLst/>
          </a:prstGeom>
          <a:solidFill>
            <a:schemeClr val="bg1"/>
          </a:solidFill>
        </p:spPr>
        <p:txBody>
          <a:bodyPr wrap="square" rIns="0" rtlCol="0">
            <a:spAutoFit/>
          </a:bodyPr>
          <a:lstStyle/>
          <a:p>
            <a:pPr algn="l" rtl="0">
              <a:buClr>
                <a:schemeClr val="accent2"/>
              </a:buClr>
            </a:pPr>
            <a:r>
              <a:rPr lang="en-US" sz="800" b="1" i="0" u="none" baseline="0">
                <a:latin typeface="DB Sans" panose="020B0502050202020204" pitchFamily="34" charset="0"/>
              </a:rPr>
              <a:t>Fig.: </a:t>
            </a:r>
            <a:r>
              <a:rPr lang="en-US" sz="800" b="0" i="0" u="none" baseline="0">
                <a:latin typeface="DB Sans" panose="020B0502050202020204" pitchFamily="34" charset="0"/>
              </a:rPr>
              <a:t>Revit model from point cloud</a:t>
            </a:r>
            <a:endParaRPr lang="en-US" sz="800" dirty="0">
              <a:latin typeface="DB Sans" panose="020B0502050202020204" pitchFamily="34" charset="0"/>
            </a:endParaRPr>
          </a:p>
        </p:txBody>
      </p:sp>
    </p:spTree>
    <p:extLst>
      <p:ext uri="{BB962C8B-B14F-4D97-AF65-F5344CB8AC3E}">
        <p14:creationId xmlns:p14="http://schemas.microsoft.com/office/powerpoint/2010/main" val="1318281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Gerade Verbindung 75"/>
          <p:cNvCxnSpPr>
            <a:cxnSpLocks/>
          </p:cNvCxnSpPr>
          <p:nvPr/>
        </p:nvCxnSpPr>
        <p:spPr>
          <a:xfrm>
            <a:off x="4087906" y="1589167"/>
            <a:ext cx="0" cy="580736"/>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81" name="Rechteck 80">
            <a:extLst>
              <a:ext uri="{FF2B5EF4-FFF2-40B4-BE49-F238E27FC236}">
                <a16:creationId xmlns:a16="http://schemas.microsoft.com/office/drawing/2014/main" id="{1FAE4C6B-A8A0-49FD-8D77-1810F2DAE7BB}"/>
              </a:ext>
            </a:extLst>
          </p:cNvPr>
          <p:cNvSpPr/>
          <p:nvPr/>
        </p:nvSpPr>
        <p:spPr>
          <a:xfrm>
            <a:off x="5649825" y="1589167"/>
            <a:ext cx="6487417" cy="461665"/>
          </a:xfrm>
          <a:prstGeom prst="rect">
            <a:avLst/>
          </a:prstGeom>
          <a:noFill/>
        </p:spPr>
        <p:txBody>
          <a:bodyPr wrap="square">
            <a:spAutoFit/>
          </a:bodyPr>
          <a:lstStyle>
            <a:defPPr>
              <a:defRPr lang="en-US"/>
            </a:defPPr>
          </a:lstStyle>
          <a:p>
            <a:pPr marL="0" marR="0" lvl="0" indent="0" algn="l" defTabSz="914400" rtl="0" eaLnBrk="1" fontAlgn="base" latinLnBrk="0" hangingPunct="1">
              <a:lnSpc>
                <a:spcPct val="100000"/>
              </a:lnSpc>
              <a:spcBef>
                <a:spcPct val="50000"/>
              </a:spcBef>
              <a:spcAft>
                <a:spcPct val="0"/>
              </a:spcAft>
              <a:buClr>
                <a:srgbClr val="FF0000"/>
              </a:buClr>
              <a:buSzTx/>
              <a:buFontTx/>
              <a:buNone/>
              <a:tabLst/>
              <a:defRPr/>
            </a:pPr>
            <a:r>
              <a:rPr kumimoji="0" lang="en-US" sz="1200" b="0" i="0" u="none" strike="noStrike" kern="1200" cap="none" spc="0" normalizeH="0" baseline="0">
                <a:ln>
                  <a:noFill/>
                </a:ln>
                <a:solidFill>
                  <a:srgbClr val="646973"/>
                </a:solidFill>
                <a:effectLst/>
                <a:uLnTx/>
                <a:uFillTx/>
                <a:latin typeface="+mn-lt"/>
                <a:ea typeface="+mn-ea"/>
                <a:cs typeface="+mn-cs"/>
              </a:rPr>
              <a:t>Environmental construction supervision | biotope mapping | planning | construction drawings for environmental impact mitigation | fauna cadastre | determining the features of excavation pits | environmental remediation</a:t>
            </a:r>
            <a:endParaRPr kumimoji="0" lang="en-US" altLang="de-DE" sz="1200" b="0" i="0" u="none" strike="noStrike" kern="1200" cap="none" spc="0" normalizeH="0" baseline="0" noProof="0" dirty="0">
              <a:ln>
                <a:noFill/>
              </a:ln>
              <a:solidFill>
                <a:srgbClr val="646973"/>
              </a:solidFill>
              <a:effectLst/>
              <a:uLnTx/>
              <a:uFillTx/>
              <a:latin typeface="+mn-lt"/>
              <a:ea typeface="+mn-ea"/>
              <a:cs typeface="+mn-cs"/>
            </a:endParaRPr>
          </a:p>
        </p:txBody>
      </p:sp>
      <p:sp>
        <p:nvSpPr>
          <p:cNvPr id="84" name="Rechteck 83">
            <a:extLst>
              <a:ext uri="{FF2B5EF4-FFF2-40B4-BE49-F238E27FC236}">
                <a16:creationId xmlns:a16="http://schemas.microsoft.com/office/drawing/2014/main" id="{6EEB2873-2515-4713-B8B3-1128A907FFEF}"/>
              </a:ext>
            </a:extLst>
          </p:cNvPr>
          <p:cNvSpPr/>
          <p:nvPr/>
        </p:nvSpPr>
        <p:spPr>
          <a:xfrm>
            <a:off x="4159621" y="1589167"/>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Areas of application</a:t>
            </a:r>
          </a:p>
        </p:txBody>
      </p:sp>
      <p:sp>
        <p:nvSpPr>
          <p:cNvPr id="86" name="Rechteck 85">
            <a:extLst>
              <a:ext uri="{FF2B5EF4-FFF2-40B4-BE49-F238E27FC236}">
                <a16:creationId xmlns:a16="http://schemas.microsoft.com/office/drawing/2014/main" id="{6EEB2873-2515-4713-B8B3-1128A907FFEF}"/>
              </a:ext>
            </a:extLst>
          </p:cNvPr>
          <p:cNvSpPr/>
          <p:nvPr/>
        </p:nvSpPr>
        <p:spPr>
          <a:xfrm>
            <a:off x="4159621" y="2286835"/>
            <a:ext cx="1547800" cy="32425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Precision</a:t>
            </a:r>
          </a:p>
        </p:txBody>
      </p:sp>
      <p:cxnSp>
        <p:nvCxnSpPr>
          <p:cNvPr id="306" name="Gerader Verbinder 305">
            <a:extLst>
              <a:ext uri="{FF2B5EF4-FFF2-40B4-BE49-F238E27FC236}">
                <a16:creationId xmlns:a16="http://schemas.microsoft.com/office/drawing/2014/main" id="{A0EDAAC4-8246-423E-AE55-7D0E0913F909}"/>
              </a:ext>
            </a:extLst>
          </p:cNvPr>
          <p:cNvCxnSpPr>
            <a:cxnSpLocks/>
          </p:cNvCxnSpPr>
          <p:nvPr/>
        </p:nvCxnSpPr>
        <p:spPr>
          <a:xfrm>
            <a:off x="4087906" y="2246517"/>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7" name="Gerader Verbinder 306">
            <a:extLst>
              <a:ext uri="{FF2B5EF4-FFF2-40B4-BE49-F238E27FC236}">
                <a16:creationId xmlns:a16="http://schemas.microsoft.com/office/drawing/2014/main" id="{7C71D9FA-404A-4133-8A6C-9BB3806865AB}"/>
              </a:ext>
            </a:extLst>
          </p:cNvPr>
          <p:cNvCxnSpPr>
            <a:cxnSpLocks/>
          </p:cNvCxnSpPr>
          <p:nvPr/>
        </p:nvCxnSpPr>
        <p:spPr>
          <a:xfrm>
            <a:off x="4087906" y="3180991"/>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8" name="Gerade Verbindung 75">
            <a:extLst>
              <a:ext uri="{FF2B5EF4-FFF2-40B4-BE49-F238E27FC236}">
                <a16:creationId xmlns:a16="http://schemas.microsoft.com/office/drawing/2014/main" id="{4F5CAF53-A0D5-4592-A511-0CCBDFA57360}"/>
              </a:ext>
            </a:extLst>
          </p:cNvPr>
          <p:cNvCxnSpPr>
            <a:cxnSpLocks/>
          </p:cNvCxnSpPr>
          <p:nvPr/>
        </p:nvCxnSpPr>
        <p:spPr>
          <a:xfrm>
            <a:off x="4087906" y="2335965"/>
            <a:ext cx="0" cy="757635"/>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19" name="Rechteck 18">
            <a:extLst>
              <a:ext uri="{FF2B5EF4-FFF2-40B4-BE49-F238E27FC236}">
                <a16:creationId xmlns:a16="http://schemas.microsoft.com/office/drawing/2014/main" id="{6EEB2873-2515-4713-B8B3-1128A907FFEF}"/>
              </a:ext>
            </a:extLst>
          </p:cNvPr>
          <p:cNvSpPr/>
          <p:nvPr/>
        </p:nvSpPr>
        <p:spPr>
          <a:xfrm>
            <a:off x="4159621" y="3162356"/>
            <a:ext cx="1547800" cy="58073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Services</a:t>
            </a:r>
          </a:p>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DB E&amp;C</a:t>
            </a:r>
          </a:p>
        </p:txBody>
      </p:sp>
      <p:cxnSp>
        <p:nvCxnSpPr>
          <p:cNvPr id="75" name="Gerade Verbindung 74"/>
          <p:cNvCxnSpPr>
            <a:cxnSpLocks/>
          </p:cNvCxnSpPr>
          <p:nvPr/>
        </p:nvCxnSpPr>
        <p:spPr>
          <a:xfrm>
            <a:off x="4087906" y="3248980"/>
            <a:ext cx="0" cy="1260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79" name="Rechteck 78">
            <a:extLst>
              <a:ext uri="{FF2B5EF4-FFF2-40B4-BE49-F238E27FC236}">
                <a16:creationId xmlns:a16="http://schemas.microsoft.com/office/drawing/2014/main" id="{1FAE4C6B-A8A0-49FD-8D77-1810F2DAE7BB}"/>
              </a:ext>
            </a:extLst>
          </p:cNvPr>
          <p:cNvSpPr/>
          <p:nvPr/>
        </p:nvSpPr>
        <p:spPr>
          <a:xfrm>
            <a:off x="5649825" y="3181605"/>
            <a:ext cx="6237369" cy="1354217"/>
          </a:xfrm>
          <a:prstGeom prst="rect">
            <a:avLst/>
          </a:prstGeom>
          <a:noFill/>
        </p:spPr>
        <p:txBody>
          <a:bodyPr wrap="square">
            <a:spAutoFit/>
          </a:bodyPr>
          <a:lstStyle>
            <a:defPPr>
              <a:defRPr lang="en-US"/>
            </a:defPPr>
          </a:lstStyle>
          <a:p>
            <a:pPr marL="182563" marR="0" lvl="0" indent="-127000" algn="l" defTabSz="914400" rtl="0" eaLnBrk="1" fontAlgn="base" latinLnBrk="0" hangingPunct="1">
              <a:lnSpc>
                <a:spcPct val="100000"/>
              </a:lnSpc>
              <a:spcBef>
                <a:spcPts val="0"/>
              </a:spcBef>
              <a:spcAft>
                <a:spcPts val="600"/>
              </a:spcAft>
              <a:buClr>
                <a:srgbClr val="FF0000"/>
              </a:buClr>
              <a:buSzTx/>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DB Sans"/>
                <a:ea typeface="+mn-ea"/>
                <a:cs typeface="+mn-cs"/>
              </a:rPr>
              <a:t>Creating an orthophoto with a resolution of 1 cm per pixel (increased precision possible by means of ground control points)</a:t>
            </a:r>
          </a:p>
          <a:p>
            <a:pPr marL="182563" marR="0" lvl="0" indent="-127000" algn="l" defTabSz="914400" rtl="0" eaLnBrk="1" fontAlgn="base" latinLnBrk="0" hangingPunct="1">
              <a:lnSpc>
                <a:spcPct val="100000"/>
              </a:lnSpc>
              <a:spcBef>
                <a:spcPts val="0"/>
              </a:spcBef>
              <a:spcAft>
                <a:spcPts val="600"/>
              </a:spcAft>
              <a:buClr>
                <a:srgbClr val="FF0000"/>
              </a:buClr>
              <a:buSzTx/>
              <a:buFont typeface="Wingdings" panose="05000000000000000000" pitchFamily="2" charset="2"/>
              <a:buChar char="§"/>
              <a:defRPr/>
            </a:pPr>
            <a:r>
              <a:rPr lang="en-US" sz="1200" b="0" i="0" u="none" baseline="0">
                <a:solidFill>
                  <a:srgbClr val="646973"/>
                </a:solidFill>
                <a:latin typeface="DB Sans"/>
              </a:rPr>
              <a:t>Provision on the platform for conventional measurements and </a:t>
            </a:r>
            <a:br>
              <a:rPr lang="en-US" sz="1200" b="0">
                <a:solidFill>
                  <a:srgbClr val="646973"/>
                </a:solidFill>
                <a:latin typeface="DB Sans"/>
              </a:rPr>
            </a:br>
            <a:r>
              <a:rPr lang="en-US" sz="1200" b="0" i="0" u="none" baseline="0">
                <a:solidFill>
                  <a:srgbClr val="646973"/>
                </a:solidFill>
                <a:latin typeface="DB Sans"/>
              </a:rPr>
              <a:t>variance analyses incl. </a:t>
            </a:r>
            <a:r>
              <a:rPr kumimoji="0" lang="en-US" sz="1200" b="0" i="0" u="none" strike="noStrike" kern="1200" cap="none" spc="0" normalizeH="0" baseline="0">
                <a:ln>
                  <a:noFill/>
                </a:ln>
                <a:solidFill>
                  <a:srgbClr val="646973"/>
                </a:solidFill>
                <a:effectLst/>
                <a:uLnTx/>
                <a:uFillTx/>
                <a:latin typeface="DB Sans"/>
                <a:ea typeface="+mn-ea"/>
                <a:cs typeface="+mn-cs"/>
              </a:rPr>
              <a:t>integration of geo-referenced designs </a:t>
            </a:r>
            <a:br>
              <a:rPr kumimoji="0" lang="en-US" sz="1200" b="0" i="0" u="none" strike="noStrike" kern="1200" cap="none" spc="0" normalizeH="0" baseline="0">
                <a:ln>
                  <a:noFill/>
                </a:ln>
                <a:solidFill>
                  <a:srgbClr val="646973"/>
                </a:solidFill>
                <a:effectLst/>
                <a:uLnTx/>
                <a:uFillTx/>
                <a:latin typeface="DB Sans"/>
                <a:ea typeface="+mn-ea"/>
                <a:cs typeface="+mn-cs"/>
              </a:rPr>
            </a:br>
            <a:r>
              <a:rPr kumimoji="0" lang="en-US" sz="1200" b="0" i="0" u="none" strike="noStrike" kern="1200" cap="none" spc="0" normalizeH="0" baseline="0">
                <a:ln>
                  <a:noFill/>
                </a:ln>
                <a:solidFill>
                  <a:srgbClr val="646973"/>
                </a:solidFill>
                <a:effectLst/>
                <a:uLnTx/>
                <a:uFillTx/>
                <a:latin typeface="DB Sans"/>
                <a:ea typeface="+mn-ea"/>
                <a:cs typeface="+mn-cs"/>
              </a:rPr>
              <a:t>as well as the possibility of export or integration via WMS service</a:t>
            </a:r>
          </a:p>
          <a:p>
            <a:pPr marL="182563" marR="0" lvl="0" indent="-127000" algn="l" defTabSz="914400" rtl="0" eaLnBrk="1" fontAlgn="base" latinLnBrk="0" hangingPunct="1">
              <a:lnSpc>
                <a:spcPct val="100000"/>
              </a:lnSpc>
              <a:spcBef>
                <a:spcPts val="0"/>
              </a:spcBef>
              <a:spcAft>
                <a:spcPts val="600"/>
              </a:spcAft>
              <a:buClr>
                <a:srgbClr val="FF0000"/>
              </a:buClr>
              <a:buSzTx/>
              <a:buFont typeface="Wingdings" panose="05000000000000000000" pitchFamily="2" charset="2"/>
              <a:buChar char="§"/>
              <a:defRPr/>
            </a:pPr>
            <a:r>
              <a:rPr kumimoji="0" lang="en-US" sz="1200" b="0" i="0" u="none" strike="noStrike" kern="1200" cap="none" spc="0" normalizeH="0" baseline="0">
                <a:ln>
                  <a:noFill/>
                </a:ln>
                <a:solidFill>
                  <a:srgbClr val="646973"/>
                </a:solidFill>
                <a:effectLst/>
                <a:uLnTx/>
                <a:uFillTx/>
                <a:latin typeface="DB Sans"/>
                <a:ea typeface="+mn-ea"/>
                <a:cs typeface="+mn-cs"/>
              </a:rPr>
              <a:t>Custom services on request (</a:t>
            </a:r>
            <a:r>
              <a:rPr lang="en-US" sz="1200" b="0" i="0" u="none" baseline="0">
                <a:solidFill>
                  <a:srgbClr val="646973"/>
                </a:solidFill>
                <a:latin typeface="DB Sans"/>
              </a:rPr>
              <a:t>preparation of expert opinions, environmental impact designs)</a:t>
            </a:r>
          </a:p>
        </p:txBody>
      </p:sp>
      <p:sp>
        <p:nvSpPr>
          <p:cNvPr id="83" name="Rechteck 82">
            <a:extLst>
              <a:ext uri="{FF2B5EF4-FFF2-40B4-BE49-F238E27FC236}">
                <a16:creationId xmlns:a16="http://schemas.microsoft.com/office/drawing/2014/main" id="{1FAE4C6B-A8A0-49FD-8D77-1810F2DAE7BB}"/>
              </a:ext>
            </a:extLst>
          </p:cNvPr>
          <p:cNvSpPr/>
          <p:nvPr/>
        </p:nvSpPr>
        <p:spPr>
          <a:xfrm>
            <a:off x="5649826" y="4666795"/>
            <a:ext cx="6082310" cy="1405513"/>
          </a:xfrm>
          <a:prstGeom prst="rect">
            <a:avLst/>
          </a:prstGeom>
          <a:noFill/>
        </p:spPr>
        <p:txBody>
          <a:bodyPr wrap="square">
            <a:spAutoFit/>
          </a:bodyPr>
          <a:lstStyle>
            <a:defPPr>
              <a:defRPr lang="en-US"/>
            </a:defPPr>
          </a:lstStyle>
          <a:p>
            <a:pPr marL="182563" indent="-174625"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High-precision digital overview of large areas – </a:t>
            </a:r>
            <a:br>
              <a:rPr lang="en-US" sz="1200" b="0">
                <a:solidFill>
                  <a:srgbClr val="646973"/>
                </a:solidFill>
                <a:latin typeface="DB Sans"/>
              </a:rPr>
            </a:br>
            <a:r>
              <a:rPr lang="en-US" sz="1200" b="0" i="0" u="none" baseline="0">
                <a:solidFill>
                  <a:srgbClr val="646973"/>
                </a:solidFill>
                <a:latin typeface="DB Sans"/>
              </a:rPr>
              <a:t>without local inspection and data acquisition</a:t>
            </a:r>
          </a:p>
          <a:p>
            <a:pPr marL="182563" indent="-174625"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Significant time savings in as-built survey, processes accompanying measures</a:t>
            </a:r>
            <a:br>
              <a:rPr lang="en-US" sz="1200" b="0">
                <a:solidFill>
                  <a:srgbClr val="646973"/>
                </a:solidFill>
                <a:latin typeface="DB Sans"/>
              </a:rPr>
            </a:br>
            <a:r>
              <a:rPr lang="en-US" sz="1200" b="0" i="0" u="none" baseline="0">
                <a:solidFill>
                  <a:srgbClr val="646973"/>
                </a:solidFill>
                <a:latin typeface="DB Sans"/>
              </a:rPr>
              <a:t>, monitoring of protective measures, etc.</a:t>
            </a:r>
          </a:p>
          <a:p>
            <a:pPr marL="182563" indent="-174625" algn="l" rtl="0">
              <a:spcBef>
                <a:spcPts val="0"/>
              </a:spcBef>
              <a:spcAft>
                <a:spcPts val="600"/>
              </a:spcAft>
              <a:buClr>
                <a:srgbClr val="FF0000"/>
              </a:buClr>
              <a:buFont typeface="Wingdings" panose="05000000000000000000" pitchFamily="2" charset="2"/>
              <a:buChar char="§"/>
              <a:defRPr/>
            </a:pPr>
            <a:r>
              <a:rPr lang="en-US" sz="1200" b="0" i="0" u="none" baseline="0">
                <a:solidFill>
                  <a:srgbClr val="646973"/>
                </a:solidFill>
                <a:latin typeface="DB Sans"/>
              </a:rPr>
              <a:t>Precise measurements and documentation for many environmental issues – even in rough terrain</a:t>
            </a:r>
          </a:p>
        </p:txBody>
      </p:sp>
      <p:sp>
        <p:nvSpPr>
          <p:cNvPr id="85" name="Rechteck 84">
            <a:extLst>
              <a:ext uri="{FF2B5EF4-FFF2-40B4-BE49-F238E27FC236}">
                <a16:creationId xmlns:a16="http://schemas.microsoft.com/office/drawing/2014/main" id="{6EEB2873-2515-4713-B8B3-1128A907FFEF}"/>
              </a:ext>
            </a:extLst>
          </p:cNvPr>
          <p:cNvSpPr/>
          <p:nvPr/>
        </p:nvSpPr>
        <p:spPr>
          <a:xfrm>
            <a:off x="4159621" y="4624924"/>
            <a:ext cx="1547800" cy="324256"/>
          </a:xfrm>
          <a:prstGeom prst="rect">
            <a:avLst/>
          </a:prstGeom>
          <a:noFill/>
        </p:spPr>
        <p:txBody>
          <a:bodyPr wrap="square">
            <a:spAutoFit/>
          </a:bodyPr>
          <a:lstStyle>
            <a:defPPr>
              <a:defRPr lang="en-US"/>
            </a:defPPr>
          </a:lstStyle>
          <a:p>
            <a:pPr marL="0" marR="0" lvl="0" indent="0" algn="l" defTabSz="914400" rtl="0" eaLnBrk="1" fontAlgn="base" latinLnBrk="0" hangingPunct="1">
              <a:lnSpc>
                <a:spcPts val="2000"/>
              </a:lnSpc>
              <a:spcBef>
                <a:spcPct val="0"/>
              </a:spcBef>
              <a:spcAft>
                <a:spcPct val="0"/>
              </a:spcAft>
              <a:buClrTx/>
              <a:buSzTx/>
              <a:buFontTx/>
              <a:buNone/>
              <a:tabLst/>
              <a:defRPr kumimoji="0" b="1" i="0" normalizeH="0">
                <a:highlight>
                  <a:srgbClr val="000000">
                    <a:alpha val="0"/>
                  </a:srgbClr>
                </a:highlight>
                <a:uLnTx/>
                <a:uFillTx/>
                <a:latin typeface="DB Office" pitchFamily="34" charset="0"/>
                <a:ea typeface="+mn-ea"/>
                <a:cs typeface="+mn-cs"/>
              </a:defRPr>
            </a:pPr>
            <a:r>
              <a:rPr kumimoji="0" lang="en-US" sz="1400" b="1" i="0" u="none" strike="noStrike" kern="1200" cap="none" spc="0" normalizeH="0" baseline="0">
                <a:ln>
                  <a:noFill/>
                </a:ln>
                <a:solidFill>
                  <a:srgbClr val="646973"/>
                </a:solidFill>
                <a:effectLst/>
                <a:highlight>
                  <a:srgbClr val="000000">
                    <a:alpha val="0"/>
                  </a:srgbClr>
                </a:highlight>
                <a:uLnTx/>
                <a:uFillTx/>
                <a:latin typeface="DB Sans"/>
                <a:ea typeface="+mn-ea"/>
                <a:cs typeface="+mn-cs"/>
              </a:rPr>
              <a:t>Benefits</a:t>
            </a: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913D9F7D-0C28-4C21-AA99-7C67E34F632A}" type="slidenum">
              <a:rPr kumimoji="0" sz="1000" b="1" i="0" u="none" strike="noStrike" kern="1200" cap="none" spc="0" normalizeH="0" baseline="0">
                <a:ln>
                  <a:noFill/>
                </a:ln>
                <a:solidFill>
                  <a:prstClr val="black"/>
                </a:solidFill>
                <a:effectLst/>
                <a:uLnTx/>
                <a:uFillTx/>
                <a:latin typeface="DB Sans"/>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23</a:t>
            </a:fld>
            <a:endParaRPr kumimoji="0" lang="en-US" sz="1000" b="1" i="0" u="none" strike="noStrike" kern="1200" cap="none" spc="0" normalizeH="0" baseline="0" noProof="0">
              <a:ln>
                <a:noFill/>
              </a:ln>
              <a:solidFill>
                <a:prstClr val="black"/>
              </a:solidFill>
              <a:effectLst/>
              <a:uLnTx/>
              <a:uFillTx/>
              <a:latin typeface="DB Sans"/>
              <a:ea typeface="+mn-ea"/>
              <a:cs typeface="+mn-cs"/>
            </a:endParaRPr>
          </a:p>
        </p:txBody>
      </p:sp>
      <p:cxnSp>
        <p:nvCxnSpPr>
          <p:cNvPr id="7" name="Gerader Verbinder 6">
            <a:extLst>
              <a:ext uri="{FF2B5EF4-FFF2-40B4-BE49-F238E27FC236}">
                <a16:creationId xmlns:a16="http://schemas.microsoft.com/office/drawing/2014/main" id="{F4E0C4FC-9ED8-41EC-9360-EF8C9BEC92C4}"/>
              </a:ext>
            </a:extLst>
          </p:cNvPr>
          <p:cNvCxnSpPr>
            <a:cxnSpLocks/>
          </p:cNvCxnSpPr>
          <p:nvPr/>
        </p:nvCxnSpPr>
        <p:spPr>
          <a:xfrm>
            <a:off x="4087906" y="4607413"/>
            <a:ext cx="7732619"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9" name="Gerade Verbindung 74">
            <a:extLst>
              <a:ext uri="{FF2B5EF4-FFF2-40B4-BE49-F238E27FC236}">
                <a16:creationId xmlns:a16="http://schemas.microsoft.com/office/drawing/2014/main" id="{0C7F2DDF-9B36-4BA0-9E90-4F774900F7A7}"/>
              </a:ext>
            </a:extLst>
          </p:cNvPr>
          <p:cNvCxnSpPr>
            <a:cxnSpLocks/>
          </p:cNvCxnSpPr>
          <p:nvPr/>
        </p:nvCxnSpPr>
        <p:spPr>
          <a:xfrm>
            <a:off x="4087906" y="4701023"/>
            <a:ext cx="0" cy="1260000"/>
          </a:xfrm>
          <a:prstGeom prst="line">
            <a:avLst/>
          </a:prstGeom>
          <a:ln w="25400">
            <a:solidFill>
              <a:srgbClr val="EC0016"/>
            </a:solidFill>
          </a:ln>
        </p:spPr>
        <p:style>
          <a:lnRef idx="1">
            <a:schemeClr val="accent1"/>
          </a:lnRef>
          <a:fillRef idx="0">
            <a:schemeClr val="accent1"/>
          </a:fillRef>
          <a:effectRef idx="0">
            <a:schemeClr val="accent1"/>
          </a:effectRef>
          <a:fontRef idx="minor">
            <a:schemeClr val="tx1"/>
          </a:fontRef>
        </p:style>
      </p:cxnSp>
      <p:sp>
        <p:nvSpPr>
          <p:cNvPr id="35" name="Titel 3">
            <a:extLst>
              <a:ext uri="{FF2B5EF4-FFF2-40B4-BE49-F238E27FC236}">
                <a16:creationId xmlns:a16="http://schemas.microsoft.com/office/drawing/2014/main" id="{B27F22DC-AC4B-4089-8B7D-90267ACBF309}"/>
              </a:ext>
            </a:extLst>
          </p:cNvPr>
          <p:cNvSpPr txBox="1">
            <a:spLocks/>
          </p:cNvSpPr>
          <p:nvPr/>
        </p:nvSpPr>
        <p:spPr>
          <a:xfrm>
            <a:off x="1500056" y="296696"/>
            <a:ext cx="10602899" cy="8640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fontAlgn="auto">
              <a:spcAft>
                <a:spcPts val="0"/>
              </a:spcAft>
            </a:pPr>
            <a:r>
              <a:rPr lang="en-US" b="1" i="0" u="none" baseline="0"/>
              <a:t>Environmental services</a:t>
            </a:r>
            <a:br>
              <a:rPr lang="en-US"/>
            </a:br>
            <a:r>
              <a:rPr lang="en-US" b="0" i="0" u="none" baseline="0">
                <a:latin typeface="DB Head Light" panose="020B0302050202020204" pitchFamily="34" charset="0"/>
              </a:rPr>
              <a:t>Cross-cutting perspectives also provided for environmental work</a:t>
            </a:r>
            <a:endParaRPr lang="en-US" b="0" dirty="0"/>
          </a:p>
        </p:txBody>
      </p:sp>
      <p:pic>
        <p:nvPicPr>
          <p:cNvPr id="61" name="Picture 2">
            <a:extLst>
              <a:ext uri="{FF2B5EF4-FFF2-40B4-BE49-F238E27FC236}">
                <a16:creationId xmlns:a16="http://schemas.microsoft.com/office/drawing/2014/main" id="{B3D28227-6F4D-43B7-AE36-2B29474EA1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63"/>
          <a:stretch/>
        </p:blipFill>
        <p:spPr bwMode="auto">
          <a:xfrm>
            <a:off x="1" y="1580913"/>
            <a:ext cx="3744188" cy="2215321"/>
          </a:xfrm>
          <a:prstGeom prst="rect">
            <a:avLst/>
          </a:prstGeom>
          <a:noFill/>
          <a:extLst>
            <a:ext uri="{909E8E84-426E-40DD-AFC4-6F175D3DCCD1}">
              <a14:hiddenFill xmlns:a14="http://schemas.microsoft.com/office/drawing/2010/main">
                <a:solidFill>
                  <a:srgbClr val="FFFFFF"/>
                </a:solidFill>
              </a14:hiddenFill>
            </a:ext>
          </a:extLst>
        </p:spPr>
      </p:pic>
      <p:pic>
        <p:nvPicPr>
          <p:cNvPr id="62" name="Grafik 61">
            <a:extLst>
              <a:ext uri="{FF2B5EF4-FFF2-40B4-BE49-F238E27FC236}">
                <a16:creationId xmlns:a16="http://schemas.microsoft.com/office/drawing/2014/main" id="{E516B943-F4D6-4B77-83FB-64F61C75F8A9}"/>
              </a:ext>
            </a:extLst>
          </p:cNvPr>
          <p:cNvPicPr>
            <a:picLocks noChangeAspect="1"/>
          </p:cNvPicPr>
          <p:nvPr/>
        </p:nvPicPr>
        <p:blipFill rotWithShape="1">
          <a:blip r:embed="rId3">
            <a:extLst>
              <a:ext uri="{28A0092B-C50C-407E-A947-70E740481C1C}">
                <a14:useLocalDpi xmlns:a14="http://schemas.microsoft.com/office/drawing/2010/main" val="0"/>
              </a:ext>
            </a:extLst>
          </a:blip>
          <a:srcRect t="2644"/>
          <a:stretch/>
        </p:blipFill>
        <p:spPr>
          <a:xfrm>
            <a:off x="0" y="3902113"/>
            <a:ext cx="3744186" cy="2156757"/>
          </a:xfrm>
          <a:prstGeom prst="rect">
            <a:avLst/>
          </a:prstGeom>
        </p:spPr>
      </p:pic>
      <p:sp>
        <p:nvSpPr>
          <p:cNvPr id="5" name="Textfeld 4">
            <a:extLst>
              <a:ext uri="{FF2B5EF4-FFF2-40B4-BE49-F238E27FC236}">
                <a16:creationId xmlns:a16="http://schemas.microsoft.com/office/drawing/2014/main" id="{1E7DC299-7D12-4432-98D9-7DCD6ADC8A59}"/>
              </a:ext>
            </a:extLst>
          </p:cNvPr>
          <p:cNvSpPr txBox="1"/>
          <p:nvPr/>
        </p:nvSpPr>
        <p:spPr>
          <a:xfrm>
            <a:off x="0" y="3334569"/>
            <a:ext cx="1272209" cy="461665"/>
          </a:xfrm>
          <a:prstGeom prst="rect">
            <a:avLst/>
          </a:prstGeom>
          <a:solidFill>
            <a:schemeClr val="bg1"/>
          </a:solidFill>
        </p:spPr>
        <p:txBody>
          <a:bodyPr wrap="square" rtlCol="0">
            <a:spAutoFit/>
          </a:bodyPr>
          <a:lstStyle/>
          <a:p>
            <a:pPr algn="l" rtl="0">
              <a:buClr>
                <a:schemeClr val="accent2"/>
              </a:buClr>
            </a:pPr>
            <a:r>
              <a:rPr lang="en-US" sz="800" b="1" i="0" u="none" baseline="0">
                <a:latin typeface="DB Sans" panose="020B0502050202020204" pitchFamily="34" charset="0"/>
              </a:rPr>
              <a:t>Fig.: </a:t>
            </a:r>
            <a:r>
              <a:rPr lang="en-US" sz="800" b="0" i="0" u="none" baseline="0">
                <a:latin typeface="DB Sans" panose="020B0502050202020204" pitchFamily="34" charset="0"/>
              </a:rPr>
              <a:t>Checking the </a:t>
            </a:r>
            <a:br>
              <a:rPr lang="en-US" sz="800" b="0">
                <a:latin typeface="DB Sans" panose="020B0502050202020204" pitchFamily="34" charset="0"/>
              </a:rPr>
            </a:br>
            <a:r>
              <a:rPr lang="en-US" sz="800" b="0" i="0" u="none" baseline="0">
                <a:latin typeface="DB Sans" panose="020B0502050202020204" pitchFamily="34" charset="0"/>
              </a:rPr>
              <a:t>location and dimensions </a:t>
            </a:r>
            <a:br>
              <a:rPr lang="en-US" sz="800" b="0">
                <a:latin typeface="DB Sans" panose="020B0502050202020204" pitchFamily="34" charset="0"/>
              </a:rPr>
            </a:br>
            <a:r>
              <a:rPr lang="en-US" sz="800" b="0" i="0" u="none" baseline="0">
                <a:latin typeface="DB Sans" panose="020B0502050202020204" pitchFamily="34" charset="0"/>
              </a:rPr>
              <a:t>of habitat areas </a:t>
            </a:r>
            <a:endParaRPr lang="en-US" sz="800" dirty="0">
              <a:latin typeface="DB Sans" panose="020B0502050202020204" pitchFamily="34" charset="0"/>
            </a:endParaRPr>
          </a:p>
        </p:txBody>
      </p:sp>
      <p:sp>
        <p:nvSpPr>
          <p:cNvPr id="63" name="Textfeld 62">
            <a:extLst>
              <a:ext uri="{FF2B5EF4-FFF2-40B4-BE49-F238E27FC236}">
                <a16:creationId xmlns:a16="http://schemas.microsoft.com/office/drawing/2014/main" id="{805EC4AA-1F35-4481-8D63-688F108270E9}"/>
              </a:ext>
            </a:extLst>
          </p:cNvPr>
          <p:cNvSpPr txBox="1"/>
          <p:nvPr/>
        </p:nvSpPr>
        <p:spPr>
          <a:xfrm>
            <a:off x="2" y="5474096"/>
            <a:ext cx="1685675" cy="584775"/>
          </a:xfrm>
          <a:prstGeom prst="rect">
            <a:avLst/>
          </a:prstGeom>
          <a:solidFill>
            <a:schemeClr val="bg1"/>
          </a:solidFill>
        </p:spPr>
        <p:txBody>
          <a:bodyPr wrap="square" rIns="0" rtlCol="0">
            <a:spAutoFit/>
          </a:bodyPr>
          <a:lstStyle/>
          <a:p>
            <a:pPr algn="l" rtl="0">
              <a:buClr>
                <a:schemeClr val="accent2"/>
              </a:buClr>
            </a:pPr>
            <a:r>
              <a:rPr lang="en-US" sz="800" b="1" i="0" u="none" baseline="0">
                <a:latin typeface="DB Sans" panose="020B0502050202020204" pitchFamily="34" charset="0"/>
              </a:rPr>
              <a:t>Fig.: </a:t>
            </a:r>
            <a:r>
              <a:rPr lang="en-US" sz="800" b="0" i="0" u="none" baseline="0">
                <a:latin typeface="DB Sans" panose="020B0502050202020204" pitchFamily="34" charset="0"/>
              </a:rPr>
              <a:t>Representation of a lizard population by the track with high-resolution orthophoto as data basis</a:t>
            </a:r>
            <a:endParaRPr lang="en-US" sz="800" dirty="0">
              <a:latin typeface="DB Sans" panose="020B0502050202020204" pitchFamily="34" charset="0"/>
            </a:endParaRPr>
          </a:p>
        </p:txBody>
      </p:sp>
      <p:sp>
        <p:nvSpPr>
          <p:cNvPr id="65" name="Rechteck 64">
            <a:extLst>
              <a:ext uri="{FF2B5EF4-FFF2-40B4-BE49-F238E27FC236}">
                <a16:creationId xmlns:a16="http://schemas.microsoft.com/office/drawing/2014/main" id="{A68D6177-7A40-45F1-B573-8C3F3CD3E3FB}"/>
              </a:ext>
            </a:extLst>
          </p:cNvPr>
          <p:cNvSpPr/>
          <p:nvPr/>
        </p:nvSpPr>
        <p:spPr>
          <a:xfrm>
            <a:off x="5707421" y="2265759"/>
            <a:ext cx="6113091" cy="830997"/>
          </a:xfrm>
          <a:prstGeom prst="rect">
            <a:avLst/>
          </a:prstGeom>
          <a:noFill/>
        </p:spPr>
        <p:txBody>
          <a:bodyPr wrap="square">
            <a:spAutoFit/>
          </a:bodyPr>
          <a:lstStyle>
            <a:defPPr>
              <a:defRPr lang="en-US"/>
            </a:defPPr>
          </a:lstStyle>
          <a:p>
            <a:pPr lvl="0" algn="l" rtl="0">
              <a:spcBef>
                <a:spcPts val="0"/>
              </a:spcBef>
              <a:defRPr/>
            </a:pPr>
            <a:r>
              <a:rPr lang="en-US" sz="1200" b="0" i="0" u="none" baseline="0" dirty="0">
                <a:solidFill>
                  <a:srgbClr val="646973"/>
                </a:solidFill>
                <a:latin typeface="+mn-lt"/>
              </a:rPr>
              <a:t>Internal measurement accuracy	x/y: up to 1 cm</a:t>
            </a:r>
            <a:r>
              <a:rPr lang="en-US" sz="1200" b="0" i="0" u="none" dirty="0">
                <a:solidFill>
                  <a:srgbClr val="646973"/>
                </a:solidFill>
                <a:latin typeface="+mn-lt"/>
              </a:rPr>
              <a:t>                  </a:t>
            </a:r>
            <a:r>
              <a:rPr lang="en-US" sz="1200" b="0" i="0" u="none" baseline="0" dirty="0">
                <a:solidFill>
                  <a:srgbClr val="646973"/>
                </a:solidFill>
                <a:latin typeface="+mn-lt"/>
              </a:rPr>
              <a:t>z: up to 3 cm</a:t>
            </a:r>
            <a:br>
              <a:rPr lang="en-US" sz="1400" b="0" dirty="0">
                <a:solidFill>
                  <a:srgbClr val="646973"/>
                </a:solidFill>
                <a:latin typeface="+mn-lt"/>
              </a:rPr>
            </a:br>
            <a:r>
              <a:rPr lang="en-US" sz="900" b="0" i="0" u="none" baseline="0" dirty="0">
                <a:solidFill>
                  <a:srgbClr val="646973"/>
                </a:solidFill>
                <a:latin typeface="DB Sans"/>
              </a:rPr>
              <a:t>(→ measurement between objects in the image)</a:t>
            </a:r>
            <a:endParaRPr lang="en-US" altLang="de-DE" sz="1400" b="0" dirty="0">
              <a:solidFill>
                <a:srgbClr val="646973"/>
              </a:solidFill>
              <a:latin typeface="+mn-lt"/>
            </a:endParaRPr>
          </a:p>
          <a:p>
            <a:pPr lvl="0" algn="l" rtl="0">
              <a:defRPr/>
            </a:pPr>
            <a:r>
              <a:rPr lang="en-US" sz="1200" b="0" i="0" u="none" baseline="0" dirty="0">
                <a:solidFill>
                  <a:srgbClr val="646973"/>
                </a:solidFill>
                <a:latin typeface="+mn-lt"/>
              </a:rPr>
              <a:t>External position accuracy	x/y: up to 3 cm</a:t>
            </a:r>
            <a:r>
              <a:rPr lang="en-US" sz="1200" b="0" i="0" u="none" dirty="0">
                <a:solidFill>
                  <a:srgbClr val="646973"/>
                </a:solidFill>
                <a:latin typeface="+mn-lt"/>
              </a:rPr>
              <a:t>                  </a:t>
            </a:r>
            <a:r>
              <a:rPr lang="en-US" sz="1200" b="0" i="0" u="none" baseline="0" dirty="0">
                <a:solidFill>
                  <a:srgbClr val="646973"/>
                </a:solidFill>
                <a:latin typeface="+mn-lt"/>
              </a:rPr>
              <a:t>z: up to 5 cm </a:t>
            </a:r>
            <a:br>
              <a:rPr lang="en-US" sz="1400" b="0" dirty="0">
                <a:solidFill>
                  <a:srgbClr val="646973"/>
                </a:solidFill>
                <a:latin typeface="+mn-lt"/>
              </a:rPr>
            </a:br>
            <a:r>
              <a:rPr lang="en-US" sz="900" b="0" i="0" u="none" baseline="0" dirty="0">
                <a:solidFill>
                  <a:srgbClr val="646973"/>
                </a:solidFill>
                <a:latin typeface="+mn-lt"/>
              </a:rPr>
              <a:t>(RTK standard)</a:t>
            </a:r>
            <a:endParaRPr lang="en-US" altLang="de-DE" b="0" dirty="0">
              <a:solidFill>
                <a:srgbClr val="646973"/>
              </a:solidFill>
              <a:latin typeface="+mn-lt"/>
            </a:endParaRPr>
          </a:p>
        </p:txBody>
      </p:sp>
      <p:sp>
        <p:nvSpPr>
          <p:cNvPr id="6" name="Textfeld 5">
            <a:extLst>
              <a:ext uri="{FF2B5EF4-FFF2-40B4-BE49-F238E27FC236}">
                <a16:creationId xmlns:a16="http://schemas.microsoft.com/office/drawing/2014/main" id="{6EBA750C-13CA-4A4F-B1AA-A27EB4799074}"/>
              </a:ext>
            </a:extLst>
          </p:cNvPr>
          <p:cNvSpPr txBox="1"/>
          <p:nvPr/>
        </p:nvSpPr>
        <p:spPr>
          <a:xfrm>
            <a:off x="3602736" y="-850392"/>
            <a:ext cx="367408" cy="338554"/>
          </a:xfrm>
          <a:prstGeom prst="rect">
            <a:avLst/>
          </a:prstGeom>
          <a:noFill/>
        </p:spPr>
        <p:txBody>
          <a:bodyPr wrap="none" rtlCol="0">
            <a:spAutoFit/>
          </a:bodyPr>
          <a:lstStyle/>
          <a:p>
            <a:pPr marL="180975" indent="-180975" algn="l" rtl="0">
              <a:buClr>
                <a:schemeClr val="accent2"/>
              </a:buClr>
              <a:buFont typeface="DB Sans" panose="020B0502050202020204" pitchFamily="34" charset="0"/>
              <a:buChar char="‒"/>
            </a:pPr>
            <a:endParaRPr lang="en-US" sz="1600" dirty="0" err="1"/>
          </a:p>
        </p:txBody>
      </p:sp>
      <p:pic>
        <p:nvPicPr>
          <p:cNvPr id="36" name="Grafik 35">
            <a:extLst>
              <a:ext uri="{FF2B5EF4-FFF2-40B4-BE49-F238E27FC236}">
                <a16:creationId xmlns:a16="http://schemas.microsoft.com/office/drawing/2014/main" id="{4ACCA0D2-C3DA-ED41-946D-959D9CA28D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786" y="236606"/>
            <a:ext cx="614806" cy="864052"/>
          </a:xfrm>
          <a:prstGeom prst="rect">
            <a:avLst/>
          </a:prstGeom>
        </p:spPr>
      </p:pic>
      <p:sp>
        <p:nvSpPr>
          <p:cNvPr id="26" name="Textfeld 25">
            <a:extLst>
              <a:ext uri="{FF2B5EF4-FFF2-40B4-BE49-F238E27FC236}">
                <a16:creationId xmlns:a16="http://schemas.microsoft.com/office/drawing/2014/main" id="{1CBA2587-B431-664C-87B4-00ACD00E03EA}"/>
              </a:ext>
            </a:extLst>
          </p:cNvPr>
          <p:cNvSpPr txBox="1"/>
          <p:nvPr/>
        </p:nvSpPr>
        <p:spPr>
          <a:xfrm rot="-5400000">
            <a:off x="-577835" y="1738582"/>
            <a:ext cx="1415075" cy="259406"/>
          </a:xfrm>
          <a:prstGeom prst="rect">
            <a:avLst/>
          </a:prstGeom>
          <a:noFill/>
        </p:spPr>
        <p:txBody>
          <a:bodyPr wrap="square" lIns="125999" tIns="108000" rIns="180000" rtlCol="0">
            <a:noAutofit/>
          </a:bodyPr>
          <a:lstStyle/>
          <a:p>
            <a:pPr algn="l" rtl="0">
              <a:buClr>
                <a:schemeClr val="accent2"/>
              </a:buClr>
            </a:pPr>
            <a:r>
              <a:rPr lang="en-US" sz="600" b="0" i="0" u="none" baseline="0" dirty="0">
                <a:solidFill>
                  <a:schemeClr val="bg1"/>
                </a:solidFill>
              </a:rPr>
              <a:t>Photo: Tammo Denkena</a:t>
            </a:r>
            <a:endParaRPr lang="en-US" sz="600" b="0" dirty="0">
              <a:solidFill>
                <a:schemeClr val="bg1"/>
              </a:solidFill>
            </a:endParaRPr>
          </a:p>
        </p:txBody>
      </p:sp>
      <p:sp>
        <p:nvSpPr>
          <p:cNvPr id="27" name="Textfeld 26">
            <a:extLst>
              <a:ext uri="{FF2B5EF4-FFF2-40B4-BE49-F238E27FC236}">
                <a16:creationId xmlns:a16="http://schemas.microsoft.com/office/drawing/2014/main" id="{57F04C03-48B9-E74D-9493-E15C78BB03A8}"/>
              </a:ext>
            </a:extLst>
          </p:cNvPr>
          <p:cNvSpPr txBox="1"/>
          <p:nvPr/>
        </p:nvSpPr>
        <p:spPr>
          <a:xfrm rot="-5400000">
            <a:off x="-659530" y="4555159"/>
            <a:ext cx="1578466" cy="259405"/>
          </a:xfrm>
          <a:prstGeom prst="rect">
            <a:avLst/>
          </a:prstGeom>
          <a:noFill/>
          <a:effectLst>
            <a:outerShdw blurRad="63500" sx="102000" sy="102000" algn="ctr" rotWithShape="0">
              <a:prstClr val="black">
                <a:alpha val="40000"/>
              </a:prstClr>
            </a:outerShdw>
          </a:effectLst>
        </p:spPr>
        <p:txBody>
          <a:bodyPr wrap="square" lIns="125999" tIns="108000" rIns="108000" rtlCol="0">
            <a:noAutofit/>
          </a:bodyPr>
          <a:lstStyle/>
          <a:p>
            <a:pPr algn="r" rtl="0">
              <a:buClr>
                <a:schemeClr val="accent2"/>
              </a:buClr>
            </a:pPr>
            <a:r>
              <a:rPr lang="en-US" sz="600" b="0" i="0" u="none" baseline="0">
                <a:solidFill>
                  <a:schemeClr val="bg1"/>
                </a:solidFill>
              </a:rPr>
              <a:t>Photography: Sascha Neumann</a:t>
            </a:r>
          </a:p>
        </p:txBody>
      </p:sp>
    </p:spTree>
    <p:extLst>
      <p:ext uri="{BB962C8B-B14F-4D97-AF65-F5344CB8AC3E}">
        <p14:creationId xmlns:p14="http://schemas.microsoft.com/office/powerpoint/2010/main" val="4021575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32" descr="Ein Bild, das Baum, draußen, Outdoorobjekt, Wald enthält.&#10;&#10;Automatisch generierte Beschreibung">
            <a:extLst>
              <a:ext uri="{FF2B5EF4-FFF2-40B4-BE49-F238E27FC236}">
                <a16:creationId xmlns:a16="http://schemas.microsoft.com/office/drawing/2014/main" id="{164D19DE-F215-B74D-AD88-9F2D26C5AC11}"/>
              </a:ext>
            </a:extLst>
          </p:cNvPr>
          <p:cNvPicPr>
            <a:picLocks noChangeAspect="1"/>
          </p:cNvPicPr>
          <p:nvPr/>
        </p:nvPicPr>
        <p:blipFill rotWithShape="1">
          <a:blip r:embed="rId2">
            <a:extLst>
              <a:ext uri="{28A0092B-C50C-407E-A947-70E740481C1C}">
                <a14:useLocalDpi xmlns:a14="http://schemas.microsoft.com/office/drawing/2010/main" val="0"/>
              </a:ext>
            </a:extLst>
          </a:blip>
          <a:srcRect t="7821" b="7821"/>
          <a:stretch/>
        </p:blipFill>
        <p:spPr>
          <a:xfrm>
            <a:off x="0" y="-1"/>
            <a:ext cx="12192000" cy="6858001"/>
          </a:xfrm>
          <a:prstGeom prst="rect">
            <a:avLst/>
          </a:prstGeom>
        </p:spPr>
      </p:pic>
      <p:sp>
        <p:nvSpPr>
          <p:cNvPr id="41" name="Rechteck 40">
            <a:extLst>
              <a:ext uri="{FF2B5EF4-FFF2-40B4-BE49-F238E27FC236}">
                <a16:creationId xmlns:a16="http://schemas.microsoft.com/office/drawing/2014/main" id="{FED67DC5-E212-7045-88BE-C7C83F064666}"/>
              </a:ext>
            </a:extLst>
          </p:cNvPr>
          <p:cNvSpPr/>
          <p:nvPr/>
        </p:nvSpPr>
        <p:spPr>
          <a:xfrm>
            <a:off x="0" y="-1"/>
            <a:ext cx="12192000" cy="6858001"/>
          </a:xfrm>
          <a:prstGeom prst="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sp>
        <p:nvSpPr>
          <p:cNvPr id="36" name="Titel 35">
            <a:extLst>
              <a:ext uri="{FF2B5EF4-FFF2-40B4-BE49-F238E27FC236}">
                <a16:creationId xmlns:a16="http://schemas.microsoft.com/office/drawing/2014/main" id="{D2A8356D-ED53-144F-B093-D729723327C3}"/>
              </a:ext>
            </a:extLst>
          </p:cNvPr>
          <p:cNvSpPr>
            <a:spLocks noGrp="1"/>
          </p:cNvSpPr>
          <p:nvPr>
            <p:ph type="title"/>
          </p:nvPr>
        </p:nvSpPr>
        <p:spPr>
          <a:xfrm>
            <a:off x="371476" y="1849408"/>
            <a:ext cx="11449050" cy="1836204"/>
          </a:xfrm>
        </p:spPr>
        <p:txBody>
          <a:bodyPr/>
          <a:lstStyle/>
          <a:p>
            <a:pPr algn="l" rtl="0"/>
            <a:r>
              <a:rPr lang="en-US" sz="4800" b="0" i="0" u="none" baseline="0"/>
              <a:t>And we can do </a:t>
            </a:r>
            <a:br>
              <a:rPr lang="en-US" sz="4800"/>
            </a:br>
            <a:r>
              <a:rPr lang="en-US" sz="4800" b="0" i="0" u="none" baseline="0"/>
              <a:t>everything else too.</a:t>
            </a:r>
          </a:p>
        </p:txBody>
      </p:sp>
      <p:sp>
        <p:nvSpPr>
          <p:cNvPr id="4" name="Fußzeilenplatzhalter 3">
            <a:extLst>
              <a:ext uri="{FF2B5EF4-FFF2-40B4-BE49-F238E27FC236}">
                <a16:creationId xmlns:a16="http://schemas.microsoft.com/office/drawing/2014/main" id="{DBE683C5-FBD1-254F-B812-002424E77DD9}"/>
              </a:ext>
            </a:extLst>
          </p:cNvPr>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5" name="Foliennummernplatzhalter 4">
            <a:extLst>
              <a:ext uri="{FF2B5EF4-FFF2-40B4-BE49-F238E27FC236}">
                <a16:creationId xmlns:a16="http://schemas.microsoft.com/office/drawing/2014/main" id="{C7CD7FA8-2AA1-BF4D-8E03-1FCE839C4738}"/>
              </a:ext>
            </a:extLst>
          </p:cNvPr>
          <p:cNvSpPr>
            <a:spLocks noGrp="1"/>
          </p:cNvSpPr>
          <p:nvPr>
            <p:ph type="sldNum" sz="quarter" idx="12"/>
          </p:nvPr>
        </p:nvSpPr>
        <p:spPr/>
        <p:txBody>
          <a:bodyPr/>
          <a:lstStyle/>
          <a:p>
            <a:pPr algn="r" rtl="0"/>
            <a:fld id="{913D9F7D-0C28-4C21-AA99-7C67E34F632A}" type="slidenum">
              <a:rPr>
                <a:solidFill>
                  <a:prstClr val="white"/>
                </a:solidFill>
              </a:rPr>
              <a:pPr/>
              <a:t>24</a:t>
            </a:fld>
            <a:endParaRPr lang="en-US">
              <a:solidFill>
                <a:prstClr val="white"/>
              </a:solidFill>
            </a:endParaRPr>
          </a:p>
        </p:txBody>
      </p:sp>
      <p:sp>
        <p:nvSpPr>
          <p:cNvPr id="35" name="Textplatzhalter 5">
            <a:extLst>
              <a:ext uri="{FF2B5EF4-FFF2-40B4-BE49-F238E27FC236}">
                <a16:creationId xmlns:a16="http://schemas.microsoft.com/office/drawing/2014/main" id="{B53CA36F-CD18-7D4F-94AE-FE9F5F6B8E85}"/>
              </a:ext>
            </a:extLst>
          </p:cNvPr>
          <p:cNvSpPr>
            <a:spLocks noGrp="1"/>
          </p:cNvSpPr>
          <p:nvPr>
            <p:ph type="body" sz="quarter" idx="14"/>
          </p:nvPr>
        </p:nvSpPr>
        <p:spPr>
          <a:xfrm>
            <a:off x="371475" y="4657721"/>
            <a:ext cx="5545137" cy="508639"/>
          </a:xfrm>
        </p:spPr>
        <p:txBody>
          <a:bodyPr/>
          <a:lstStyle/>
          <a:p>
            <a:pPr algn="l" rtl="0"/>
            <a:r>
              <a:rPr lang="en-US" b="0" i="0" u="none" baseline="0"/>
              <a:t>Please contact us.</a:t>
            </a:r>
          </a:p>
          <a:p>
            <a:pPr algn="l" rtl="0"/>
            <a:endParaRPr lang="en-US" dirty="0">
              <a:solidFill>
                <a:schemeClr val="tx1"/>
              </a:solidFill>
            </a:endParaRPr>
          </a:p>
          <a:p>
            <a:pPr algn="l" rtl="0"/>
            <a:endParaRPr lang="en-US" dirty="0">
              <a:solidFill>
                <a:schemeClr val="tx1"/>
              </a:solidFill>
            </a:endParaRPr>
          </a:p>
        </p:txBody>
      </p:sp>
      <p:sp>
        <p:nvSpPr>
          <p:cNvPr id="37" name="Textplatzhalter 36">
            <a:extLst>
              <a:ext uri="{FF2B5EF4-FFF2-40B4-BE49-F238E27FC236}">
                <a16:creationId xmlns:a16="http://schemas.microsoft.com/office/drawing/2014/main" id="{AC3042D8-CCE9-F144-88E3-A22BBD289096}"/>
              </a:ext>
            </a:extLst>
          </p:cNvPr>
          <p:cNvSpPr>
            <a:spLocks noGrp="1"/>
          </p:cNvSpPr>
          <p:nvPr>
            <p:ph type="body" sz="quarter" idx="15"/>
          </p:nvPr>
        </p:nvSpPr>
        <p:spPr>
          <a:xfrm>
            <a:off x="374776" y="3937640"/>
            <a:ext cx="1220724" cy="121625"/>
          </a:xfrm>
        </p:spPr>
        <p:txBody>
          <a:bodyPr/>
          <a:lstStyle/>
          <a:p>
            <a:endParaRPr lang="en-US"/>
          </a:p>
        </p:txBody>
      </p:sp>
      <p:sp>
        <p:nvSpPr>
          <p:cNvPr id="38" name="Textplatzhalter 37">
            <a:extLst>
              <a:ext uri="{FF2B5EF4-FFF2-40B4-BE49-F238E27FC236}">
                <a16:creationId xmlns:a16="http://schemas.microsoft.com/office/drawing/2014/main" id="{9BD4BC1C-F854-1C41-8B5A-4AFE4AB9869A}"/>
              </a:ext>
            </a:extLst>
          </p:cNvPr>
          <p:cNvSpPr>
            <a:spLocks noGrp="1"/>
          </p:cNvSpPr>
          <p:nvPr>
            <p:ph type="body" sz="quarter" idx="16"/>
          </p:nvPr>
        </p:nvSpPr>
        <p:spPr/>
        <p:txBody>
          <a:bodyPr/>
          <a:lstStyle/>
          <a:p>
            <a:endParaRPr lang="en-US"/>
          </a:p>
        </p:txBody>
      </p:sp>
      <p:sp>
        <p:nvSpPr>
          <p:cNvPr id="40" name="Textplatzhalter 39">
            <a:extLst>
              <a:ext uri="{FF2B5EF4-FFF2-40B4-BE49-F238E27FC236}">
                <a16:creationId xmlns:a16="http://schemas.microsoft.com/office/drawing/2014/main" id="{553744CB-F909-BC48-981B-CB600A80D03F}"/>
              </a:ext>
            </a:extLst>
          </p:cNvPr>
          <p:cNvSpPr>
            <a:spLocks noGrp="1"/>
          </p:cNvSpPr>
          <p:nvPr>
            <p:ph type="body" sz="quarter" idx="18"/>
          </p:nvPr>
        </p:nvSpPr>
        <p:spPr/>
        <p:txBody>
          <a:bodyPr/>
          <a:lstStyle/>
          <a:p>
            <a:pPr marL="0" indent="0" algn="l" rtl="0">
              <a:buNone/>
            </a:pPr>
            <a:endParaRPr lang="en-US" dirty="0"/>
          </a:p>
        </p:txBody>
      </p:sp>
      <p:sp>
        <p:nvSpPr>
          <p:cNvPr id="11" name="Textfeld 10">
            <a:extLst>
              <a:ext uri="{FF2B5EF4-FFF2-40B4-BE49-F238E27FC236}">
                <a16:creationId xmlns:a16="http://schemas.microsoft.com/office/drawing/2014/main" id="{E0BFA7E9-D184-E645-9B00-DF152FD1E3FA}"/>
              </a:ext>
            </a:extLst>
          </p:cNvPr>
          <p:cNvSpPr txBox="1"/>
          <p:nvPr/>
        </p:nvSpPr>
        <p:spPr>
          <a:xfrm rot="-5400000">
            <a:off x="-567448" y="5849221"/>
            <a:ext cx="1582366" cy="447472"/>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Volker Emersleben</a:t>
            </a:r>
            <a:endParaRPr lang="en-US" sz="600" b="0" dirty="0">
              <a:solidFill>
                <a:schemeClr val="bg1"/>
              </a:solidFill>
              <a:latin typeface="+mn-lt"/>
            </a:endParaRPr>
          </a:p>
        </p:txBody>
      </p:sp>
    </p:spTree>
    <p:extLst>
      <p:ext uri="{BB962C8B-B14F-4D97-AF65-F5344CB8AC3E}">
        <p14:creationId xmlns:p14="http://schemas.microsoft.com/office/powerpoint/2010/main" val="2282365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Gras, draußen, Spur, Zug enthält.&#10;&#10;Automatisch generierte Beschreibung">
            <a:extLst>
              <a:ext uri="{FF2B5EF4-FFF2-40B4-BE49-F238E27FC236}">
                <a16:creationId xmlns:a16="http://schemas.microsoft.com/office/drawing/2014/main" id="{13654496-A623-4D81-B162-68755E1C1E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9" name="Titel 8"/>
          <p:cNvSpPr>
            <a:spLocks noGrp="1"/>
          </p:cNvSpPr>
          <p:nvPr>
            <p:ph type="title"/>
          </p:nvPr>
        </p:nvSpPr>
        <p:spPr>
          <a:xfrm>
            <a:off x="371476" y="2072330"/>
            <a:ext cx="11449050" cy="1836204"/>
          </a:xfrm>
        </p:spPr>
        <p:txBody>
          <a:bodyPr/>
          <a:lstStyle/>
          <a:p>
            <a:pPr algn="l" rtl="0"/>
            <a:r>
              <a:rPr lang="en-US" sz="3600" b="0" i="0" u="none" baseline="0"/>
              <a:t>Our projects</a:t>
            </a:r>
          </a:p>
        </p:txBody>
      </p:sp>
      <p:sp>
        <p:nvSpPr>
          <p:cNvPr id="10" name="Fußzeilenplatzhalter 9"/>
          <p:cNvSpPr>
            <a:spLocks noGrp="1"/>
          </p:cNvSpPr>
          <p:nvPr>
            <p:ph type="ftr" sz="quarter" idx="11"/>
          </p:nvPr>
        </p:nvSpPr>
        <p:spPr/>
        <p:txBody>
          <a:bodyPr/>
          <a:lstStyle/>
          <a:p>
            <a:pPr algn="l" rtl="0"/>
            <a:r>
              <a:rPr lang="en-US" b="0" i="0" u="none" baseline="0">
                <a:solidFill>
                  <a:prstClr val="white"/>
                </a:solidFill>
              </a:rPr>
              <a:t>DB Engineering &amp; Consulting | September 2021</a:t>
            </a:r>
            <a:endParaRPr lang="en-US" dirty="0">
              <a:solidFill>
                <a:prstClr val="white"/>
              </a:solidFill>
            </a:endParaRPr>
          </a:p>
        </p:txBody>
      </p:sp>
      <p:sp>
        <p:nvSpPr>
          <p:cNvPr id="15" name="Textplatzhalter 14"/>
          <p:cNvSpPr>
            <a:spLocks noGrp="1"/>
          </p:cNvSpPr>
          <p:nvPr>
            <p:ph type="body" sz="quarter" idx="16"/>
          </p:nvPr>
        </p:nvSpPr>
        <p:spPr/>
        <p:txBody>
          <a:bodyPr/>
          <a:lstStyle/>
          <a:p>
            <a:endParaRPr lang="en-US"/>
          </a:p>
        </p:txBody>
      </p:sp>
      <p:sp>
        <p:nvSpPr>
          <p:cNvPr id="14" name="Textplatzhalter 13"/>
          <p:cNvSpPr>
            <a:spLocks noGrp="1"/>
          </p:cNvSpPr>
          <p:nvPr>
            <p:ph type="body" sz="quarter" idx="15"/>
          </p:nvPr>
        </p:nvSpPr>
        <p:spPr>
          <a:xfrm>
            <a:off x="374776" y="4446000"/>
            <a:ext cx="1220724" cy="121625"/>
          </a:xfrm>
        </p:spPr>
        <p:txBody>
          <a:bodyPr/>
          <a:lstStyle/>
          <a:p>
            <a:endParaRPr lang="en-US" dirty="0"/>
          </a:p>
        </p:txBody>
      </p:sp>
      <p:sp>
        <p:nvSpPr>
          <p:cNvPr id="2" name="Foliennummernplatzhalter 1">
            <a:extLst>
              <a:ext uri="{FF2B5EF4-FFF2-40B4-BE49-F238E27FC236}">
                <a16:creationId xmlns:a16="http://schemas.microsoft.com/office/drawing/2014/main" id="{18DD0A02-D4DE-4927-B419-DBAABC1F0305}"/>
              </a:ext>
            </a:extLst>
          </p:cNvPr>
          <p:cNvSpPr>
            <a:spLocks noGrp="1"/>
          </p:cNvSpPr>
          <p:nvPr>
            <p:ph type="sldNum" sz="quarter" idx="12"/>
          </p:nvPr>
        </p:nvSpPr>
        <p:spPr/>
        <p:txBody>
          <a:bodyPr/>
          <a:lstStyle/>
          <a:p>
            <a:pPr algn="r" rtl="0"/>
            <a:fld id="{913D9F7D-0C28-4C21-AA99-7C67E34F632A}" type="slidenum">
              <a:rPr>
                <a:solidFill>
                  <a:prstClr val="white"/>
                </a:solidFill>
              </a:rPr>
              <a:pPr/>
              <a:t>25</a:t>
            </a:fld>
            <a:endParaRPr lang="en-US">
              <a:solidFill>
                <a:prstClr val="white"/>
              </a:solidFill>
            </a:endParaRPr>
          </a:p>
        </p:txBody>
      </p:sp>
      <p:sp>
        <p:nvSpPr>
          <p:cNvPr id="11" name="Textfeld 10">
            <a:extLst>
              <a:ext uri="{FF2B5EF4-FFF2-40B4-BE49-F238E27FC236}">
                <a16:creationId xmlns:a16="http://schemas.microsoft.com/office/drawing/2014/main" id="{E10C026B-78B4-5E48-B719-19AE933672C4}"/>
              </a:ext>
            </a:extLst>
          </p:cNvPr>
          <p:cNvSpPr txBox="1"/>
          <p:nvPr/>
        </p:nvSpPr>
        <p:spPr>
          <a:xfrm rot="-5400000">
            <a:off x="-651753" y="5933526"/>
            <a:ext cx="1582366" cy="278861"/>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Jan Brunkal</a:t>
            </a:r>
            <a:endParaRPr lang="en-US" sz="600" b="0" dirty="0">
              <a:solidFill>
                <a:schemeClr val="bg1"/>
              </a:solidFill>
              <a:latin typeface="+mn-lt"/>
            </a:endParaRPr>
          </a:p>
        </p:txBody>
      </p:sp>
    </p:spTree>
    <p:extLst>
      <p:ext uri="{BB962C8B-B14F-4D97-AF65-F5344CB8AC3E}">
        <p14:creationId xmlns:p14="http://schemas.microsoft.com/office/powerpoint/2010/main" val="1554198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19">
            <a:extLst>
              <a:ext uri="{FF2B5EF4-FFF2-40B4-BE49-F238E27FC236}">
                <a16:creationId xmlns:a16="http://schemas.microsoft.com/office/drawing/2014/main" id="{0BDEE7A1-D446-4230-B34D-CDE8D4C950F4}"/>
              </a:ext>
            </a:extLst>
          </p:cNvPr>
          <p:cNvGrpSpPr>
            <a:grpSpLocks/>
          </p:cNvGrpSpPr>
          <p:nvPr>
            <p:custDataLst>
              <p:tags r:id="rId1"/>
            </p:custDataLst>
          </p:nvPr>
        </p:nvGrpSpPr>
        <p:grpSpPr bwMode="auto">
          <a:xfrm>
            <a:off x="4395189" y="891086"/>
            <a:ext cx="3495675" cy="4535488"/>
            <a:chOff x="2916" y="624"/>
            <a:chExt cx="2409" cy="3386"/>
          </a:xfrm>
        </p:grpSpPr>
        <p:sp>
          <p:nvSpPr>
            <p:cNvPr id="147" name="Freeform 120">
              <a:extLst>
                <a:ext uri="{FF2B5EF4-FFF2-40B4-BE49-F238E27FC236}">
                  <a16:creationId xmlns:a16="http://schemas.microsoft.com/office/drawing/2014/main" id="{98F150C8-E53C-4A63-8218-00C6E78EA2A3}"/>
                </a:ext>
              </a:extLst>
            </p:cNvPr>
            <p:cNvSpPr>
              <a:spLocks/>
            </p:cNvSpPr>
            <p:nvPr>
              <p:custDataLst>
                <p:tags r:id="rId2"/>
              </p:custDataLst>
            </p:nvPr>
          </p:nvSpPr>
          <p:spPr bwMode="auto">
            <a:xfrm>
              <a:off x="4159" y="1497"/>
              <a:ext cx="852" cy="891"/>
            </a:xfrm>
            <a:custGeom>
              <a:avLst/>
              <a:gdLst>
                <a:gd name="T0" fmla="*/ 255 w 852"/>
                <a:gd name="T1" fmla="*/ 9 h 891"/>
                <a:gd name="T2" fmla="*/ 306 w 852"/>
                <a:gd name="T3" fmla="*/ 27 h 891"/>
                <a:gd name="T4" fmla="*/ 358 w 852"/>
                <a:gd name="T5" fmla="*/ 71 h 891"/>
                <a:gd name="T6" fmla="*/ 400 w 852"/>
                <a:gd name="T7" fmla="*/ 106 h 891"/>
                <a:gd name="T8" fmla="*/ 435 w 852"/>
                <a:gd name="T9" fmla="*/ 168 h 891"/>
                <a:gd name="T10" fmla="*/ 460 w 852"/>
                <a:gd name="T11" fmla="*/ 230 h 891"/>
                <a:gd name="T12" fmla="*/ 452 w 852"/>
                <a:gd name="T13" fmla="*/ 265 h 891"/>
                <a:gd name="T14" fmla="*/ 477 w 852"/>
                <a:gd name="T15" fmla="*/ 326 h 891"/>
                <a:gd name="T16" fmla="*/ 460 w 852"/>
                <a:gd name="T17" fmla="*/ 370 h 891"/>
                <a:gd name="T18" fmla="*/ 426 w 852"/>
                <a:gd name="T19" fmla="*/ 388 h 891"/>
                <a:gd name="T20" fmla="*/ 494 w 852"/>
                <a:gd name="T21" fmla="*/ 441 h 891"/>
                <a:gd name="T22" fmla="*/ 598 w 852"/>
                <a:gd name="T23" fmla="*/ 432 h 891"/>
                <a:gd name="T24" fmla="*/ 683 w 852"/>
                <a:gd name="T25" fmla="*/ 485 h 891"/>
                <a:gd name="T26" fmla="*/ 749 w 852"/>
                <a:gd name="T27" fmla="*/ 503 h 891"/>
                <a:gd name="T28" fmla="*/ 724 w 852"/>
                <a:gd name="T29" fmla="*/ 590 h 891"/>
                <a:gd name="T30" fmla="*/ 801 w 852"/>
                <a:gd name="T31" fmla="*/ 618 h 891"/>
                <a:gd name="T32" fmla="*/ 852 w 852"/>
                <a:gd name="T33" fmla="*/ 644 h 891"/>
                <a:gd name="T34" fmla="*/ 826 w 852"/>
                <a:gd name="T35" fmla="*/ 670 h 891"/>
                <a:gd name="T36" fmla="*/ 835 w 852"/>
                <a:gd name="T37" fmla="*/ 714 h 891"/>
                <a:gd name="T38" fmla="*/ 767 w 852"/>
                <a:gd name="T39" fmla="*/ 696 h 891"/>
                <a:gd name="T40" fmla="*/ 698 w 852"/>
                <a:gd name="T41" fmla="*/ 696 h 891"/>
                <a:gd name="T42" fmla="*/ 604 w 852"/>
                <a:gd name="T43" fmla="*/ 679 h 891"/>
                <a:gd name="T44" fmla="*/ 537 w 852"/>
                <a:gd name="T45" fmla="*/ 696 h 891"/>
                <a:gd name="T46" fmla="*/ 460 w 852"/>
                <a:gd name="T47" fmla="*/ 696 h 891"/>
                <a:gd name="T48" fmla="*/ 426 w 852"/>
                <a:gd name="T49" fmla="*/ 741 h 891"/>
                <a:gd name="T50" fmla="*/ 426 w 852"/>
                <a:gd name="T51" fmla="*/ 811 h 891"/>
                <a:gd name="T52" fmla="*/ 443 w 852"/>
                <a:gd name="T53" fmla="*/ 838 h 891"/>
                <a:gd name="T54" fmla="*/ 443 w 852"/>
                <a:gd name="T55" fmla="*/ 873 h 891"/>
                <a:gd name="T56" fmla="*/ 409 w 852"/>
                <a:gd name="T57" fmla="*/ 882 h 891"/>
                <a:gd name="T58" fmla="*/ 366 w 852"/>
                <a:gd name="T59" fmla="*/ 882 h 891"/>
                <a:gd name="T60" fmla="*/ 341 w 852"/>
                <a:gd name="T61" fmla="*/ 856 h 891"/>
                <a:gd name="T62" fmla="*/ 323 w 852"/>
                <a:gd name="T63" fmla="*/ 838 h 891"/>
                <a:gd name="T64" fmla="*/ 230 w 852"/>
                <a:gd name="T65" fmla="*/ 829 h 891"/>
                <a:gd name="T66" fmla="*/ 178 w 852"/>
                <a:gd name="T67" fmla="*/ 811 h 891"/>
                <a:gd name="T68" fmla="*/ 136 w 852"/>
                <a:gd name="T69" fmla="*/ 794 h 891"/>
                <a:gd name="T70" fmla="*/ 119 w 852"/>
                <a:gd name="T71" fmla="*/ 758 h 891"/>
                <a:gd name="T72" fmla="*/ 178 w 852"/>
                <a:gd name="T73" fmla="*/ 723 h 891"/>
                <a:gd name="T74" fmla="*/ 136 w 852"/>
                <a:gd name="T75" fmla="*/ 705 h 891"/>
                <a:gd name="T76" fmla="*/ 77 w 852"/>
                <a:gd name="T77" fmla="*/ 705 h 891"/>
                <a:gd name="T78" fmla="*/ 55 w 852"/>
                <a:gd name="T79" fmla="*/ 680 h 891"/>
                <a:gd name="T80" fmla="*/ 94 w 852"/>
                <a:gd name="T81" fmla="*/ 679 h 891"/>
                <a:gd name="T82" fmla="*/ 68 w 852"/>
                <a:gd name="T83" fmla="*/ 636 h 891"/>
                <a:gd name="T84" fmla="*/ 60 w 852"/>
                <a:gd name="T85" fmla="*/ 600 h 891"/>
                <a:gd name="T86" fmla="*/ 26 w 852"/>
                <a:gd name="T87" fmla="*/ 583 h 891"/>
                <a:gd name="T88" fmla="*/ 0 w 852"/>
                <a:gd name="T89" fmla="*/ 521 h 891"/>
                <a:gd name="T90" fmla="*/ 9 w 852"/>
                <a:gd name="T91" fmla="*/ 477 h 891"/>
                <a:gd name="T92" fmla="*/ 0 w 852"/>
                <a:gd name="T93" fmla="*/ 459 h 891"/>
                <a:gd name="T94" fmla="*/ 9 w 852"/>
                <a:gd name="T95" fmla="*/ 450 h 891"/>
                <a:gd name="T96" fmla="*/ 77 w 852"/>
                <a:gd name="T97" fmla="*/ 423 h 891"/>
                <a:gd name="T98" fmla="*/ 85 w 852"/>
                <a:gd name="T99" fmla="*/ 406 h 891"/>
                <a:gd name="T100" fmla="*/ 101 w 852"/>
                <a:gd name="T101" fmla="*/ 361 h 891"/>
                <a:gd name="T102" fmla="*/ 101 w 852"/>
                <a:gd name="T103" fmla="*/ 326 h 891"/>
                <a:gd name="T104" fmla="*/ 110 w 852"/>
                <a:gd name="T105" fmla="*/ 300 h 891"/>
                <a:gd name="T106" fmla="*/ 94 w 852"/>
                <a:gd name="T107" fmla="*/ 239 h 891"/>
                <a:gd name="T108" fmla="*/ 85 w 852"/>
                <a:gd name="T109" fmla="*/ 186 h 891"/>
                <a:gd name="T110" fmla="*/ 77 w 852"/>
                <a:gd name="T111" fmla="*/ 168 h 891"/>
                <a:gd name="T112" fmla="*/ 43 w 852"/>
                <a:gd name="T113" fmla="*/ 97 h 891"/>
                <a:gd name="T114" fmla="*/ 77 w 852"/>
                <a:gd name="T115" fmla="*/ 80 h 891"/>
                <a:gd name="T116" fmla="*/ 127 w 852"/>
                <a:gd name="T117" fmla="*/ 53 h 891"/>
                <a:gd name="T118" fmla="*/ 221 w 852"/>
                <a:gd name="T119" fmla="*/ 35 h 891"/>
                <a:gd name="T120" fmla="*/ 238 w 852"/>
                <a:gd name="T121" fmla="*/ 0 h 8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52" h="891">
                  <a:moveTo>
                    <a:pt x="238" y="0"/>
                  </a:moveTo>
                  <a:lnTo>
                    <a:pt x="255" y="9"/>
                  </a:lnTo>
                  <a:lnTo>
                    <a:pt x="281" y="27"/>
                  </a:lnTo>
                  <a:lnTo>
                    <a:pt x="306" y="27"/>
                  </a:lnTo>
                  <a:lnTo>
                    <a:pt x="319" y="42"/>
                  </a:lnTo>
                  <a:lnTo>
                    <a:pt x="358" y="71"/>
                  </a:lnTo>
                  <a:lnTo>
                    <a:pt x="375" y="88"/>
                  </a:lnTo>
                  <a:lnTo>
                    <a:pt x="400" y="106"/>
                  </a:lnTo>
                  <a:lnTo>
                    <a:pt x="409" y="133"/>
                  </a:lnTo>
                  <a:lnTo>
                    <a:pt x="435" y="168"/>
                  </a:lnTo>
                  <a:lnTo>
                    <a:pt x="426" y="203"/>
                  </a:lnTo>
                  <a:lnTo>
                    <a:pt x="460" y="230"/>
                  </a:lnTo>
                  <a:lnTo>
                    <a:pt x="460" y="248"/>
                  </a:lnTo>
                  <a:lnTo>
                    <a:pt x="452" y="265"/>
                  </a:lnTo>
                  <a:lnTo>
                    <a:pt x="477" y="300"/>
                  </a:lnTo>
                  <a:lnTo>
                    <a:pt x="477" y="326"/>
                  </a:lnTo>
                  <a:lnTo>
                    <a:pt x="486" y="344"/>
                  </a:lnTo>
                  <a:lnTo>
                    <a:pt x="460" y="370"/>
                  </a:lnTo>
                  <a:lnTo>
                    <a:pt x="435" y="379"/>
                  </a:lnTo>
                  <a:lnTo>
                    <a:pt x="426" y="388"/>
                  </a:lnTo>
                  <a:lnTo>
                    <a:pt x="460" y="423"/>
                  </a:lnTo>
                  <a:lnTo>
                    <a:pt x="494" y="441"/>
                  </a:lnTo>
                  <a:lnTo>
                    <a:pt x="587" y="432"/>
                  </a:lnTo>
                  <a:lnTo>
                    <a:pt x="598" y="432"/>
                  </a:lnTo>
                  <a:lnTo>
                    <a:pt x="647" y="476"/>
                  </a:lnTo>
                  <a:lnTo>
                    <a:pt x="683" y="485"/>
                  </a:lnTo>
                  <a:lnTo>
                    <a:pt x="698" y="494"/>
                  </a:lnTo>
                  <a:lnTo>
                    <a:pt x="749" y="503"/>
                  </a:lnTo>
                  <a:lnTo>
                    <a:pt x="763" y="536"/>
                  </a:lnTo>
                  <a:lnTo>
                    <a:pt x="724" y="590"/>
                  </a:lnTo>
                  <a:lnTo>
                    <a:pt x="763" y="617"/>
                  </a:lnTo>
                  <a:lnTo>
                    <a:pt x="801" y="618"/>
                  </a:lnTo>
                  <a:lnTo>
                    <a:pt x="826" y="627"/>
                  </a:lnTo>
                  <a:lnTo>
                    <a:pt x="852" y="644"/>
                  </a:lnTo>
                  <a:lnTo>
                    <a:pt x="835" y="652"/>
                  </a:lnTo>
                  <a:lnTo>
                    <a:pt x="826" y="670"/>
                  </a:lnTo>
                  <a:lnTo>
                    <a:pt x="835" y="696"/>
                  </a:lnTo>
                  <a:lnTo>
                    <a:pt x="835" y="714"/>
                  </a:lnTo>
                  <a:lnTo>
                    <a:pt x="809" y="714"/>
                  </a:lnTo>
                  <a:lnTo>
                    <a:pt x="767" y="696"/>
                  </a:lnTo>
                  <a:lnTo>
                    <a:pt x="741" y="688"/>
                  </a:lnTo>
                  <a:lnTo>
                    <a:pt x="698" y="696"/>
                  </a:lnTo>
                  <a:lnTo>
                    <a:pt x="655" y="679"/>
                  </a:lnTo>
                  <a:lnTo>
                    <a:pt x="604" y="679"/>
                  </a:lnTo>
                  <a:lnTo>
                    <a:pt x="553" y="670"/>
                  </a:lnTo>
                  <a:lnTo>
                    <a:pt x="537" y="696"/>
                  </a:lnTo>
                  <a:lnTo>
                    <a:pt x="486" y="688"/>
                  </a:lnTo>
                  <a:lnTo>
                    <a:pt x="460" y="696"/>
                  </a:lnTo>
                  <a:lnTo>
                    <a:pt x="435" y="714"/>
                  </a:lnTo>
                  <a:lnTo>
                    <a:pt x="426" y="741"/>
                  </a:lnTo>
                  <a:lnTo>
                    <a:pt x="435" y="776"/>
                  </a:lnTo>
                  <a:lnTo>
                    <a:pt x="426" y="811"/>
                  </a:lnTo>
                  <a:lnTo>
                    <a:pt x="426" y="820"/>
                  </a:lnTo>
                  <a:lnTo>
                    <a:pt x="443" y="838"/>
                  </a:lnTo>
                  <a:lnTo>
                    <a:pt x="435" y="856"/>
                  </a:lnTo>
                  <a:lnTo>
                    <a:pt x="443" y="873"/>
                  </a:lnTo>
                  <a:lnTo>
                    <a:pt x="426" y="891"/>
                  </a:lnTo>
                  <a:lnTo>
                    <a:pt x="409" y="882"/>
                  </a:lnTo>
                  <a:lnTo>
                    <a:pt x="392" y="891"/>
                  </a:lnTo>
                  <a:lnTo>
                    <a:pt x="366" y="882"/>
                  </a:lnTo>
                  <a:lnTo>
                    <a:pt x="349" y="873"/>
                  </a:lnTo>
                  <a:lnTo>
                    <a:pt x="341" y="856"/>
                  </a:lnTo>
                  <a:lnTo>
                    <a:pt x="323" y="847"/>
                  </a:lnTo>
                  <a:lnTo>
                    <a:pt x="323" y="838"/>
                  </a:lnTo>
                  <a:lnTo>
                    <a:pt x="255" y="838"/>
                  </a:lnTo>
                  <a:lnTo>
                    <a:pt x="230" y="829"/>
                  </a:lnTo>
                  <a:lnTo>
                    <a:pt x="230" y="811"/>
                  </a:lnTo>
                  <a:lnTo>
                    <a:pt x="178" y="811"/>
                  </a:lnTo>
                  <a:lnTo>
                    <a:pt x="153" y="820"/>
                  </a:lnTo>
                  <a:lnTo>
                    <a:pt x="136" y="794"/>
                  </a:lnTo>
                  <a:lnTo>
                    <a:pt x="136" y="776"/>
                  </a:lnTo>
                  <a:lnTo>
                    <a:pt x="119" y="758"/>
                  </a:lnTo>
                  <a:lnTo>
                    <a:pt x="170" y="749"/>
                  </a:lnTo>
                  <a:lnTo>
                    <a:pt x="178" y="723"/>
                  </a:lnTo>
                  <a:lnTo>
                    <a:pt x="153" y="714"/>
                  </a:lnTo>
                  <a:lnTo>
                    <a:pt x="136" y="705"/>
                  </a:lnTo>
                  <a:lnTo>
                    <a:pt x="119" y="696"/>
                  </a:lnTo>
                  <a:lnTo>
                    <a:pt x="77" y="705"/>
                  </a:lnTo>
                  <a:lnTo>
                    <a:pt x="55" y="689"/>
                  </a:lnTo>
                  <a:lnTo>
                    <a:pt x="55" y="680"/>
                  </a:lnTo>
                  <a:lnTo>
                    <a:pt x="85" y="688"/>
                  </a:lnTo>
                  <a:lnTo>
                    <a:pt x="94" y="679"/>
                  </a:lnTo>
                  <a:lnTo>
                    <a:pt x="77" y="661"/>
                  </a:lnTo>
                  <a:lnTo>
                    <a:pt x="68" y="636"/>
                  </a:lnTo>
                  <a:lnTo>
                    <a:pt x="68" y="618"/>
                  </a:lnTo>
                  <a:lnTo>
                    <a:pt x="60" y="600"/>
                  </a:lnTo>
                  <a:lnTo>
                    <a:pt x="60" y="591"/>
                  </a:lnTo>
                  <a:lnTo>
                    <a:pt x="26" y="583"/>
                  </a:lnTo>
                  <a:lnTo>
                    <a:pt x="17" y="565"/>
                  </a:lnTo>
                  <a:lnTo>
                    <a:pt x="0" y="521"/>
                  </a:lnTo>
                  <a:lnTo>
                    <a:pt x="10" y="488"/>
                  </a:lnTo>
                  <a:lnTo>
                    <a:pt x="9" y="477"/>
                  </a:lnTo>
                  <a:lnTo>
                    <a:pt x="9" y="468"/>
                  </a:lnTo>
                  <a:lnTo>
                    <a:pt x="0" y="459"/>
                  </a:lnTo>
                  <a:lnTo>
                    <a:pt x="0" y="450"/>
                  </a:lnTo>
                  <a:lnTo>
                    <a:pt x="9" y="450"/>
                  </a:lnTo>
                  <a:lnTo>
                    <a:pt x="26" y="432"/>
                  </a:lnTo>
                  <a:lnTo>
                    <a:pt x="77" y="423"/>
                  </a:lnTo>
                  <a:lnTo>
                    <a:pt x="94" y="414"/>
                  </a:lnTo>
                  <a:lnTo>
                    <a:pt x="85" y="406"/>
                  </a:lnTo>
                  <a:lnTo>
                    <a:pt x="110" y="388"/>
                  </a:lnTo>
                  <a:lnTo>
                    <a:pt x="101" y="361"/>
                  </a:lnTo>
                  <a:lnTo>
                    <a:pt x="119" y="353"/>
                  </a:lnTo>
                  <a:lnTo>
                    <a:pt x="101" y="326"/>
                  </a:lnTo>
                  <a:lnTo>
                    <a:pt x="101" y="308"/>
                  </a:lnTo>
                  <a:lnTo>
                    <a:pt x="110" y="300"/>
                  </a:lnTo>
                  <a:lnTo>
                    <a:pt x="85" y="248"/>
                  </a:lnTo>
                  <a:lnTo>
                    <a:pt x="94" y="239"/>
                  </a:lnTo>
                  <a:lnTo>
                    <a:pt x="85" y="203"/>
                  </a:lnTo>
                  <a:lnTo>
                    <a:pt x="85" y="186"/>
                  </a:lnTo>
                  <a:lnTo>
                    <a:pt x="85" y="177"/>
                  </a:lnTo>
                  <a:lnTo>
                    <a:pt x="77" y="168"/>
                  </a:lnTo>
                  <a:lnTo>
                    <a:pt x="51" y="124"/>
                  </a:lnTo>
                  <a:lnTo>
                    <a:pt x="43" y="97"/>
                  </a:lnTo>
                  <a:lnTo>
                    <a:pt x="51" y="88"/>
                  </a:lnTo>
                  <a:lnTo>
                    <a:pt x="77" y="80"/>
                  </a:lnTo>
                  <a:lnTo>
                    <a:pt x="94" y="53"/>
                  </a:lnTo>
                  <a:lnTo>
                    <a:pt x="127" y="53"/>
                  </a:lnTo>
                  <a:lnTo>
                    <a:pt x="153" y="62"/>
                  </a:lnTo>
                  <a:lnTo>
                    <a:pt x="221" y="35"/>
                  </a:lnTo>
                  <a:lnTo>
                    <a:pt x="226" y="17"/>
                  </a:lnTo>
                  <a:lnTo>
                    <a:pt x="238" y="0"/>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Freeform 121">
              <a:extLst>
                <a:ext uri="{FF2B5EF4-FFF2-40B4-BE49-F238E27FC236}">
                  <a16:creationId xmlns:a16="http://schemas.microsoft.com/office/drawing/2014/main" id="{4033A789-E88C-4F5C-8336-484F22823435}"/>
                </a:ext>
              </a:extLst>
            </p:cNvPr>
            <p:cNvSpPr>
              <a:spLocks/>
            </p:cNvSpPr>
            <p:nvPr>
              <p:custDataLst>
                <p:tags r:id="rId3"/>
              </p:custDataLst>
            </p:nvPr>
          </p:nvSpPr>
          <p:spPr bwMode="auto">
            <a:xfrm>
              <a:off x="3975" y="2079"/>
              <a:ext cx="725" cy="644"/>
            </a:xfrm>
            <a:custGeom>
              <a:avLst/>
              <a:gdLst>
                <a:gd name="T0" fmla="*/ 657 w 725"/>
                <a:gd name="T1" fmla="*/ 256 h 644"/>
                <a:gd name="T2" fmla="*/ 691 w 725"/>
                <a:gd name="T3" fmla="*/ 291 h 644"/>
                <a:gd name="T4" fmla="*/ 722 w 725"/>
                <a:gd name="T5" fmla="*/ 314 h 644"/>
                <a:gd name="T6" fmla="*/ 633 w 725"/>
                <a:gd name="T7" fmla="*/ 408 h 644"/>
                <a:gd name="T8" fmla="*/ 614 w 725"/>
                <a:gd name="T9" fmla="*/ 449 h 644"/>
                <a:gd name="T10" fmla="*/ 588 w 725"/>
                <a:gd name="T11" fmla="*/ 476 h 644"/>
                <a:gd name="T12" fmla="*/ 548 w 725"/>
                <a:gd name="T13" fmla="*/ 519 h 644"/>
                <a:gd name="T14" fmla="*/ 520 w 725"/>
                <a:gd name="T15" fmla="*/ 555 h 644"/>
                <a:gd name="T16" fmla="*/ 409 w 725"/>
                <a:gd name="T17" fmla="*/ 538 h 644"/>
                <a:gd name="T18" fmla="*/ 366 w 725"/>
                <a:gd name="T19" fmla="*/ 529 h 644"/>
                <a:gd name="T20" fmla="*/ 366 w 725"/>
                <a:gd name="T21" fmla="*/ 617 h 644"/>
                <a:gd name="T22" fmla="*/ 332 w 725"/>
                <a:gd name="T23" fmla="*/ 600 h 644"/>
                <a:gd name="T24" fmla="*/ 289 w 725"/>
                <a:gd name="T25" fmla="*/ 582 h 644"/>
                <a:gd name="T26" fmla="*/ 239 w 725"/>
                <a:gd name="T27" fmla="*/ 582 h 644"/>
                <a:gd name="T28" fmla="*/ 222 w 725"/>
                <a:gd name="T29" fmla="*/ 600 h 644"/>
                <a:gd name="T30" fmla="*/ 231 w 725"/>
                <a:gd name="T31" fmla="*/ 644 h 644"/>
                <a:gd name="T32" fmla="*/ 196 w 725"/>
                <a:gd name="T33" fmla="*/ 608 h 644"/>
                <a:gd name="T34" fmla="*/ 137 w 725"/>
                <a:gd name="T35" fmla="*/ 564 h 644"/>
                <a:gd name="T36" fmla="*/ 77 w 725"/>
                <a:gd name="T37" fmla="*/ 502 h 644"/>
                <a:gd name="T38" fmla="*/ 43 w 725"/>
                <a:gd name="T39" fmla="*/ 485 h 644"/>
                <a:gd name="T40" fmla="*/ 26 w 725"/>
                <a:gd name="T41" fmla="*/ 449 h 644"/>
                <a:gd name="T42" fmla="*/ 9 w 725"/>
                <a:gd name="T43" fmla="*/ 431 h 644"/>
                <a:gd name="T44" fmla="*/ 43 w 725"/>
                <a:gd name="T45" fmla="*/ 362 h 644"/>
                <a:gd name="T46" fmla="*/ 43 w 725"/>
                <a:gd name="T47" fmla="*/ 300 h 644"/>
                <a:gd name="T48" fmla="*/ 68 w 725"/>
                <a:gd name="T49" fmla="*/ 273 h 644"/>
                <a:gd name="T50" fmla="*/ 85 w 725"/>
                <a:gd name="T51" fmla="*/ 220 h 644"/>
                <a:gd name="T52" fmla="*/ 43 w 725"/>
                <a:gd name="T53" fmla="*/ 185 h 644"/>
                <a:gd name="T54" fmla="*/ 30 w 725"/>
                <a:gd name="T55" fmla="*/ 119 h 644"/>
                <a:gd name="T56" fmla="*/ 128 w 725"/>
                <a:gd name="T57" fmla="*/ 62 h 644"/>
                <a:gd name="T58" fmla="*/ 179 w 725"/>
                <a:gd name="T59" fmla="*/ 47 h 644"/>
                <a:gd name="T60" fmla="*/ 205 w 725"/>
                <a:gd name="T61" fmla="*/ 27 h 644"/>
                <a:gd name="T62" fmla="*/ 248 w 725"/>
                <a:gd name="T63" fmla="*/ 21 h 644"/>
                <a:gd name="T64" fmla="*/ 261 w 725"/>
                <a:gd name="T65" fmla="*/ 80 h 644"/>
                <a:gd name="T66" fmla="*/ 239 w 725"/>
                <a:gd name="T67" fmla="*/ 96 h 644"/>
                <a:gd name="T68" fmla="*/ 306 w 725"/>
                <a:gd name="T69" fmla="*/ 114 h 644"/>
                <a:gd name="T70" fmla="*/ 363 w 725"/>
                <a:gd name="T71" fmla="*/ 135 h 644"/>
                <a:gd name="T72" fmla="*/ 306 w 725"/>
                <a:gd name="T73" fmla="*/ 176 h 644"/>
                <a:gd name="T74" fmla="*/ 341 w 725"/>
                <a:gd name="T75" fmla="*/ 238 h 644"/>
                <a:gd name="T76" fmla="*/ 413 w 725"/>
                <a:gd name="T77" fmla="*/ 248 h 644"/>
                <a:gd name="T78" fmla="*/ 511 w 725"/>
                <a:gd name="T79" fmla="*/ 264 h 644"/>
                <a:gd name="T80" fmla="*/ 546 w 725"/>
                <a:gd name="T81" fmla="*/ 300 h 644"/>
                <a:gd name="T82" fmla="*/ 612 w 725"/>
                <a:gd name="T83" fmla="*/ 308 h 644"/>
                <a:gd name="T84" fmla="*/ 627 w 725"/>
                <a:gd name="T85" fmla="*/ 258 h 6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25" h="644">
                  <a:moveTo>
                    <a:pt x="621" y="254"/>
                  </a:moveTo>
                  <a:lnTo>
                    <a:pt x="648" y="256"/>
                  </a:lnTo>
                  <a:lnTo>
                    <a:pt x="657" y="256"/>
                  </a:lnTo>
                  <a:lnTo>
                    <a:pt x="674" y="264"/>
                  </a:lnTo>
                  <a:lnTo>
                    <a:pt x="691" y="273"/>
                  </a:lnTo>
                  <a:lnTo>
                    <a:pt x="691" y="291"/>
                  </a:lnTo>
                  <a:lnTo>
                    <a:pt x="708" y="291"/>
                  </a:lnTo>
                  <a:lnTo>
                    <a:pt x="725" y="300"/>
                  </a:lnTo>
                  <a:lnTo>
                    <a:pt x="722" y="314"/>
                  </a:lnTo>
                  <a:lnTo>
                    <a:pt x="708" y="326"/>
                  </a:lnTo>
                  <a:lnTo>
                    <a:pt x="669" y="359"/>
                  </a:lnTo>
                  <a:lnTo>
                    <a:pt x="633" y="408"/>
                  </a:lnTo>
                  <a:lnTo>
                    <a:pt x="657" y="423"/>
                  </a:lnTo>
                  <a:lnTo>
                    <a:pt x="648" y="431"/>
                  </a:lnTo>
                  <a:lnTo>
                    <a:pt x="614" y="449"/>
                  </a:lnTo>
                  <a:lnTo>
                    <a:pt x="605" y="458"/>
                  </a:lnTo>
                  <a:lnTo>
                    <a:pt x="594" y="480"/>
                  </a:lnTo>
                  <a:lnTo>
                    <a:pt x="588" y="476"/>
                  </a:lnTo>
                  <a:lnTo>
                    <a:pt x="563" y="458"/>
                  </a:lnTo>
                  <a:lnTo>
                    <a:pt x="546" y="471"/>
                  </a:lnTo>
                  <a:lnTo>
                    <a:pt x="548" y="519"/>
                  </a:lnTo>
                  <a:lnTo>
                    <a:pt x="545" y="549"/>
                  </a:lnTo>
                  <a:lnTo>
                    <a:pt x="528" y="555"/>
                  </a:lnTo>
                  <a:lnTo>
                    <a:pt x="520" y="555"/>
                  </a:lnTo>
                  <a:lnTo>
                    <a:pt x="477" y="564"/>
                  </a:lnTo>
                  <a:lnTo>
                    <a:pt x="435" y="564"/>
                  </a:lnTo>
                  <a:lnTo>
                    <a:pt x="409" y="538"/>
                  </a:lnTo>
                  <a:lnTo>
                    <a:pt x="409" y="511"/>
                  </a:lnTo>
                  <a:lnTo>
                    <a:pt x="392" y="511"/>
                  </a:lnTo>
                  <a:lnTo>
                    <a:pt x="366" y="529"/>
                  </a:lnTo>
                  <a:lnTo>
                    <a:pt x="366" y="547"/>
                  </a:lnTo>
                  <a:lnTo>
                    <a:pt x="375" y="608"/>
                  </a:lnTo>
                  <a:lnTo>
                    <a:pt x="366" y="617"/>
                  </a:lnTo>
                  <a:lnTo>
                    <a:pt x="349" y="617"/>
                  </a:lnTo>
                  <a:lnTo>
                    <a:pt x="332" y="608"/>
                  </a:lnTo>
                  <a:lnTo>
                    <a:pt x="332" y="600"/>
                  </a:lnTo>
                  <a:lnTo>
                    <a:pt x="332" y="582"/>
                  </a:lnTo>
                  <a:lnTo>
                    <a:pt x="306" y="582"/>
                  </a:lnTo>
                  <a:lnTo>
                    <a:pt x="289" y="582"/>
                  </a:lnTo>
                  <a:lnTo>
                    <a:pt x="282" y="573"/>
                  </a:lnTo>
                  <a:lnTo>
                    <a:pt x="256" y="573"/>
                  </a:lnTo>
                  <a:lnTo>
                    <a:pt x="239" y="582"/>
                  </a:lnTo>
                  <a:lnTo>
                    <a:pt x="222" y="582"/>
                  </a:lnTo>
                  <a:lnTo>
                    <a:pt x="222" y="591"/>
                  </a:lnTo>
                  <a:lnTo>
                    <a:pt x="222" y="600"/>
                  </a:lnTo>
                  <a:lnTo>
                    <a:pt x="256" y="626"/>
                  </a:lnTo>
                  <a:lnTo>
                    <a:pt x="231" y="635"/>
                  </a:lnTo>
                  <a:lnTo>
                    <a:pt x="231" y="644"/>
                  </a:lnTo>
                  <a:lnTo>
                    <a:pt x="214" y="644"/>
                  </a:lnTo>
                  <a:lnTo>
                    <a:pt x="188" y="626"/>
                  </a:lnTo>
                  <a:lnTo>
                    <a:pt x="196" y="608"/>
                  </a:lnTo>
                  <a:lnTo>
                    <a:pt x="179" y="591"/>
                  </a:lnTo>
                  <a:lnTo>
                    <a:pt x="154" y="573"/>
                  </a:lnTo>
                  <a:lnTo>
                    <a:pt x="137" y="564"/>
                  </a:lnTo>
                  <a:lnTo>
                    <a:pt x="113" y="540"/>
                  </a:lnTo>
                  <a:lnTo>
                    <a:pt x="85" y="502"/>
                  </a:lnTo>
                  <a:lnTo>
                    <a:pt x="77" y="502"/>
                  </a:lnTo>
                  <a:lnTo>
                    <a:pt x="60" y="502"/>
                  </a:lnTo>
                  <a:lnTo>
                    <a:pt x="51" y="511"/>
                  </a:lnTo>
                  <a:lnTo>
                    <a:pt x="43" y="485"/>
                  </a:lnTo>
                  <a:lnTo>
                    <a:pt x="51" y="467"/>
                  </a:lnTo>
                  <a:lnTo>
                    <a:pt x="43" y="449"/>
                  </a:lnTo>
                  <a:lnTo>
                    <a:pt x="26" y="449"/>
                  </a:lnTo>
                  <a:lnTo>
                    <a:pt x="9" y="467"/>
                  </a:lnTo>
                  <a:lnTo>
                    <a:pt x="0" y="458"/>
                  </a:lnTo>
                  <a:lnTo>
                    <a:pt x="9" y="431"/>
                  </a:lnTo>
                  <a:lnTo>
                    <a:pt x="12" y="387"/>
                  </a:lnTo>
                  <a:lnTo>
                    <a:pt x="43" y="371"/>
                  </a:lnTo>
                  <a:lnTo>
                    <a:pt x="43" y="362"/>
                  </a:lnTo>
                  <a:lnTo>
                    <a:pt x="26" y="335"/>
                  </a:lnTo>
                  <a:lnTo>
                    <a:pt x="43" y="318"/>
                  </a:lnTo>
                  <a:lnTo>
                    <a:pt x="43" y="300"/>
                  </a:lnTo>
                  <a:lnTo>
                    <a:pt x="77" y="309"/>
                  </a:lnTo>
                  <a:lnTo>
                    <a:pt x="85" y="300"/>
                  </a:lnTo>
                  <a:lnTo>
                    <a:pt x="68" y="273"/>
                  </a:lnTo>
                  <a:lnTo>
                    <a:pt x="77" y="256"/>
                  </a:lnTo>
                  <a:lnTo>
                    <a:pt x="77" y="245"/>
                  </a:lnTo>
                  <a:lnTo>
                    <a:pt x="85" y="220"/>
                  </a:lnTo>
                  <a:lnTo>
                    <a:pt x="68" y="220"/>
                  </a:lnTo>
                  <a:lnTo>
                    <a:pt x="51" y="202"/>
                  </a:lnTo>
                  <a:lnTo>
                    <a:pt x="43" y="185"/>
                  </a:lnTo>
                  <a:lnTo>
                    <a:pt x="17" y="176"/>
                  </a:lnTo>
                  <a:lnTo>
                    <a:pt x="0" y="141"/>
                  </a:lnTo>
                  <a:lnTo>
                    <a:pt x="30" y="119"/>
                  </a:lnTo>
                  <a:lnTo>
                    <a:pt x="68" y="114"/>
                  </a:lnTo>
                  <a:lnTo>
                    <a:pt x="111" y="87"/>
                  </a:lnTo>
                  <a:lnTo>
                    <a:pt x="128" y="62"/>
                  </a:lnTo>
                  <a:lnTo>
                    <a:pt x="137" y="44"/>
                  </a:lnTo>
                  <a:lnTo>
                    <a:pt x="171" y="62"/>
                  </a:lnTo>
                  <a:lnTo>
                    <a:pt x="179" y="47"/>
                  </a:lnTo>
                  <a:lnTo>
                    <a:pt x="205" y="53"/>
                  </a:lnTo>
                  <a:lnTo>
                    <a:pt x="205" y="35"/>
                  </a:lnTo>
                  <a:lnTo>
                    <a:pt x="205" y="27"/>
                  </a:lnTo>
                  <a:lnTo>
                    <a:pt x="205" y="0"/>
                  </a:lnTo>
                  <a:lnTo>
                    <a:pt x="239" y="9"/>
                  </a:lnTo>
                  <a:lnTo>
                    <a:pt x="248" y="21"/>
                  </a:lnTo>
                  <a:lnTo>
                    <a:pt x="255" y="35"/>
                  </a:lnTo>
                  <a:lnTo>
                    <a:pt x="255" y="56"/>
                  </a:lnTo>
                  <a:lnTo>
                    <a:pt x="261" y="80"/>
                  </a:lnTo>
                  <a:lnTo>
                    <a:pt x="278" y="96"/>
                  </a:lnTo>
                  <a:lnTo>
                    <a:pt x="270" y="110"/>
                  </a:lnTo>
                  <a:lnTo>
                    <a:pt x="239" y="96"/>
                  </a:lnTo>
                  <a:lnTo>
                    <a:pt x="239" y="105"/>
                  </a:lnTo>
                  <a:lnTo>
                    <a:pt x="265" y="123"/>
                  </a:lnTo>
                  <a:lnTo>
                    <a:pt x="306" y="114"/>
                  </a:lnTo>
                  <a:lnTo>
                    <a:pt x="323" y="123"/>
                  </a:lnTo>
                  <a:lnTo>
                    <a:pt x="341" y="132"/>
                  </a:lnTo>
                  <a:lnTo>
                    <a:pt x="363" y="135"/>
                  </a:lnTo>
                  <a:lnTo>
                    <a:pt x="362" y="140"/>
                  </a:lnTo>
                  <a:lnTo>
                    <a:pt x="354" y="165"/>
                  </a:lnTo>
                  <a:lnTo>
                    <a:pt x="306" y="176"/>
                  </a:lnTo>
                  <a:lnTo>
                    <a:pt x="323" y="194"/>
                  </a:lnTo>
                  <a:lnTo>
                    <a:pt x="323" y="211"/>
                  </a:lnTo>
                  <a:lnTo>
                    <a:pt x="341" y="238"/>
                  </a:lnTo>
                  <a:lnTo>
                    <a:pt x="358" y="229"/>
                  </a:lnTo>
                  <a:lnTo>
                    <a:pt x="416" y="230"/>
                  </a:lnTo>
                  <a:lnTo>
                    <a:pt x="413" y="248"/>
                  </a:lnTo>
                  <a:lnTo>
                    <a:pt x="443" y="256"/>
                  </a:lnTo>
                  <a:lnTo>
                    <a:pt x="511" y="256"/>
                  </a:lnTo>
                  <a:lnTo>
                    <a:pt x="511" y="264"/>
                  </a:lnTo>
                  <a:lnTo>
                    <a:pt x="522" y="270"/>
                  </a:lnTo>
                  <a:lnTo>
                    <a:pt x="536" y="288"/>
                  </a:lnTo>
                  <a:lnTo>
                    <a:pt x="546" y="300"/>
                  </a:lnTo>
                  <a:lnTo>
                    <a:pt x="571" y="309"/>
                  </a:lnTo>
                  <a:lnTo>
                    <a:pt x="588" y="300"/>
                  </a:lnTo>
                  <a:lnTo>
                    <a:pt x="612" y="308"/>
                  </a:lnTo>
                  <a:lnTo>
                    <a:pt x="626" y="288"/>
                  </a:lnTo>
                  <a:lnTo>
                    <a:pt x="620" y="273"/>
                  </a:lnTo>
                  <a:lnTo>
                    <a:pt x="627" y="258"/>
                  </a:lnTo>
                  <a:lnTo>
                    <a:pt x="631" y="256"/>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Freeform 122">
              <a:extLst>
                <a:ext uri="{FF2B5EF4-FFF2-40B4-BE49-F238E27FC236}">
                  <a16:creationId xmlns:a16="http://schemas.microsoft.com/office/drawing/2014/main" id="{67610E6D-837C-4914-B42F-04C6F5B61B56}"/>
                </a:ext>
              </a:extLst>
            </p:cNvPr>
            <p:cNvSpPr>
              <a:spLocks/>
            </p:cNvSpPr>
            <p:nvPr>
              <p:custDataLst>
                <p:tags r:id="rId4"/>
              </p:custDataLst>
            </p:nvPr>
          </p:nvSpPr>
          <p:spPr bwMode="auto">
            <a:xfrm>
              <a:off x="3308" y="2916"/>
              <a:ext cx="836" cy="980"/>
            </a:xfrm>
            <a:custGeom>
              <a:avLst/>
              <a:gdLst>
                <a:gd name="T0" fmla="*/ 511 w 836"/>
                <a:gd name="T1" fmla="*/ 62 h 980"/>
                <a:gd name="T2" fmla="*/ 537 w 836"/>
                <a:gd name="T3" fmla="*/ 35 h 980"/>
                <a:gd name="T4" fmla="*/ 562 w 836"/>
                <a:gd name="T5" fmla="*/ 0 h 980"/>
                <a:gd name="T6" fmla="*/ 605 w 836"/>
                <a:gd name="T7" fmla="*/ 18 h 980"/>
                <a:gd name="T8" fmla="*/ 622 w 836"/>
                <a:gd name="T9" fmla="*/ 35 h 980"/>
                <a:gd name="T10" fmla="*/ 656 w 836"/>
                <a:gd name="T11" fmla="*/ 53 h 980"/>
                <a:gd name="T12" fmla="*/ 673 w 836"/>
                <a:gd name="T13" fmla="*/ 88 h 980"/>
                <a:gd name="T14" fmla="*/ 688 w 836"/>
                <a:gd name="T15" fmla="*/ 138 h 980"/>
                <a:gd name="T16" fmla="*/ 725 w 836"/>
                <a:gd name="T17" fmla="*/ 115 h 980"/>
                <a:gd name="T18" fmla="*/ 735 w 836"/>
                <a:gd name="T19" fmla="*/ 198 h 980"/>
                <a:gd name="T20" fmla="*/ 762 w 836"/>
                <a:gd name="T21" fmla="*/ 272 h 980"/>
                <a:gd name="T22" fmla="*/ 784 w 836"/>
                <a:gd name="T23" fmla="*/ 320 h 980"/>
                <a:gd name="T24" fmla="*/ 819 w 836"/>
                <a:gd name="T25" fmla="*/ 441 h 980"/>
                <a:gd name="T26" fmla="*/ 810 w 836"/>
                <a:gd name="T27" fmla="*/ 486 h 980"/>
                <a:gd name="T28" fmla="*/ 776 w 836"/>
                <a:gd name="T29" fmla="*/ 486 h 980"/>
                <a:gd name="T30" fmla="*/ 785 w 836"/>
                <a:gd name="T31" fmla="*/ 539 h 980"/>
                <a:gd name="T32" fmla="*/ 716 w 836"/>
                <a:gd name="T33" fmla="*/ 583 h 980"/>
                <a:gd name="T34" fmla="*/ 733 w 836"/>
                <a:gd name="T35" fmla="*/ 723 h 980"/>
                <a:gd name="T36" fmla="*/ 733 w 836"/>
                <a:gd name="T37" fmla="*/ 829 h 980"/>
                <a:gd name="T38" fmla="*/ 733 w 836"/>
                <a:gd name="T39" fmla="*/ 900 h 980"/>
                <a:gd name="T40" fmla="*/ 708 w 836"/>
                <a:gd name="T41" fmla="*/ 927 h 980"/>
                <a:gd name="T42" fmla="*/ 622 w 836"/>
                <a:gd name="T43" fmla="*/ 953 h 980"/>
                <a:gd name="T44" fmla="*/ 478 w 836"/>
                <a:gd name="T45" fmla="*/ 927 h 980"/>
                <a:gd name="T46" fmla="*/ 418 w 836"/>
                <a:gd name="T47" fmla="*/ 918 h 980"/>
                <a:gd name="T48" fmla="*/ 375 w 836"/>
                <a:gd name="T49" fmla="*/ 909 h 980"/>
                <a:gd name="T50" fmla="*/ 332 w 836"/>
                <a:gd name="T51" fmla="*/ 909 h 980"/>
                <a:gd name="T52" fmla="*/ 281 w 836"/>
                <a:gd name="T53" fmla="*/ 883 h 980"/>
                <a:gd name="T54" fmla="*/ 273 w 836"/>
                <a:gd name="T55" fmla="*/ 936 h 980"/>
                <a:gd name="T56" fmla="*/ 315 w 836"/>
                <a:gd name="T57" fmla="*/ 945 h 980"/>
                <a:gd name="T58" fmla="*/ 273 w 836"/>
                <a:gd name="T59" fmla="*/ 953 h 980"/>
                <a:gd name="T60" fmla="*/ 230 w 836"/>
                <a:gd name="T61" fmla="*/ 962 h 980"/>
                <a:gd name="T62" fmla="*/ 153 w 836"/>
                <a:gd name="T63" fmla="*/ 971 h 980"/>
                <a:gd name="T64" fmla="*/ 84 w 836"/>
                <a:gd name="T65" fmla="*/ 962 h 980"/>
                <a:gd name="T66" fmla="*/ 34 w 836"/>
                <a:gd name="T67" fmla="*/ 962 h 980"/>
                <a:gd name="T68" fmla="*/ 26 w 836"/>
                <a:gd name="T69" fmla="*/ 953 h 980"/>
                <a:gd name="T70" fmla="*/ 9 w 836"/>
                <a:gd name="T71" fmla="*/ 883 h 980"/>
                <a:gd name="T72" fmla="*/ 26 w 836"/>
                <a:gd name="T73" fmla="*/ 821 h 980"/>
                <a:gd name="T74" fmla="*/ 34 w 836"/>
                <a:gd name="T75" fmla="*/ 768 h 980"/>
                <a:gd name="T76" fmla="*/ 59 w 836"/>
                <a:gd name="T77" fmla="*/ 653 h 980"/>
                <a:gd name="T78" fmla="*/ 76 w 836"/>
                <a:gd name="T79" fmla="*/ 592 h 980"/>
                <a:gd name="T80" fmla="*/ 93 w 836"/>
                <a:gd name="T81" fmla="*/ 547 h 980"/>
                <a:gd name="T82" fmla="*/ 136 w 836"/>
                <a:gd name="T83" fmla="*/ 450 h 980"/>
                <a:gd name="T84" fmla="*/ 179 w 836"/>
                <a:gd name="T85" fmla="*/ 415 h 980"/>
                <a:gd name="T86" fmla="*/ 255 w 836"/>
                <a:gd name="T87" fmla="*/ 239 h 980"/>
                <a:gd name="T88" fmla="*/ 290 w 836"/>
                <a:gd name="T89" fmla="*/ 177 h 980"/>
                <a:gd name="T90" fmla="*/ 273 w 836"/>
                <a:gd name="T91" fmla="*/ 106 h 980"/>
                <a:gd name="T92" fmla="*/ 281 w 836"/>
                <a:gd name="T93" fmla="*/ 80 h 980"/>
                <a:gd name="T94" fmla="*/ 315 w 836"/>
                <a:gd name="T95" fmla="*/ 80 h 980"/>
                <a:gd name="T96" fmla="*/ 350 w 836"/>
                <a:gd name="T97" fmla="*/ 88 h 980"/>
                <a:gd name="T98" fmla="*/ 397 w 836"/>
                <a:gd name="T99" fmla="*/ 120 h 980"/>
                <a:gd name="T100" fmla="*/ 401 w 836"/>
                <a:gd name="T101" fmla="*/ 150 h 980"/>
                <a:gd name="T102" fmla="*/ 461 w 836"/>
                <a:gd name="T103" fmla="*/ 115 h 9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36" h="980">
                  <a:moveTo>
                    <a:pt x="461" y="88"/>
                  </a:moveTo>
                  <a:lnTo>
                    <a:pt x="495" y="88"/>
                  </a:lnTo>
                  <a:lnTo>
                    <a:pt x="511" y="62"/>
                  </a:lnTo>
                  <a:lnTo>
                    <a:pt x="537" y="62"/>
                  </a:lnTo>
                  <a:lnTo>
                    <a:pt x="545" y="44"/>
                  </a:lnTo>
                  <a:lnTo>
                    <a:pt x="537" y="35"/>
                  </a:lnTo>
                  <a:lnTo>
                    <a:pt x="511" y="18"/>
                  </a:lnTo>
                  <a:lnTo>
                    <a:pt x="511" y="9"/>
                  </a:lnTo>
                  <a:lnTo>
                    <a:pt x="562" y="0"/>
                  </a:lnTo>
                  <a:lnTo>
                    <a:pt x="579" y="9"/>
                  </a:lnTo>
                  <a:lnTo>
                    <a:pt x="596" y="0"/>
                  </a:lnTo>
                  <a:lnTo>
                    <a:pt x="605" y="18"/>
                  </a:lnTo>
                  <a:lnTo>
                    <a:pt x="605" y="35"/>
                  </a:lnTo>
                  <a:lnTo>
                    <a:pt x="605" y="44"/>
                  </a:lnTo>
                  <a:lnTo>
                    <a:pt x="622" y="35"/>
                  </a:lnTo>
                  <a:lnTo>
                    <a:pt x="631" y="35"/>
                  </a:lnTo>
                  <a:lnTo>
                    <a:pt x="639" y="35"/>
                  </a:lnTo>
                  <a:lnTo>
                    <a:pt x="656" y="53"/>
                  </a:lnTo>
                  <a:lnTo>
                    <a:pt x="665" y="71"/>
                  </a:lnTo>
                  <a:lnTo>
                    <a:pt x="656" y="88"/>
                  </a:lnTo>
                  <a:lnTo>
                    <a:pt x="673" y="88"/>
                  </a:lnTo>
                  <a:lnTo>
                    <a:pt x="682" y="106"/>
                  </a:lnTo>
                  <a:lnTo>
                    <a:pt x="682" y="124"/>
                  </a:lnTo>
                  <a:lnTo>
                    <a:pt x="688" y="138"/>
                  </a:lnTo>
                  <a:lnTo>
                    <a:pt x="708" y="141"/>
                  </a:lnTo>
                  <a:lnTo>
                    <a:pt x="716" y="106"/>
                  </a:lnTo>
                  <a:lnTo>
                    <a:pt x="725" y="115"/>
                  </a:lnTo>
                  <a:lnTo>
                    <a:pt x="733" y="150"/>
                  </a:lnTo>
                  <a:lnTo>
                    <a:pt x="748" y="174"/>
                  </a:lnTo>
                  <a:lnTo>
                    <a:pt x="735" y="198"/>
                  </a:lnTo>
                  <a:lnTo>
                    <a:pt x="742" y="221"/>
                  </a:lnTo>
                  <a:lnTo>
                    <a:pt x="742" y="248"/>
                  </a:lnTo>
                  <a:lnTo>
                    <a:pt x="762" y="272"/>
                  </a:lnTo>
                  <a:lnTo>
                    <a:pt x="768" y="274"/>
                  </a:lnTo>
                  <a:lnTo>
                    <a:pt x="768" y="291"/>
                  </a:lnTo>
                  <a:lnTo>
                    <a:pt x="784" y="320"/>
                  </a:lnTo>
                  <a:lnTo>
                    <a:pt x="799" y="332"/>
                  </a:lnTo>
                  <a:lnTo>
                    <a:pt x="819" y="362"/>
                  </a:lnTo>
                  <a:lnTo>
                    <a:pt x="819" y="441"/>
                  </a:lnTo>
                  <a:lnTo>
                    <a:pt x="836" y="477"/>
                  </a:lnTo>
                  <a:lnTo>
                    <a:pt x="827" y="486"/>
                  </a:lnTo>
                  <a:lnTo>
                    <a:pt x="810" y="486"/>
                  </a:lnTo>
                  <a:lnTo>
                    <a:pt x="802" y="494"/>
                  </a:lnTo>
                  <a:lnTo>
                    <a:pt x="785" y="477"/>
                  </a:lnTo>
                  <a:lnTo>
                    <a:pt x="776" y="486"/>
                  </a:lnTo>
                  <a:lnTo>
                    <a:pt x="776" y="494"/>
                  </a:lnTo>
                  <a:lnTo>
                    <a:pt x="785" y="521"/>
                  </a:lnTo>
                  <a:lnTo>
                    <a:pt x="785" y="539"/>
                  </a:lnTo>
                  <a:lnTo>
                    <a:pt x="750" y="583"/>
                  </a:lnTo>
                  <a:lnTo>
                    <a:pt x="733" y="574"/>
                  </a:lnTo>
                  <a:lnTo>
                    <a:pt x="716" y="583"/>
                  </a:lnTo>
                  <a:lnTo>
                    <a:pt x="699" y="609"/>
                  </a:lnTo>
                  <a:lnTo>
                    <a:pt x="699" y="618"/>
                  </a:lnTo>
                  <a:lnTo>
                    <a:pt x="733" y="723"/>
                  </a:lnTo>
                  <a:lnTo>
                    <a:pt x="742" y="759"/>
                  </a:lnTo>
                  <a:lnTo>
                    <a:pt x="725" y="803"/>
                  </a:lnTo>
                  <a:lnTo>
                    <a:pt x="733" y="829"/>
                  </a:lnTo>
                  <a:lnTo>
                    <a:pt x="733" y="865"/>
                  </a:lnTo>
                  <a:lnTo>
                    <a:pt x="725" y="865"/>
                  </a:lnTo>
                  <a:lnTo>
                    <a:pt x="733" y="900"/>
                  </a:lnTo>
                  <a:lnTo>
                    <a:pt x="733" y="918"/>
                  </a:lnTo>
                  <a:lnTo>
                    <a:pt x="725" y="927"/>
                  </a:lnTo>
                  <a:lnTo>
                    <a:pt x="708" y="927"/>
                  </a:lnTo>
                  <a:lnTo>
                    <a:pt x="673" y="936"/>
                  </a:lnTo>
                  <a:lnTo>
                    <a:pt x="656" y="927"/>
                  </a:lnTo>
                  <a:lnTo>
                    <a:pt x="622" y="953"/>
                  </a:lnTo>
                  <a:lnTo>
                    <a:pt x="588" y="962"/>
                  </a:lnTo>
                  <a:lnTo>
                    <a:pt x="579" y="980"/>
                  </a:lnTo>
                  <a:lnTo>
                    <a:pt x="478" y="927"/>
                  </a:lnTo>
                  <a:lnTo>
                    <a:pt x="469" y="927"/>
                  </a:lnTo>
                  <a:lnTo>
                    <a:pt x="461" y="927"/>
                  </a:lnTo>
                  <a:lnTo>
                    <a:pt x="418" y="918"/>
                  </a:lnTo>
                  <a:lnTo>
                    <a:pt x="401" y="927"/>
                  </a:lnTo>
                  <a:lnTo>
                    <a:pt x="384" y="927"/>
                  </a:lnTo>
                  <a:lnTo>
                    <a:pt x="375" y="909"/>
                  </a:lnTo>
                  <a:lnTo>
                    <a:pt x="367" y="900"/>
                  </a:lnTo>
                  <a:lnTo>
                    <a:pt x="350" y="918"/>
                  </a:lnTo>
                  <a:lnTo>
                    <a:pt x="332" y="909"/>
                  </a:lnTo>
                  <a:lnTo>
                    <a:pt x="341" y="883"/>
                  </a:lnTo>
                  <a:lnTo>
                    <a:pt x="307" y="865"/>
                  </a:lnTo>
                  <a:lnTo>
                    <a:pt x="281" y="883"/>
                  </a:lnTo>
                  <a:lnTo>
                    <a:pt x="255" y="900"/>
                  </a:lnTo>
                  <a:lnTo>
                    <a:pt x="255" y="918"/>
                  </a:lnTo>
                  <a:lnTo>
                    <a:pt x="273" y="936"/>
                  </a:lnTo>
                  <a:lnTo>
                    <a:pt x="307" y="927"/>
                  </a:lnTo>
                  <a:lnTo>
                    <a:pt x="315" y="936"/>
                  </a:lnTo>
                  <a:lnTo>
                    <a:pt x="315" y="945"/>
                  </a:lnTo>
                  <a:lnTo>
                    <a:pt x="307" y="953"/>
                  </a:lnTo>
                  <a:lnTo>
                    <a:pt x="281" y="945"/>
                  </a:lnTo>
                  <a:lnTo>
                    <a:pt x="273" y="953"/>
                  </a:lnTo>
                  <a:lnTo>
                    <a:pt x="273" y="962"/>
                  </a:lnTo>
                  <a:lnTo>
                    <a:pt x="255" y="971"/>
                  </a:lnTo>
                  <a:lnTo>
                    <a:pt x="230" y="962"/>
                  </a:lnTo>
                  <a:lnTo>
                    <a:pt x="204" y="945"/>
                  </a:lnTo>
                  <a:lnTo>
                    <a:pt x="179" y="945"/>
                  </a:lnTo>
                  <a:lnTo>
                    <a:pt x="153" y="971"/>
                  </a:lnTo>
                  <a:lnTo>
                    <a:pt x="119" y="971"/>
                  </a:lnTo>
                  <a:lnTo>
                    <a:pt x="102" y="953"/>
                  </a:lnTo>
                  <a:lnTo>
                    <a:pt x="84" y="962"/>
                  </a:lnTo>
                  <a:lnTo>
                    <a:pt x="67" y="971"/>
                  </a:lnTo>
                  <a:lnTo>
                    <a:pt x="43" y="971"/>
                  </a:lnTo>
                  <a:lnTo>
                    <a:pt x="34" y="962"/>
                  </a:lnTo>
                  <a:lnTo>
                    <a:pt x="43" y="953"/>
                  </a:lnTo>
                  <a:lnTo>
                    <a:pt x="43" y="945"/>
                  </a:lnTo>
                  <a:lnTo>
                    <a:pt x="26" y="953"/>
                  </a:lnTo>
                  <a:lnTo>
                    <a:pt x="9" y="927"/>
                  </a:lnTo>
                  <a:lnTo>
                    <a:pt x="0" y="900"/>
                  </a:lnTo>
                  <a:lnTo>
                    <a:pt x="9" y="883"/>
                  </a:lnTo>
                  <a:lnTo>
                    <a:pt x="17" y="847"/>
                  </a:lnTo>
                  <a:lnTo>
                    <a:pt x="9" y="829"/>
                  </a:lnTo>
                  <a:lnTo>
                    <a:pt x="26" y="821"/>
                  </a:lnTo>
                  <a:lnTo>
                    <a:pt x="26" y="812"/>
                  </a:lnTo>
                  <a:lnTo>
                    <a:pt x="34" y="794"/>
                  </a:lnTo>
                  <a:lnTo>
                    <a:pt x="34" y="768"/>
                  </a:lnTo>
                  <a:lnTo>
                    <a:pt x="17" y="741"/>
                  </a:lnTo>
                  <a:lnTo>
                    <a:pt x="34" y="697"/>
                  </a:lnTo>
                  <a:lnTo>
                    <a:pt x="59" y="653"/>
                  </a:lnTo>
                  <a:lnTo>
                    <a:pt x="59" y="644"/>
                  </a:lnTo>
                  <a:lnTo>
                    <a:pt x="76" y="636"/>
                  </a:lnTo>
                  <a:lnTo>
                    <a:pt x="76" y="592"/>
                  </a:lnTo>
                  <a:lnTo>
                    <a:pt x="84" y="574"/>
                  </a:lnTo>
                  <a:lnTo>
                    <a:pt x="84" y="556"/>
                  </a:lnTo>
                  <a:lnTo>
                    <a:pt x="93" y="547"/>
                  </a:lnTo>
                  <a:lnTo>
                    <a:pt x="93" y="503"/>
                  </a:lnTo>
                  <a:lnTo>
                    <a:pt x="136" y="459"/>
                  </a:lnTo>
                  <a:lnTo>
                    <a:pt x="136" y="450"/>
                  </a:lnTo>
                  <a:lnTo>
                    <a:pt x="153" y="441"/>
                  </a:lnTo>
                  <a:lnTo>
                    <a:pt x="161" y="432"/>
                  </a:lnTo>
                  <a:lnTo>
                    <a:pt x="179" y="415"/>
                  </a:lnTo>
                  <a:lnTo>
                    <a:pt x="204" y="353"/>
                  </a:lnTo>
                  <a:lnTo>
                    <a:pt x="238" y="309"/>
                  </a:lnTo>
                  <a:lnTo>
                    <a:pt x="255" y="239"/>
                  </a:lnTo>
                  <a:lnTo>
                    <a:pt x="281" y="203"/>
                  </a:lnTo>
                  <a:lnTo>
                    <a:pt x="273" y="195"/>
                  </a:lnTo>
                  <a:lnTo>
                    <a:pt x="290" y="177"/>
                  </a:lnTo>
                  <a:lnTo>
                    <a:pt x="290" y="150"/>
                  </a:lnTo>
                  <a:lnTo>
                    <a:pt x="273" y="142"/>
                  </a:lnTo>
                  <a:lnTo>
                    <a:pt x="273" y="106"/>
                  </a:lnTo>
                  <a:lnTo>
                    <a:pt x="264" y="88"/>
                  </a:lnTo>
                  <a:lnTo>
                    <a:pt x="273" y="80"/>
                  </a:lnTo>
                  <a:lnTo>
                    <a:pt x="281" y="80"/>
                  </a:lnTo>
                  <a:lnTo>
                    <a:pt x="307" y="106"/>
                  </a:lnTo>
                  <a:lnTo>
                    <a:pt x="315" y="97"/>
                  </a:lnTo>
                  <a:lnTo>
                    <a:pt x="315" y="80"/>
                  </a:lnTo>
                  <a:lnTo>
                    <a:pt x="324" y="71"/>
                  </a:lnTo>
                  <a:lnTo>
                    <a:pt x="332" y="71"/>
                  </a:lnTo>
                  <a:lnTo>
                    <a:pt x="350" y="88"/>
                  </a:lnTo>
                  <a:lnTo>
                    <a:pt x="367" y="106"/>
                  </a:lnTo>
                  <a:lnTo>
                    <a:pt x="375" y="106"/>
                  </a:lnTo>
                  <a:lnTo>
                    <a:pt x="397" y="120"/>
                  </a:lnTo>
                  <a:lnTo>
                    <a:pt x="379" y="150"/>
                  </a:lnTo>
                  <a:lnTo>
                    <a:pt x="384" y="159"/>
                  </a:lnTo>
                  <a:lnTo>
                    <a:pt x="401" y="150"/>
                  </a:lnTo>
                  <a:lnTo>
                    <a:pt x="409" y="142"/>
                  </a:lnTo>
                  <a:lnTo>
                    <a:pt x="409" y="124"/>
                  </a:lnTo>
                  <a:lnTo>
                    <a:pt x="461" y="115"/>
                  </a:lnTo>
                  <a:lnTo>
                    <a:pt x="461" y="88"/>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Freeform 123">
              <a:extLst>
                <a:ext uri="{FF2B5EF4-FFF2-40B4-BE49-F238E27FC236}">
                  <a16:creationId xmlns:a16="http://schemas.microsoft.com/office/drawing/2014/main" id="{E5977A46-729A-4A93-807C-BF05A4CA6044}"/>
                </a:ext>
              </a:extLst>
            </p:cNvPr>
            <p:cNvSpPr>
              <a:spLocks/>
            </p:cNvSpPr>
            <p:nvPr>
              <p:custDataLst>
                <p:tags r:id="rId5"/>
              </p:custDataLst>
            </p:nvPr>
          </p:nvSpPr>
          <p:spPr bwMode="auto">
            <a:xfrm>
              <a:off x="3572" y="624"/>
              <a:ext cx="698" cy="723"/>
            </a:xfrm>
            <a:custGeom>
              <a:avLst/>
              <a:gdLst>
                <a:gd name="T0" fmla="*/ 196 w 698"/>
                <a:gd name="T1" fmla="*/ 493 h 723"/>
                <a:gd name="T2" fmla="*/ 137 w 698"/>
                <a:gd name="T3" fmla="*/ 450 h 723"/>
                <a:gd name="T4" fmla="*/ 171 w 698"/>
                <a:gd name="T5" fmla="*/ 441 h 723"/>
                <a:gd name="T6" fmla="*/ 171 w 698"/>
                <a:gd name="T7" fmla="*/ 397 h 723"/>
                <a:gd name="T8" fmla="*/ 145 w 698"/>
                <a:gd name="T9" fmla="*/ 397 h 723"/>
                <a:gd name="T10" fmla="*/ 137 w 698"/>
                <a:gd name="T11" fmla="*/ 353 h 723"/>
                <a:gd name="T12" fmla="*/ 162 w 698"/>
                <a:gd name="T13" fmla="*/ 326 h 723"/>
                <a:gd name="T14" fmla="*/ 145 w 698"/>
                <a:gd name="T15" fmla="*/ 317 h 723"/>
                <a:gd name="T16" fmla="*/ 111 w 698"/>
                <a:gd name="T17" fmla="*/ 326 h 723"/>
                <a:gd name="T18" fmla="*/ 77 w 698"/>
                <a:gd name="T19" fmla="*/ 308 h 723"/>
                <a:gd name="T20" fmla="*/ 85 w 698"/>
                <a:gd name="T21" fmla="*/ 282 h 723"/>
                <a:gd name="T22" fmla="*/ 145 w 698"/>
                <a:gd name="T23" fmla="*/ 273 h 723"/>
                <a:gd name="T24" fmla="*/ 179 w 698"/>
                <a:gd name="T25" fmla="*/ 229 h 723"/>
                <a:gd name="T26" fmla="*/ 94 w 698"/>
                <a:gd name="T27" fmla="*/ 80 h 723"/>
                <a:gd name="T28" fmla="*/ 51 w 698"/>
                <a:gd name="T29" fmla="*/ 71 h 723"/>
                <a:gd name="T30" fmla="*/ 34 w 698"/>
                <a:gd name="T31" fmla="*/ 80 h 723"/>
                <a:gd name="T32" fmla="*/ 9 w 698"/>
                <a:gd name="T33" fmla="*/ 97 h 723"/>
                <a:gd name="T34" fmla="*/ 0 w 698"/>
                <a:gd name="T35" fmla="*/ 97 h 723"/>
                <a:gd name="T36" fmla="*/ 9 w 698"/>
                <a:gd name="T37" fmla="*/ 62 h 723"/>
                <a:gd name="T38" fmla="*/ 34 w 698"/>
                <a:gd name="T39" fmla="*/ 0 h 723"/>
                <a:gd name="T40" fmla="*/ 26 w 698"/>
                <a:gd name="T41" fmla="*/ 27 h 723"/>
                <a:gd name="T42" fmla="*/ 51 w 698"/>
                <a:gd name="T43" fmla="*/ 71 h 723"/>
                <a:gd name="T44" fmla="*/ 94 w 698"/>
                <a:gd name="T45" fmla="*/ 53 h 723"/>
                <a:gd name="T46" fmla="*/ 145 w 698"/>
                <a:gd name="T47" fmla="*/ 53 h 723"/>
                <a:gd name="T48" fmla="*/ 231 w 698"/>
                <a:gd name="T49" fmla="*/ 80 h 723"/>
                <a:gd name="T50" fmla="*/ 272 w 698"/>
                <a:gd name="T51" fmla="*/ 97 h 723"/>
                <a:gd name="T52" fmla="*/ 289 w 698"/>
                <a:gd name="T53" fmla="*/ 97 h 723"/>
                <a:gd name="T54" fmla="*/ 323 w 698"/>
                <a:gd name="T55" fmla="*/ 88 h 723"/>
                <a:gd name="T56" fmla="*/ 383 w 698"/>
                <a:gd name="T57" fmla="*/ 123 h 723"/>
                <a:gd name="T58" fmla="*/ 400 w 698"/>
                <a:gd name="T59" fmla="*/ 114 h 723"/>
                <a:gd name="T60" fmla="*/ 426 w 698"/>
                <a:gd name="T61" fmla="*/ 149 h 723"/>
                <a:gd name="T62" fmla="*/ 426 w 698"/>
                <a:gd name="T63" fmla="*/ 167 h 723"/>
                <a:gd name="T64" fmla="*/ 426 w 698"/>
                <a:gd name="T65" fmla="*/ 220 h 723"/>
                <a:gd name="T66" fmla="*/ 400 w 698"/>
                <a:gd name="T67" fmla="*/ 255 h 723"/>
                <a:gd name="T68" fmla="*/ 468 w 698"/>
                <a:gd name="T69" fmla="*/ 255 h 723"/>
                <a:gd name="T70" fmla="*/ 460 w 698"/>
                <a:gd name="T71" fmla="*/ 300 h 723"/>
                <a:gd name="T72" fmla="*/ 477 w 698"/>
                <a:gd name="T73" fmla="*/ 282 h 723"/>
                <a:gd name="T74" fmla="*/ 511 w 698"/>
                <a:gd name="T75" fmla="*/ 264 h 723"/>
                <a:gd name="T76" fmla="*/ 631 w 698"/>
                <a:gd name="T77" fmla="*/ 308 h 723"/>
                <a:gd name="T78" fmla="*/ 682 w 698"/>
                <a:gd name="T79" fmla="*/ 282 h 723"/>
                <a:gd name="T80" fmla="*/ 698 w 698"/>
                <a:gd name="T81" fmla="*/ 282 h 723"/>
                <a:gd name="T82" fmla="*/ 689 w 698"/>
                <a:gd name="T83" fmla="*/ 361 h 723"/>
                <a:gd name="T84" fmla="*/ 639 w 698"/>
                <a:gd name="T85" fmla="*/ 415 h 723"/>
                <a:gd name="T86" fmla="*/ 614 w 698"/>
                <a:gd name="T87" fmla="*/ 432 h 723"/>
                <a:gd name="T88" fmla="*/ 639 w 698"/>
                <a:gd name="T89" fmla="*/ 459 h 723"/>
                <a:gd name="T90" fmla="*/ 648 w 698"/>
                <a:gd name="T91" fmla="*/ 484 h 723"/>
                <a:gd name="T92" fmla="*/ 622 w 698"/>
                <a:gd name="T93" fmla="*/ 502 h 723"/>
                <a:gd name="T94" fmla="*/ 660 w 698"/>
                <a:gd name="T95" fmla="*/ 590 h 723"/>
                <a:gd name="T96" fmla="*/ 631 w 698"/>
                <a:gd name="T97" fmla="*/ 643 h 723"/>
                <a:gd name="T98" fmla="*/ 597 w 698"/>
                <a:gd name="T99" fmla="*/ 688 h 723"/>
                <a:gd name="T100" fmla="*/ 579 w 698"/>
                <a:gd name="T101" fmla="*/ 723 h 723"/>
                <a:gd name="T102" fmla="*/ 503 w 698"/>
                <a:gd name="T103" fmla="*/ 705 h 723"/>
                <a:gd name="T104" fmla="*/ 477 w 698"/>
                <a:gd name="T105" fmla="*/ 661 h 723"/>
                <a:gd name="T106" fmla="*/ 477 w 698"/>
                <a:gd name="T107" fmla="*/ 617 h 723"/>
                <a:gd name="T108" fmla="*/ 468 w 698"/>
                <a:gd name="T109" fmla="*/ 573 h 723"/>
                <a:gd name="T110" fmla="*/ 451 w 698"/>
                <a:gd name="T111" fmla="*/ 581 h 723"/>
                <a:gd name="T112" fmla="*/ 409 w 698"/>
                <a:gd name="T113" fmla="*/ 608 h 723"/>
                <a:gd name="T114" fmla="*/ 375 w 698"/>
                <a:gd name="T115" fmla="*/ 617 h 723"/>
                <a:gd name="T116" fmla="*/ 358 w 698"/>
                <a:gd name="T117" fmla="*/ 643 h 723"/>
                <a:gd name="T118" fmla="*/ 306 w 698"/>
                <a:gd name="T119" fmla="*/ 608 h 723"/>
                <a:gd name="T120" fmla="*/ 238 w 698"/>
                <a:gd name="T121" fmla="*/ 511 h 723"/>
                <a:gd name="T122" fmla="*/ 213 w 698"/>
                <a:gd name="T123" fmla="*/ 511 h 7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98" h="723">
                  <a:moveTo>
                    <a:pt x="213" y="511"/>
                  </a:moveTo>
                  <a:lnTo>
                    <a:pt x="196" y="493"/>
                  </a:lnTo>
                  <a:lnTo>
                    <a:pt x="162" y="493"/>
                  </a:lnTo>
                  <a:lnTo>
                    <a:pt x="137" y="450"/>
                  </a:lnTo>
                  <a:lnTo>
                    <a:pt x="145" y="441"/>
                  </a:lnTo>
                  <a:lnTo>
                    <a:pt x="171" y="441"/>
                  </a:lnTo>
                  <a:lnTo>
                    <a:pt x="179" y="432"/>
                  </a:lnTo>
                  <a:lnTo>
                    <a:pt x="171" y="397"/>
                  </a:lnTo>
                  <a:lnTo>
                    <a:pt x="162" y="388"/>
                  </a:lnTo>
                  <a:lnTo>
                    <a:pt x="145" y="397"/>
                  </a:lnTo>
                  <a:lnTo>
                    <a:pt x="137" y="379"/>
                  </a:lnTo>
                  <a:lnTo>
                    <a:pt x="137" y="353"/>
                  </a:lnTo>
                  <a:lnTo>
                    <a:pt x="137" y="344"/>
                  </a:lnTo>
                  <a:lnTo>
                    <a:pt x="162" y="326"/>
                  </a:lnTo>
                  <a:lnTo>
                    <a:pt x="162" y="317"/>
                  </a:lnTo>
                  <a:lnTo>
                    <a:pt x="145" y="317"/>
                  </a:lnTo>
                  <a:lnTo>
                    <a:pt x="128" y="326"/>
                  </a:lnTo>
                  <a:lnTo>
                    <a:pt x="111" y="326"/>
                  </a:lnTo>
                  <a:lnTo>
                    <a:pt x="94" y="335"/>
                  </a:lnTo>
                  <a:lnTo>
                    <a:pt x="77" y="308"/>
                  </a:lnTo>
                  <a:lnTo>
                    <a:pt x="102" y="300"/>
                  </a:lnTo>
                  <a:lnTo>
                    <a:pt x="85" y="282"/>
                  </a:lnTo>
                  <a:lnTo>
                    <a:pt x="111" y="273"/>
                  </a:lnTo>
                  <a:lnTo>
                    <a:pt x="145" y="273"/>
                  </a:lnTo>
                  <a:lnTo>
                    <a:pt x="179" y="246"/>
                  </a:lnTo>
                  <a:lnTo>
                    <a:pt x="179" y="229"/>
                  </a:lnTo>
                  <a:lnTo>
                    <a:pt x="111" y="140"/>
                  </a:lnTo>
                  <a:lnTo>
                    <a:pt x="94" y="80"/>
                  </a:lnTo>
                  <a:lnTo>
                    <a:pt x="94" y="71"/>
                  </a:lnTo>
                  <a:lnTo>
                    <a:pt x="51" y="71"/>
                  </a:lnTo>
                  <a:lnTo>
                    <a:pt x="43" y="80"/>
                  </a:lnTo>
                  <a:lnTo>
                    <a:pt x="34" y="80"/>
                  </a:lnTo>
                  <a:lnTo>
                    <a:pt x="9" y="71"/>
                  </a:lnTo>
                  <a:lnTo>
                    <a:pt x="9" y="97"/>
                  </a:lnTo>
                  <a:lnTo>
                    <a:pt x="9" y="106"/>
                  </a:lnTo>
                  <a:lnTo>
                    <a:pt x="0" y="97"/>
                  </a:lnTo>
                  <a:lnTo>
                    <a:pt x="9" y="71"/>
                  </a:lnTo>
                  <a:lnTo>
                    <a:pt x="9" y="62"/>
                  </a:lnTo>
                  <a:lnTo>
                    <a:pt x="26" y="18"/>
                  </a:lnTo>
                  <a:lnTo>
                    <a:pt x="34" y="0"/>
                  </a:lnTo>
                  <a:lnTo>
                    <a:pt x="43" y="9"/>
                  </a:lnTo>
                  <a:lnTo>
                    <a:pt x="26" y="27"/>
                  </a:lnTo>
                  <a:lnTo>
                    <a:pt x="26" y="53"/>
                  </a:lnTo>
                  <a:lnTo>
                    <a:pt x="51" y="71"/>
                  </a:lnTo>
                  <a:lnTo>
                    <a:pt x="94" y="62"/>
                  </a:lnTo>
                  <a:lnTo>
                    <a:pt x="94" y="53"/>
                  </a:lnTo>
                  <a:lnTo>
                    <a:pt x="111" y="62"/>
                  </a:lnTo>
                  <a:lnTo>
                    <a:pt x="145" y="53"/>
                  </a:lnTo>
                  <a:lnTo>
                    <a:pt x="188" y="62"/>
                  </a:lnTo>
                  <a:lnTo>
                    <a:pt x="231" y="80"/>
                  </a:lnTo>
                  <a:lnTo>
                    <a:pt x="238" y="97"/>
                  </a:lnTo>
                  <a:lnTo>
                    <a:pt x="272" y="97"/>
                  </a:lnTo>
                  <a:lnTo>
                    <a:pt x="281" y="88"/>
                  </a:lnTo>
                  <a:lnTo>
                    <a:pt x="289" y="97"/>
                  </a:lnTo>
                  <a:lnTo>
                    <a:pt x="306" y="80"/>
                  </a:lnTo>
                  <a:lnTo>
                    <a:pt x="323" y="88"/>
                  </a:lnTo>
                  <a:lnTo>
                    <a:pt x="358" y="106"/>
                  </a:lnTo>
                  <a:lnTo>
                    <a:pt x="383" y="123"/>
                  </a:lnTo>
                  <a:lnTo>
                    <a:pt x="392" y="123"/>
                  </a:lnTo>
                  <a:lnTo>
                    <a:pt x="400" y="114"/>
                  </a:lnTo>
                  <a:lnTo>
                    <a:pt x="409" y="114"/>
                  </a:lnTo>
                  <a:lnTo>
                    <a:pt x="426" y="149"/>
                  </a:lnTo>
                  <a:lnTo>
                    <a:pt x="409" y="158"/>
                  </a:lnTo>
                  <a:lnTo>
                    <a:pt x="426" y="167"/>
                  </a:lnTo>
                  <a:lnTo>
                    <a:pt x="434" y="193"/>
                  </a:lnTo>
                  <a:lnTo>
                    <a:pt x="426" y="220"/>
                  </a:lnTo>
                  <a:lnTo>
                    <a:pt x="392" y="246"/>
                  </a:lnTo>
                  <a:lnTo>
                    <a:pt x="400" y="255"/>
                  </a:lnTo>
                  <a:lnTo>
                    <a:pt x="451" y="238"/>
                  </a:lnTo>
                  <a:lnTo>
                    <a:pt x="468" y="255"/>
                  </a:lnTo>
                  <a:lnTo>
                    <a:pt x="468" y="282"/>
                  </a:lnTo>
                  <a:lnTo>
                    <a:pt x="460" y="300"/>
                  </a:lnTo>
                  <a:lnTo>
                    <a:pt x="460" y="308"/>
                  </a:lnTo>
                  <a:lnTo>
                    <a:pt x="477" y="282"/>
                  </a:lnTo>
                  <a:lnTo>
                    <a:pt x="486" y="264"/>
                  </a:lnTo>
                  <a:lnTo>
                    <a:pt x="511" y="264"/>
                  </a:lnTo>
                  <a:lnTo>
                    <a:pt x="605" y="317"/>
                  </a:lnTo>
                  <a:lnTo>
                    <a:pt x="631" y="308"/>
                  </a:lnTo>
                  <a:lnTo>
                    <a:pt x="648" y="282"/>
                  </a:lnTo>
                  <a:lnTo>
                    <a:pt x="682" y="282"/>
                  </a:lnTo>
                  <a:lnTo>
                    <a:pt x="689" y="282"/>
                  </a:lnTo>
                  <a:lnTo>
                    <a:pt x="698" y="282"/>
                  </a:lnTo>
                  <a:lnTo>
                    <a:pt x="682" y="308"/>
                  </a:lnTo>
                  <a:lnTo>
                    <a:pt x="689" y="361"/>
                  </a:lnTo>
                  <a:lnTo>
                    <a:pt x="682" y="379"/>
                  </a:lnTo>
                  <a:lnTo>
                    <a:pt x="639" y="415"/>
                  </a:lnTo>
                  <a:lnTo>
                    <a:pt x="622" y="415"/>
                  </a:lnTo>
                  <a:lnTo>
                    <a:pt x="614" y="432"/>
                  </a:lnTo>
                  <a:lnTo>
                    <a:pt x="614" y="450"/>
                  </a:lnTo>
                  <a:lnTo>
                    <a:pt x="639" y="459"/>
                  </a:lnTo>
                  <a:lnTo>
                    <a:pt x="648" y="466"/>
                  </a:lnTo>
                  <a:lnTo>
                    <a:pt x="648" y="484"/>
                  </a:lnTo>
                  <a:lnTo>
                    <a:pt x="631" y="502"/>
                  </a:lnTo>
                  <a:lnTo>
                    <a:pt x="622" y="502"/>
                  </a:lnTo>
                  <a:lnTo>
                    <a:pt x="622" y="564"/>
                  </a:lnTo>
                  <a:lnTo>
                    <a:pt x="660" y="590"/>
                  </a:lnTo>
                  <a:lnTo>
                    <a:pt x="656" y="634"/>
                  </a:lnTo>
                  <a:lnTo>
                    <a:pt x="631" y="643"/>
                  </a:lnTo>
                  <a:lnTo>
                    <a:pt x="622" y="661"/>
                  </a:lnTo>
                  <a:lnTo>
                    <a:pt x="597" y="688"/>
                  </a:lnTo>
                  <a:lnTo>
                    <a:pt x="588" y="696"/>
                  </a:lnTo>
                  <a:lnTo>
                    <a:pt x="579" y="723"/>
                  </a:lnTo>
                  <a:lnTo>
                    <a:pt x="545" y="723"/>
                  </a:lnTo>
                  <a:lnTo>
                    <a:pt x="503" y="705"/>
                  </a:lnTo>
                  <a:lnTo>
                    <a:pt x="503" y="696"/>
                  </a:lnTo>
                  <a:lnTo>
                    <a:pt x="477" y="661"/>
                  </a:lnTo>
                  <a:lnTo>
                    <a:pt x="468" y="652"/>
                  </a:lnTo>
                  <a:lnTo>
                    <a:pt x="477" y="617"/>
                  </a:lnTo>
                  <a:lnTo>
                    <a:pt x="468" y="590"/>
                  </a:lnTo>
                  <a:lnTo>
                    <a:pt x="468" y="573"/>
                  </a:lnTo>
                  <a:lnTo>
                    <a:pt x="451" y="573"/>
                  </a:lnTo>
                  <a:lnTo>
                    <a:pt x="451" y="581"/>
                  </a:lnTo>
                  <a:lnTo>
                    <a:pt x="417" y="608"/>
                  </a:lnTo>
                  <a:lnTo>
                    <a:pt x="409" y="608"/>
                  </a:lnTo>
                  <a:lnTo>
                    <a:pt x="383" y="626"/>
                  </a:lnTo>
                  <a:lnTo>
                    <a:pt x="375" y="617"/>
                  </a:lnTo>
                  <a:lnTo>
                    <a:pt x="366" y="617"/>
                  </a:lnTo>
                  <a:lnTo>
                    <a:pt x="358" y="643"/>
                  </a:lnTo>
                  <a:lnTo>
                    <a:pt x="332" y="634"/>
                  </a:lnTo>
                  <a:lnTo>
                    <a:pt x="306" y="608"/>
                  </a:lnTo>
                  <a:lnTo>
                    <a:pt x="255" y="528"/>
                  </a:lnTo>
                  <a:lnTo>
                    <a:pt x="238" y="511"/>
                  </a:lnTo>
                  <a:lnTo>
                    <a:pt x="213" y="511"/>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Freeform 124">
              <a:extLst>
                <a:ext uri="{FF2B5EF4-FFF2-40B4-BE49-F238E27FC236}">
                  <a16:creationId xmlns:a16="http://schemas.microsoft.com/office/drawing/2014/main" id="{FB66C2F8-035B-48CF-979D-5724647E5C18}"/>
                </a:ext>
              </a:extLst>
            </p:cNvPr>
            <p:cNvSpPr>
              <a:spLocks/>
            </p:cNvSpPr>
            <p:nvPr>
              <p:custDataLst>
                <p:tags r:id="rId6"/>
              </p:custDataLst>
            </p:nvPr>
          </p:nvSpPr>
          <p:spPr bwMode="auto">
            <a:xfrm>
              <a:off x="3930" y="1197"/>
              <a:ext cx="146" cy="142"/>
            </a:xfrm>
            <a:custGeom>
              <a:avLst/>
              <a:gdLst>
                <a:gd name="T0" fmla="*/ 155 w 137"/>
                <a:gd name="T1" fmla="*/ 145 h 129"/>
                <a:gd name="T2" fmla="*/ 136 w 137"/>
                <a:gd name="T3" fmla="*/ 145 h 129"/>
                <a:gd name="T4" fmla="*/ 127 w 137"/>
                <a:gd name="T5" fmla="*/ 155 h 129"/>
                <a:gd name="T6" fmla="*/ 109 w 137"/>
                <a:gd name="T7" fmla="*/ 155 h 129"/>
                <a:gd name="T8" fmla="*/ 91 w 137"/>
                <a:gd name="T9" fmla="*/ 135 h 129"/>
                <a:gd name="T10" fmla="*/ 72 w 137"/>
                <a:gd name="T11" fmla="*/ 145 h 129"/>
                <a:gd name="T12" fmla="*/ 54 w 137"/>
                <a:gd name="T13" fmla="*/ 145 h 129"/>
                <a:gd name="T14" fmla="*/ 46 w 137"/>
                <a:gd name="T15" fmla="*/ 135 h 129"/>
                <a:gd name="T16" fmla="*/ 36 w 137"/>
                <a:gd name="T17" fmla="*/ 135 h 129"/>
                <a:gd name="T18" fmla="*/ 10 w 137"/>
                <a:gd name="T19" fmla="*/ 97 h 129"/>
                <a:gd name="T20" fmla="*/ 0 w 137"/>
                <a:gd name="T21" fmla="*/ 77 h 129"/>
                <a:gd name="T22" fmla="*/ 10 w 137"/>
                <a:gd name="T23" fmla="*/ 48 h 129"/>
                <a:gd name="T24" fmla="*/ 18 w 137"/>
                <a:gd name="T25" fmla="*/ 48 h 129"/>
                <a:gd name="T26" fmla="*/ 28 w 137"/>
                <a:gd name="T27" fmla="*/ 58 h 129"/>
                <a:gd name="T28" fmla="*/ 54 w 137"/>
                <a:gd name="T29" fmla="*/ 39 h 129"/>
                <a:gd name="T30" fmla="*/ 64 w 137"/>
                <a:gd name="T31" fmla="*/ 39 h 129"/>
                <a:gd name="T32" fmla="*/ 100 w 137"/>
                <a:gd name="T33" fmla="*/ 10 h 129"/>
                <a:gd name="T34" fmla="*/ 100 w 137"/>
                <a:gd name="T35" fmla="*/ 0 h 129"/>
                <a:gd name="T36" fmla="*/ 118 w 137"/>
                <a:gd name="T37" fmla="*/ 0 h 129"/>
                <a:gd name="T38" fmla="*/ 118 w 137"/>
                <a:gd name="T39" fmla="*/ 20 h 129"/>
                <a:gd name="T40" fmla="*/ 127 w 137"/>
                <a:gd name="T41" fmla="*/ 48 h 129"/>
                <a:gd name="T42" fmla="*/ 118 w 137"/>
                <a:gd name="T43" fmla="*/ 87 h 129"/>
                <a:gd name="T44" fmla="*/ 127 w 137"/>
                <a:gd name="T45" fmla="*/ 97 h 129"/>
                <a:gd name="T46" fmla="*/ 155 w 137"/>
                <a:gd name="T47" fmla="*/ 135 h 129"/>
                <a:gd name="T48" fmla="*/ 155 w 137"/>
                <a:gd name="T49" fmla="*/ 145 h 129"/>
                <a:gd name="T50" fmla="*/ 155 w 137"/>
                <a:gd name="T51" fmla="*/ 145 h 12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7" h="129">
                  <a:moveTo>
                    <a:pt x="136" y="120"/>
                  </a:moveTo>
                  <a:lnTo>
                    <a:pt x="120" y="120"/>
                  </a:lnTo>
                  <a:lnTo>
                    <a:pt x="112" y="128"/>
                  </a:lnTo>
                  <a:lnTo>
                    <a:pt x="96" y="128"/>
                  </a:lnTo>
                  <a:lnTo>
                    <a:pt x="80" y="112"/>
                  </a:lnTo>
                  <a:lnTo>
                    <a:pt x="64" y="120"/>
                  </a:lnTo>
                  <a:lnTo>
                    <a:pt x="48" y="120"/>
                  </a:lnTo>
                  <a:lnTo>
                    <a:pt x="40" y="112"/>
                  </a:lnTo>
                  <a:lnTo>
                    <a:pt x="32" y="112"/>
                  </a:lnTo>
                  <a:lnTo>
                    <a:pt x="8" y="80"/>
                  </a:lnTo>
                  <a:lnTo>
                    <a:pt x="0" y="64"/>
                  </a:lnTo>
                  <a:lnTo>
                    <a:pt x="8" y="40"/>
                  </a:lnTo>
                  <a:lnTo>
                    <a:pt x="16" y="40"/>
                  </a:lnTo>
                  <a:lnTo>
                    <a:pt x="24" y="48"/>
                  </a:lnTo>
                  <a:lnTo>
                    <a:pt x="48" y="32"/>
                  </a:lnTo>
                  <a:lnTo>
                    <a:pt x="56" y="32"/>
                  </a:lnTo>
                  <a:lnTo>
                    <a:pt x="88" y="8"/>
                  </a:lnTo>
                  <a:lnTo>
                    <a:pt x="88" y="0"/>
                  </a:lnTo>
                  <a:lnTo>
                    <a:pt x="104" y="0"/>
                  </a:lnTo>
                  <a:lnTo>
                    <a:pt x="104" y="16"/>
                  </a:lnTo>
                  <a:lnTo>
                    <a:pt x="112" y="40"/>
                  </a:lnTo>
                  <a:lnTo>
                    <a:pt x="104" y="72"/>
                  </a:lnTo>
                  <a:lnTo>
                    <a:pt x="112" y="80"/>
                  </a:lnTo>
                  <a:lnTo>
                    <a:pt x="136" y="112"/>
                  </a:lnTo>
                  <a:lnTo>
                    <a:pt x="136" y="120"/>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125">
              <a:extLst>
                <a:ext uri="{FF2B5EF4-FFF2-40B4-BE49-F238E27FC236}">
                  <a16:creationId xmlns:a16="http://schemas.microsoft.com/office/drawing/2014/main" id="{0A63F13F-2C45-40FF-8FFD-A981C108A6E3}"/>
                </a:ext>
              </a:extLst>
            </p:cNvPr>
            <p:cNvSpPr>
              <a:spLocks/>
            </p:cNvSpPr>
            <p:nvPr>
              <p:custDataLst>
                <p:tags r:id="rId7"/>
              </p:custDataLst>
            </p:nvPr>
          </p:nvSpPr>
          <p:spPr bwMode="auto">
            <a:xfrm>
              <a:off x="2916" y="1718"/>
              <a:ext cx="938" cy="935"/>
            </a:xfrm>
            <a:custGeom>
              <a:avLst/>
              <a:gdLst>
                <a:gd name="T0" fmla="*/ 36 w 879"/>
                <a:gd name="T1" fmla="*/ 789 h 846"/>
                <a:gd name="T2" fmla="*/ 36 w 879"/>
                <a:gd name="T3" fmla="*/ 740 h 846"/>
                <a:gd name="T4" fmla="*/ 0 w 879"/>
                <a:gd name="T5" fmla="*/ 682 h 846"/>
                <a:gd name="T6" fmla="*/ 73 w 879"/>
                <a:gd name="T7" fmla="*/ 652 h 846"/>
                <a:gd name="T8" fmla="*/ 82 w 879"/>
                <a:gd name="T9" fmla="*/ 623 h 846"/>
                <a:gd name="T10" fmla="*/ 73 w 879"/>
                <a:gd name="T11" fmla="*/ 584 h 846"/>
                <a:gd name="T12" fmla="*/ 109 w 879"/>
                <a:gd name="T13" fmla="*/ 486 h 846"/>
                <a:gd name="T14" fmla="*/ 64 w 879"/>
                <a:gd name="T15" fmla="*/ 390 h 846"/>
                <a:gd name="T16" fmla="*/ 46 w 879"/>
                <a:gd name="T17" fmla="*/ 350 h 846"/>
                <a:gd name="T18" fmla="*/ 73 w 879"/>
                <a:gd name="T19" fmla="*/ 302 h 846"/>
                <a:gd name="T20" fmla="*/ 100 w 879"/>
                <a:gd name="T21" fmla="*/ 292 h 846"/>
                <a:gd name="T22" fmla="*/ 128 w 879"/>
                <a:gd name="T23" fmla="*/ 292 h 846"/>
                <a:gd name="T24" fmla="*/ 182 w 879"/>
                <a:gd name="T25" fmla="*/ 302 h 846"/>
                <a:gd name="T26" fmla="*/ 283 w 879"/>
                <a:gd name="T27" fmla="*/ 272 h 846"/>
                <a:gd name="T28" fmla="*/ 255 w 879"/>
                <a:gd name="T29" fmla="*/ 213 h 846"/>
                <a:gd name="T30" fmla="*/ 309 w 879"/>
                <a:gd name="T31" fmla="*/ 155 h 846"/>
                <a:gd name="T32" fmla="*/ 355 w 879"/>
                <a:gd name="T33" fmla="*/ 126 h 846"/>
                <a:gd name="T34" fmla="*/ 499 w 879"/>
                <a:gd name="T35" fmla="*/ 59 h 846"/>
                <a:gd name="T36" fmla="*/ 519 w 879"/>
                <a:gd name="T37" fmla="*/ 30 h 846"/>
                <a:gd name="T38" fmla="*/ 609 w 879"/>
                <a:gd name="T39" fmla="*/ 96 h 846"/>
                <a:gd name="T40" fmla="*/ 618 w 879"/>
                <a:gd name="T41" fmla="*/ 165 h 846"/>
                <a:gd name="T42" fmla="*/ 582 w 879"/>
                <a:gd name="T43" fmla="*/ 204 h 846"/>
                <a:gd name="T44" fmla="*/ 618 w 879"/>
                <a:gd name="T45" fmla="*/ 213 h 846"/>
                <a:gd name="T46" fmla="*/ 710 w 879"/>
                <a:gd name="T47" fmla="*/ 195 h 846"/>
                <a:gd name="T48" fmla="*/ 746 w 879"/>
                <a:gd name="T49" fmla="*/ 126 h 846"/>
                <a:gd name="T50" fmla="*/ 700 w 879"/>
                <a:gd name="T51" fmla="*/ 39 h 846"/>
                <a:gd name="T52" fmla="*/ 746 w 879"/>
                <a:gd name="T53" fmla="*/ 20 h 846"/>
                <a:gd name="T54" fmla="*/ 810 w 879"/>
                <a:gd name="T55" fmla="*/ 30 h 846"/>
                <a:gd name="T56" fmla="*/ 864 w 879"/>
                <a:gd name="T57" fmla="*/ 69 h 846"/>
                <a:gd name="T58" fmla="*/ 910 w 879"/>
                <a:gd name="T59" fmla="*/ 20 h 846"/>
                <a:gd name="T60" fmla="*/ 892 w 879"/>
                <a:gd name="T61" fmla="*/ 96 h 846"/>
                <a:gd name="T62" fmla="*/ 901 w 879"/>
                <a:gd name="T63" fmla="*/ 136 h 846"/>
                <a:gd name="T64" fmla="*/ 892 w 879"/>
                <a:gd name="T65" fmla="*/ 185 h 846"/>
                <a:gd name="T66" fmla="*/ 937 w 879"/>
                <a:gd name="T67" fmla="*/ 243 h 846"/>
                <a:gd name="T68" fmla="*/ 947 w 879"/>
                <a:gd name="T69" fmla="*/ 272 h 846"/>
                <a:gd name="T70" fmla="*/ 954 w 879"/>
                <a:gd name="T71" fmla="*/ 292 h 846"/>
                <a:gd name="T72" fmla="*/ 990 w 879"/>
                <a:gd name="T73" fmla="*/ 322 h 846"/>
                <a:gd name="T74" fmla="*/ 990 w 879"/>
                <a:gd name="T75" fmla="*/ 390 h 846"/>
                <a:gd name="T76" fmla="*/ 972 w 879"/>
                <a:gd name="T77" fmla="*/ 468 h 846"/>
                <a:gd name="T78" fmla="*/ 901 w 879"/>
                <a:gd name="T79" fmla="*/ 496 h 846"/>
                <a:gd name="T80" fmla="*/ 855 w 879"/>
                <a:gd name="T81" fmla="*/ 525 h 846"/>
                <a:gd name="T82" fmla="*/ 818 w 879"/>
                <a:gd name="T83" fmla="*/ 555 h 846"/>
                <a:gd name="T84" fmla="*/ 774 w 879"/>
                <a:gd name="T85" fmla="*/ 613 h 846"/>
                <a:gd name="T86" fmla="*/ 810 w 879"/>
                <a:gd name="T87" fmla="*/ 652 h 846"/>
                <a:gd name="T88" fmla="*/ 756 w 879"/>
                <a:gd name="T89" fmla="*/ 692 h 846"/>
                <a:gd name="T90" fmla="*/ 718 w 879"/>
                <a:gd name="T91" fmla="*/ 789 h 846"/>
                <a:gd name="T92" fmla="*/ 673 w 879"/>
                <a:gd name="T93" fmla="*/ 799 h 846"/>
                <a:gd name="T94" fmla="*/ 637 w 879"/>
                <a:gd name="T95" fmla="*/ 885 h 846"/>
                <a:gd name="T96" fmla="*/ 591 w 879"/>
                <a:gd name="T97" fmla="*/ 818 h 846"/>
                <a:gd name="T98" fmla="*/ 555 w 879"/>
                <a:gd name="T99" fmla="*/ 779 h 846"/>
                <a:gd name="T100" fmla="*/ 527 w 879"/>
                <a:gd name="T101" fmla="*/ 779 h 846"/>
                <a:gd name="T102" fmla="*/ 509 w 879"/>
                <a:gd name="T103" fmla="*/ 838 h 846"/>
                <a:gd name="T104" fmla="*/ 410 w 879"/>
                <a:gd name="T105" fmla="*/ 895 h 846"/>
                <a:gd name="T106" fmla="*/ 355 w 879"/>
                <a:gd name="T107" fmla="*/ 915 h 846"/>
                <a:gd name="T108" fmla="*/ 283 w 879"/>
                <a:gd name="T109" fmla="*/ 954 h 846"/>
                <a:gd name="T110" fmla="*/ 245 w 879"/>
                <a:gd name="T111" fmla="*/ 964 h 846"/>
                <a:gd name="T112" fmla="*/ 237 w 879"/>
                <a:gd name="T113" fmla="*/ 1032 h 846"/>
                <a:gd name="T114" fmla="*/ 191 w 879"/>
                <a:gd name="T115" fmla="*/ 1012 h 846"/>
                <a:gd name="T116" fmla="*/ 146 w 879"/>
                <a:gd name="T117" fmla="*/ 1012 h 846"/>
                <a:gd name="T118" fmla="*/ 118 w 879"/>
                <a:gd name="T119" fmla="*/ 974 h 846"/>
                <a:gd name="T120" fmla="*/ 91 w 879"/>
                <a:gd name="T121" fmla="*/ 954 h 846"/>
                <a:gd name="T122" fmla="*/ 82 w 879"/>
                <a:gd name="T123" fmla="*/ 885 h 846"/>
                <a:gd name="T124" fmla="*/ 36 w 879"/>
                <a:gd name="T125" fmla="*/ 848 h 8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9" h="846">
                  <a:moveTo>
                    <a:pt x="32" y="678"/>
                  </a:moveTo>
                  <a:lnTo>
                    <a:pt x="32" y="662"/>
                  </a:lnTo>
                  <a:lnTo>
                    <a:pt x="32" y="646"/>
                  </a:lnTo>
                  <a:lnTo>
                    <a:pt x="48" y="638"/>
                  </a:lnTo>
                  <a:lnTo>
                    <a:pt x="48" y="622"/>
                  </a:lnTo>
                  <a:lnTo>
                    <a:pt x="32" y="606"/>
                  </a:lnTo>
                  <a:lnTo>
                    <a:pt x="32" y="598"/>
                  </a:lnTo>
                  <a:lnTo>
                    <a:pt x="8" y="590"/>
                  </a:lnTo>
                  <a:lnTo>
                    <a:pt x="0" y="558"/>
                  </a:lnTo>
                  <a:lnTo>
                    <a:pt x="8" y="558"/>
                  </a:lnTo>
                  <a:lnTo>
                    <a:pt x="16" y="566"/>
                  </a:lnTo>
                  <a:lnTo>
                    <a:pt x="64" y="534"/>
                  </a:lnTo>
                  <a:lnTo>
                    <a:pt x="72" y="526"/>
                  </a:lnTo>
                  <a:lnTo>
                    <a:pt x="80" y="518"/>
                  </a:lnTo>
                  <a:lnTo>
                    <a:pt x="72" y="510"/>
                  </a:lnTo>
                  <a:lnTo>
                    <a:pt x="64" y="518"/>
                  </a:lnTo>
                  <a:lnTo>
                    <a:pt x="56" y="510"/>
                  </a:lnTo>
                  <a:lnTo>
                    <a:pt x="64" y="478"/>
                  </a:lnTo>
                  <a:lnTo>
                    <a:pt x="96" y="438"/>
                  </a:lnTo>
                  <a:lnTo>
                    <a:pt x="96" y="422"/>
                  </a:lnTo>
                  <a:lnTo>
                    <a:pt x="96" y="398"/>
                  </a:lnTo>
                  <a:lnTo>
                    <a:pt x="64" y="343"/>
                  </a:lnTo>
                  <a:lnTo>
                    <a:pt x="72" y="327"/>
                  </a:lnTo>
                  <a:lnTo>
                    <a:pt x="56" y="319"/>
                  </a:lnTo>
                  <a:lnTo>
                    <a:pt x="48" y="311"/>
                  </a:lnTo>
                  <a:lnTo>
                    <a:pt x="56" y="295"/>
                  </a:lnTo>
                  <a:lnTo>
                    <a:pt x="40" y="287"/>
                  </a:lnTo>
                  <a:lnTo>
                    <a:pt x="48" y="271"/>
                  </a:lnTo>
                  <a:lnTo>
                    <a:pt x="40" y="263"/>
                  </a:lnTo>
                  <a:lnTo>
                    <a:pt x="64" y="247"/>
                  </a:lnTo>
                  <a:lnTo>
                    <a:pt x="80" y="255"/>
                  </a:lnTo>
                  <a:lnTo>
                    <a:pt x="88" y="255"/>
                  </a:lnTo>
                  <a:lnTo>
                    <a:pt x="88" y="239"/>
                  </a:lnTo>
                  <a:lnTo>
                    <a:pt x="80" y="231"/>
                  </a:lnTo>
                  <a:lnTo>
                    <a:pt x="88" y="231"/>
                  </a:lnTo>
                  <a:lnTo>
                    <a:pt x="112" y="239"/>
                  </a:lnTo>
                  <a:lnTo>
                    <a:pt x="136" y="255"/>
                  </a:lnTo>
                  <a:lnTo>
                    <a:pt x="152" y="247"/>
                  </a:lnTo>
                  <a:lnTo>
                    <a:pt x="160" y="247"/>
                  </a:lnTo>
                  <a:lnTo>
                    <a:pt x="208" y="231"/>
                  </a:lnTo>
                  <a:lnTo>
                    <a:pt x="224" y="231"/>
                  </a:lnTo>
                  <a:lnTo>
                    <a:pt x="248" y="223"/>
                  </a:lnTo>
                  <a:lnTo>
                    <a:pt x="256" y="207"/>
                  </a:lnTo>
                  <a:lnTo>
                    <a:pt x="216" y="175"/>
                  </a:lnTo>
                  <a:lnTo>
                    <a:pt x="224" y="175"/>
                  </a:lnTo>
                  <a:lnTo>
                    <a:pt x="240" y="151"/>
                  </a:lnTo>
                  <a:lnTo>
                    <a:pt x="256" y="151"/>
                  </a:lnTo>
                  <a:lnTo>
                    <a:pt x="272" y="127"/>
                  </a:lnTo>
                  <a:lnTo>
                    <a:pt x="280" y="127"/>
                  </a:lnTo>
                  <a:lnTo>
                    <a:pt x="296" y="111"/>
                  </a:lnTo>
                  <a:lnTo>
                    <a:pt x="312" y="103"/>
                  </a:lnTo>
                  <a:lnTo>
                    <a:pt x="360" y="95"/>
                  </a:lnTo>
                  <a:lnTo>
                    <a:pt x="415" y="64"/>
                  </a:lnTo>
                  <a:lnTo>
                    <a:pt x="439" y="48"/>
                  </a:lnTo>
                  <a:lnTo>
                    <a:pt x="439" y="40"/>
                  </a:lnTo>
                  <a:lnTo>
                    <a:pt x="447" y="16"/>
                  </a:lnTo>
                  <a:lnTo>
                    <a:pt x="455" y="24"/>
                  </a:lnTo>
                  <a:lnTo>
                    <a:pt x="471" y="48"/>
                  </a:lnTo>
                  <a:lnTo>
                    <a:pt x="503" y="56"/>
                  </a:lnTo>
                  <a:lnTo>
                    <a:pt x="535" y="79"/>
                  </a:lnTo>
                  <a:lnTo>
                    <a:pt x="519" y="95"/>
                  </a:lnTo>
                  <a:lnTo>
                    <a:pt x="519" y="127"/>
                  </a:lnTo>
                  <a:lnTo>
                    <a:pt x="543" y="135"/>
                  </a:lnTo>
                  <a:lnTo>
                    <a:pt x="535" y="143"/>
                  </a:lnTo>
                  <a:lnTo>
                    <a:pt x="527" y="159"/>
                  </a:lnTo>
                  <a:lnTo>
                    <a:pt x="511" y="167"/>
                  </a:lnTo>
                  <a:lnTo>
                    <a:pt x="519" y="183"/>
                  </a:lnTo>
                  <a:lnTo>
                    <a:pt x="527" y="191"/>
                  </a:lnTo>
                  <a:lnTo>
                    <a:pt x="543" y="175"/>
                  </a:lnTo>
                  <a:lnTo>
                    <a:pt x="583" y="175"/>
                  </a:lnTo>
                  <a:lnTo>
                    <a:pt x="599" y="151"/>
                  </a:lnTo>
                  <a:lnTo>
                    <a:pt x="623" y="159"/>
                  </a:lnTo>
                  <a:lnTo>
                    <a:pt x="655" y="135"/>
                  </a:lnTo>
                  <a:lnTo>
                    <a:pt x="647" y="119"/>
                  </a:lnTo>
                  <a:lnTo>
                    <a:pt x="655" y="103"/>
                  </a:lnTo>
                  <a:lnTo>
                    <a:pt x="639" y="71"/>
                  </a:lnTo>
                  <a:lnTo>
                    <a:pt x="615" y="48"/>
                  </a:lnTo>
                  <a:lnTo>
                    <a:pt x="615" y="32"/>
                  </a:lnTo>
                  <a:lnTo>
                    <a:pt x="647" y="32"/>
                  </a:lnTo>
                  <a:lnTo>
                    <a:pt x="647" y="24"/>
                  </a:lnTo>
                  <a:lnTo>
                    <a:pt x="655" y="16"/>
                  </a:lnTo>
                  <a:lnTo>
                    <a:pt x="687" y="0"/>
                  </a:lnTo>
                  <a:lnTo>
                    <a:pt x="703" y="8"/>
                  </a:lnTo>
                  <a:lnTo>
                    <a:pt x="711" y="24"/>
                  </a:lnTo>
                  <a:lnTo>
                    <a:pt x="711" y="48"/>
                  </a:lnTo>
                  <a:lnTo>
                    <a:pt x="719" y="56"/>
                  </a:lnTo>
                  <a:lnTo>
                    <a:pt x="759" y="56"/>
                  </a:lnTo>
                  <a:lnTo>
                    <a:pt x="767" y="48"/>
                  </a:lnTo>
                  <a:lnTo>
                    <a:pt x="783" y="24"/>
                  </a:lnTo>
                  <a:lnTo>
                    <a:pt x="799" y="16"/>
                  </a:lnTo>
                  <a:lnTo>
                    <a:pt x="815" y="24"/>
                  </a:lnTo>
                  <a:lnTo>
                    <a:pt x="807" y="56"/>
                  </a:lnTo>
                  <a:lnTo>
                    <a:pt x="783" y="79"/>
                  </a:lnTo>
                  <a:lnTo>
                    <a:pt x="775" y="87"/>
                  </a:lnTo>
                  <a:lnTo>
                    <a:pt x="775" y="103"/>
                  </a:lnTo>
                  <a:lnTo>
                    <a:pt x="791" y="111"/>
                  </a:lnTo>
                  <a:lnTo>
                    <a:pt x="791" y="127"/>
                  </a:lnTo>
                  <a:lnTo>
                    <a:pt x="775" y="135"/>
                  </a:lnTo>
                  <a:lnTo>
                    <a:pt x="783" y="151"/>
                  </a:lnTo>
                  <a:lnTo>
                    <a:pt x="807" y="159"/>
                  </a:lnTo>
                  <a:lnTo>
                    <a:pt x="823" y="183"/>
                  </a:lnTo>
                  <a:lnTo>
                    <a:pt x="823" y="199"/>
                  </a:lnTo>
                  <a:lnTo>
                    <a:pt x="823" y="207"/>
                  </a:lnTo>
                  <a:lnTo>
                    <a:pt x="823" y="215"/>
                  </a:lnTo>
                  <a:lnTo>
                    <a:pt x="831" y="223"/>
                  </a:lnTo>
                  <a:lnTo>
                    <a:pt x="838" y="223"/>
                  </a:lnTo>
                  <a:lnTo>
                    <a:pt x="846" y="231"/>
                  </a:lnTo>
                  <a:lnTo>
                    <a:pt x="838" y="239"/>
                  </a:lnTo>
                  <a:lnTo>
                    <a:pt x="854" y="255"/>
                  </a:lnTo>
                  <a:lnTo>
                    <a:pt x="854" y="263"/>
                  </a:lnTo>
                  <a:lnTo>
                    <a:pt x="870" y="263"/>
                  </a:lnTo>
                  <a:lnTo>
                    <a:pt x="878" y="263"/>
                  </a:lnTo>
                  <a:lnTo>
                    <a:pt x="878" y="295"/>
                  </a:lnTo>
                  <a:lnTo>
                    <a:pt x="870" y="319"/>
                  </a:lnTo>
                  <a:lnTo>
                    <a:pt x="870" y="351"/>
                  </a:lnTo>
                  <a:lnTo>
                    <a:pt x="854" y="367"/>
                  </a:lnTo>
                  <a:lnTo>
                    <a:pt x="854" y="383"/>
                  </a:lnTo>
                  <a:lnTo>
                    <a:pt x="807" y="430"/>
                  </a:lnTo>
                  <a:lnTo>
                    <a:pt x="799" y="430"/>
                  </a:lnTo>
                  <a:lnTo>
                    <a:pt x="791" y="406"/>
                  </a:lnTo>
                  <a:lnTo>
                    <a:pt x="775" y="406"/>
                  </a:lnTo>
                  <a:lnTo>
                    <a:pt x="751" y="414"/>
                  </a:lnTo>
                  <a:lnTo>
                    <a:pt x="751" y="430"/>
                  </a:lnTo>
                  <a:lnTo>
                    <a:pt x="759" y="438"/>
                  </a:lnTo>
                  <a:lnTo>
                    <a:pt x="759" y="446"/>
                  </a:lnTo>
                  <a:lnTo>
                    <a:pt x="719" y="454"/>
                  </a:lnTo>
                  <a:lnTo>
                    <a:pt x="703" y="454"/>
                  </a:lnTo>
                  <a:lnTo>
                    <a:pt x="671" y="494"/>
                  </a:lnTo>
                  <a:lnTo>
                    <a:pt x="679" y="502"/>
                  </a:lnTo>
                  <a:lnTo>
                    <a:pt x="703" y="502"/>
                  </a:lnTo>
                  <a:lnTo>
                    <a:pt x="711" y="518"/>
                  </a:lnTo>
                  <a:lnTo>
                    <a:pt x="711" y="534"/>
                  </a:lnTo>
                  <a:lnTo>
                    <a:pt x="695" y="558"/>
                  </a:lnTo>
                  <a:lnTo>
                    <a:pt x="687" y="566"/>
                  </a:lnTo>
                  <a:lnTo>
                    <a:pt x="663" y="566"/>
                  </a:lnTo>
                  <a:lnTo>
                    <a:pt x="655" y="582"/>
                  </a:lnTo>
                  <a:lnTo>
                    <a:pt x="655" y="614"/>
                  </a:lnTo>
                  <a:lnTo>
                    <a:pt x="631" y="646"/>
                  </a:lnTo>
                  <a:lnTo>
                    <a:pt x="615" y="654"/>
                  </a:lnTo>
                  <a:lnTo>
                    <a:pt x="599" y="646"/>
                  </a:lnTo>
                  <a:lnTo>
                    <a:pt x="591" y="654"/>
                  </a:lnTo>
                  <a:lnTo>
                    <a:pt x="559" y="686"/>
                  </a:lnTo>
                  <a:lnTo>
                    <a:pt x="567" y="709"/>
                  </a:lnTo>
                  <a:lnTo>
                    <a:pt x="559" y="725"/>
                  </a:lnTo>
                  <a:lnTo>
                    <a:pt x="543" y="717"/>
                  </a:lnTo>
                  <a:lnTo>
                    <a:pt x="511" y="686"/>
                  </a:lnTo>
                  <a:lnTo>
                    <a:pt x="519" y="670"/>
                  </a:lnTo>
                  <a:lnTo>
                    <a:pt x="511" y="662"/>
                  </a:lnTo>
                  <a:lnTo>
                    <a:pt x="495" y="646"/>
                  </a:lnTo>
                  <a:lnTo>
                    <a:pt x="487" y="638"/>
                  </a:lnTo>
                  <a:lnTo>
                    <a:pt x="487" y="630"/>
                  </a:lnTo>
                  <a:lnTo>
                    <a:pt x="479" y="622"/>
                  </a:lnTo>
                  <a:lnTo>
                    <a:pt x="463" y="638"/>
                  </a:lnTo>
                  <a:lnTo>
                    <a:pt x="463" y="654"/>
                  </a:lnTo>
                  <a:lnTo>
                    <a:pt x="447" y="670"/>
                  </a:lnTo>
                  <a:lnTo>
                    <a:pt x="447" y="686"/>
                  </a:lnTo>
                  <a:lnTo>
                    <a:pt x="400" y="709"/>
                  </a:lnTo>
                  <a:lnTo>
                    <a:pt x="376" y="709"/>
                  </a:lnTo>
                  <a:lnTo>
                    <a:pt x="360" y="733"/>
                  </a:lnTo>
                  <a:lnTo>
                    <a:pt x="336" y="749"/>
                  </a:lnTo>
                  <a:lnTo>
                    <a:pt x="328" y="741"/>
                  </a:lnTo>
                  <a:lnTo>
                    <a:pt x="312" y="749"/>
                  </a:lnTo>
                  <a:lnTo>
                    <a:pt x="288" y="749"/>
                  </a:lnTo>
                  <a:lnTo>
                    <a:pt x="248" y="773"/>
                  </a:lnTo>
                  <a:lnTo>
                    <a:pt x="248" y="781"/>
                  </a:lnTo>
                  <a:lnTo>
                    <a:pt x="248" y="789"/>
                  </a:lnTo>
                  <a:lnTo>
                    <a:pt x="240" y="805"/>
                  </a:lnTo>
                  <a:lnTo>
                    <a:pt x="216" y="789"/>
                  </a:lnTo>
                  <a:lnTo>
                    <a:pt x="208" y="805"/>
                  </a:lnTo>
                  <a:lnTo>
                    <a:pt x="216" y="845"/>
                  </a:lnTo>
                  <a:lnTo>
                    <a:pt x="208" y="845"/>
                  </a:lnTo>
                  <a:lnTo>
                    <a:pt x="192" y="845"/>
                  </a:lnTo>
                  <a:lnTo>
                    <a:pt x="184" y="845"/>
                  </a:lnTo>
                  <a:lnTo>
                    <a:pt x="168" y="829"/>
                  </a:lnTo>
                  <a:lnTo>
                    <a:pt x="152" y="837"/>
                  </a:lnTo>
                  <a:lnTo>
                    <a:pt x="144" y="845"/>
                  </a:lnTo>
                  <a:lnTo>
                    <a:pt x="128" y="829"/>
                  </a:lnTo>
                  <a:lnTo>
                    <a:pt x="112" y="829"/>
                  </a:lnTo>
                  <a:lnTo>
                    <a:pt x="120" y="805"/>
                  </a:lnTo>
                  <a:lnTo>
                    <a:pt x="104" y="797"/>
                  </a:lnTo>
                  <a:lnTo>
                    <a:pt x="112" y="789"/>
                  </a:lnTo>
                  <a:lnTo>
                    <a:pt x="96" y="781"/>
                  </a:lnTo>
                  <a:lnTo>
                    <a:pt x="80" y="781"/>
                  </a:lnTo>
                  <a:lnTo>
                    <a:pt x="64" y="765"/>
                  </a:lnTo>
                  <a:lnTo>
                    <a:pt x="88" y="741"/>
                  </a:lnTo>
                  <a:lnTo>
                    <a:pt x="72" y="725"/>
                  </a:lnTo>
                  <a:lnTo>
                    <a:pt x="64" y="717"/>
                  </a:lnTo>
                  <a:lnTo>
                    <a:pt x="56" y="694"/>
                  </a:lnTo>
                  <a:lnTo>
                    <a:pt x="32" y="694"/>
                  </a:lnTo>
                  <a:lnTo>
                    <a:pt x="32" y="678"/>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Freeform 126">
              <a:extLst>
                <a:ext uri="{FF2B5EF4-FFF2-40B4-BE49-F238E27FC236}">
                  <a16:creationId xmlns:a16="http://schemas.microsoft.com/office/drawing/2014/main" id="{1C27C4F6-42B6-40F9-8E31-F2D9635DB5A4}"/>
                </a:ext>
              </a:extLst>
            </p:cNvPr>
            <p:cNvSpPr>
              <a:spLocks/>
            </p:cNvSpPr>
            <p:nvPr>
              <p:custDataLst>
                <p:tags r:id="rId8"/>
              </p:custDataLst>
            </p:nvPr>
          </p:nvSpPr>
          <p:spPr bwMode="auto">
            <a:xfrm>
              <a:off x="2968" y="2406"/>
              <a:ext cx="631" cy="864"/>
            </a:xfrm>
            <a:custGeom>
              <a:avLst/>
              <a:gdLst>
                <a:gd name="T0" fmla="*/ 318 w 592"/>
                <a:gd name="T1" fmla="*/ 818 h 782"/>
                <a:gd name="T2" fmla="*/ 345 w 592"/>
                <a:gd name="T3" fmla="*/ 759 h 782"/>
                <a:gd name="T4" fmla="*/ 327 w 592"/>
                <a:gd name="T5" fmla="*/ 740 h 782"/>
                <a:gd name="T6" fmla="*/ 327 w 592"/>
                <a:gd name="T7" fmla="*/ 691 h 782"/>
                <a:gd name="T8" fmla="*/ 291 w 592"/>
                <a:gd name="T9" fmla="*/ 642 h 782"/>
                <a:gd name="T10" fmla="*/ 219 w 592"/>
                <a:gd name="T11" fmla="*/ 622 h 782"/>
                <a:gd name="T12" fmla="*/ 118 w 592"/>
                <a:gd name="T13" fmla="*/ 662 h 782"/>
                <a:gd name="T14" fmla="*/ 54 w 592"/>
                <a:gd name="T15" fmla="*/ 642 h 782"/>
                <a:gd name="T16" fmla="*/ 72 w 592"/>
                <a:gd name="T17" fmla="*/ 603 h 782"/>
                <a:gd name="T18" fmla="*/ 109 w 592"/>
                <a:gd name="T19" fmla="*/ 545 h 782"/>
                <a:gd name="T20" fmla="*/ 82 w 592"/>
                <a:gd name="T21" fmla="*/ 525 h 782"/>
                <a:gd name="T22" fmla="*/ 54 w 592"/>
                <a:gd name="T23" fmla="*/ 505 h 782"/>
                <a:gd name="T24" fmla="*/ 28 w 592"/>
                <a:gd name="T25" fmla="*/ 467 h 782"/>
                <a:gd name="T26" fmla="*/ 0 w 592"/>
                <a:gd name="T27" fmla="*/ 409 h 782"/>
                <a:gd name="T28" fmla="*/ 0 w 592"/>
                <a:gd name="T29" fmla="*/ 360 h 782"/>
                <a:gd name="T30" fmla="*/ 18 w 592"/>
                <a:gd name="T31" fmla="*/ 340 h 782"/>
                <a:gd name="T32" fmla="*/ 18 w 592"/>
                <a:gd name="T33" fmla="*/ 312 h 782"/>
                <a:gd name="T34" fmla="*/ 54 w 592"/>
                <a:gd name="T35" fmla="*/ 282 h 782"/>
                <a:gd name="T36" fmla="*/ 72 w 592"/>
                <a:gd name="T37" fmla="*/ 253 h 782"/>
                <a:gd name="T38" fmla="*/ 109 w 592"/>
                <a:gd name="T39" fmla="*/ 272 h 782"/>
                <a:gd name="T40" fmla="*/ 136 w 592"/>
                <a:gd name="T41" fmla="*/ 253 h 782"/>
                <a:gd name="T42" fmla="*/ 163 w 592"/>
                <a:gd name="T43" fmla="*/ 272 h 782"/>
                <a:gd name="T44" fmla="*/ 191 w 592"/>
                <a:gd name="T45" fmla="*/ 272 h 782"/>
                <a:gd name="T46" fmla="*/ 191 w 592"/>
                <a:gd name="T47" fmla="*/ 204 h 782"/>
                <a:gd name="T48" fmla="*/ 227 w 592"/>
                <a:gd name="T49" fmla="*/ 204 h 782"/>
                <a:gd name="T50" fmla="*/ 227 w 592"/>
                <a:gd name="T51" fmla="*/ 185 h 782"/>
                <a:gd name="T52" fmla="*/ 300 w 592"/>
                <a:gd name="T53" fmla="*/ 155 h 782"/>
                <a:gd name="T54" fmla="*/ 327 w 592"/>
                <a:gd name="T55" fmla="*/ 155 h 782"/>
                <a:gd name="T56" fmla="*/ 373 w 592"/>
                <a:gd name="T57" fmla="*/ 106 h 782"/>
                <a:gd name="T58" fmla="*/ 453 w 592"/>
                <a:gd name="T59" fmla="*/ 78 h 782"/>
                <a:gd name="T60" fmla="*/ 471 w 592"/>
                <a:gd name="T61" fmla="*/ 39 h 782"/>
                <a:gd name="T62" fmla="*/ 489 w 592"/>
                <a:gd name="T63" fmla="*/ 0 h 782"/>
                <a:gd name="T64" fmla="*/ 499 w 592"/>
                <a:gd name="T65" fmla="*/ 20 h 782"/>
                <a:gd name="T66" fmla="*/ 527 w 592"/>
                <a:gd name="T67" fmla="*/ 49 h 782"/>
                <a:gd name="T68" fmla="*/ 527 w 592"/>
                <a:gd name="T69" fmla="*/ 78 h 782"/>
                <a:gd name="T70" fmla="*/ 581 w 592"/>
                <a:gd name="T71" fmla="*/ 126 h 782"/>
                <a:gd name="T72" fmla="*/ 581 w 592"/>
                <a:gd name="T73" fmla="*/ 175 h 782"/>
                <a:gd name="T74" fmla="*/ 553 w 592"/>
                <a:gd name="T75" fmla="*/ 194 h 782"/>
                <a:gd name="T76" fmla="*/ 535 w 592"/>
                <a:gd name="T77" fmla="*/ 243 h 782"/>
                <a:gd name="T78" fmla="*/ 545 w 592"/>
                <a:gd name="T79" fmla="*/ 272 h 782"/>
                <a:gd name="T80" fmla="*/ 563 w 592"/>
                <a:gd name="T81" fmla="*/ 330 h 782"/>
                <a:gd name="T82" fmla="*/ 545 w 592"/>
                <a:gd name="T83" fmla="*/ 350 h 782"/>
                <a:gd name="T84" fmla="*/ 499 w 592"/>
                <a:gd name="T85" fmla="*/ 370 h 782"/>
                <a:gd name="T86" fmla="*/ 507 w 592"/>
                <a:gd name="T87" fmla="*/ 399 h 782"/>
                <a:gd name="T88" fmla="*/ 471 w 592"/>
                <a:gd name="T89" fmla="*/ 419 h 782"/>
                <a:gd name="T90" fmla="*/ 507 w 592"/>
                <a:gd name="T91" fmla="*/ 457 h 782"/>
                <a:gd name="T92" fmla="*/ 599 w 592"/>
                <a:gd name="T93" fmla="*/ 439 h 782"/>
                <a:gd name="T94" fmla="*/ 626 w 592"/>
                <a:gd name="T95" fmla="*/ 505 h 782"/>
                <a:gd name="T96" fmla="*/ 644 w 592"/>
                <a:gd name="T97" fmla="*/ 545 h 782"/>
                <a:gd name="T98" fmla="*/ 635 w 592"/>
                <a:gd name="T99" fmla="*/ 603 h 782"/>
                <a:gd name="T100" fmla="*/ 644 w 592"/>
                <a:gd name="T101" fmla="*/ 662 h 782"/>
                <a:gd name="T102" fmla="*/ 653 w 592"/>
                <a:gd name="T103" fmla="*/ 720 h 782"/>
                <a:gd name="T104" fmla="*/ 672 w 592"/>
                <a:gd name="T105" fmla="*/ 759 h 782"/>
                <a:gd name="T106" fmla="*/ 662 w 592"/>
                <a:gd name="T107" fmla="*/ 789 h 782"/>
                <a:gd name="T108" fmla="*/ 617 w 592"/>
                <a:gd name="T109" fmla="*/ 905 h 782"/>
                <a:gd name="T110" fmla="*/ 563 w 592"/>
                <a:gd name="T111" fmla="*/ 944 h 782"/>
                <a:gd name="T112" fmla="*/ 507 w 592"/>
                <a:gd name="T113" fmla="*/ 905 h 782"/>
                <a:gd name="T114" fmla="*/ 463 w 592"/>
                <a:gd name="T115" fmla="*/ 905 h 782"/>
                <a:gd name="T116" fmla="*/ 426 w 592"/>
                <a:gd name="T117" fmla="*/ 905 h 782"/>
                <a:gd name="T118" fmla="*/ 400 w 592"/>
                <a:gd name="T119" fmla="*/ 895 h 782"/>
                <a:gd name="T120" fmla="*/ 382 w 592"/>
                <a:gd name="T121" fmla="*/ 857 h 782"/>
                <a:gd name="T122" fmla="*/ 337 w 592"/>
                <a:gd name="T123" fmla="*/ 847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92" h="782">
                  <a:moveTo>
                    <a:pt x="296" y="694"/>
                  </a:moveTo>
                  <a:lnTo>
                    <a:pt x="280" y="670"/>
                  </a:lnTo>
                  <a:lnTo>
                    <a:pt x="296" y="646"/>
                  </a:lnTo>
                  <a:lnTo>
                    <a:pt x="304" y="622"/>
                  </a:lnTo>
                  <a:lnTo>
                    <a:pt x="296" y="614"/>
                  </a:lnTo>
                  <a:lnTo>
                    <a:pt x="288" y="606"/>
                  </a:lnTo>
                  <a:lnTo>
                    <a:pt x="272" y="582"/>
                  </a:lnTo>
                  <a:lnTo>
                    <a:pt x="288" y="566"/>
                  </a:lnTo>
                  <a:lnTo>
                    <a:pt x="280" y="534"/>
                  </a:lnTo>
                  <a:lnTo>
                    <a:pt x="256" y="526"/>
                  </a:lnTo>
                  <a:lnTo>
                    <a:pt x="208" y="510"/>
                  </a:lnTo>
                  <a:lnTo>
                    <a:pt x="192" y="510"/>
                  </a:lnTo>
                  <a:lnTo>
                    <a:pt x="152" y="534"/>
                  </a:lnTo>
                  <a:lnTo>
                    <a:pt x="104" y="542"/>
                  </a:lnTo>
                  <a:lnTo>
                    <a:pt x="48" y="542"/>
                  </a:lnTo>
                  <a:lnTo>
                    <a:pt x="48" y="526"/>
                  </a:lnTo>
                  <a:lnTo>
                    <a:pt x="64" y="510"/>
                  </a:lnTo>
                  <a:lnTo>
                    <a:pt x="64" y="494"/>
                  </a:lnTo>
                  <a:lnTo>
                    <a:pt x="88" y="478"/>
                  </a:lnTo>
                  <a:lnTo>
                    <a:pt x="96" y="446"/>
                  </a:lnTo>
                  <a:lnTo>
                    <a:pt x="88" y="430"/>
                  </a:lnTo>
                  <a:lnTo>
                    <a:pt x="72" y="430"/>
                  </a:lnTo>
                  <a:lnTo>
                    <a:pt x="56" y="422"/>
                  </a:lnTo>
                  <a:lnTo>
                    <a:pt x="48" y="414"/>
                  </a:lnTo>
                  <a:lnTo>
                    <a:pt x="32" y="399"/>
                  </a:lnTo>
                  <a:lnTo>
                    <a:pt x="24" y="383"/>
                  </a:lnTo>
                  <a:lnTo>
                    <a:pt x="8" y="375"/>
                  </a:lnTo>
                  <a:lnTo>
                    <a:pt x="0" y="335"/>
                  </a:lnTo>
                  <a:lnTo>
                    <a:pt x="0" y="319"/>
                  </a:lnTo>
                  <a:lnTo>
                    <a:pt x="0" y="295"/>
                  </a:lnTo>
                  <a:lnTo>
                    <a:pt x="8" y="295"/>
                  </a:lnTo>
                  <a:lnTo>
                    <a:pt x="16" y="279"/>
                  </a:lnTo>
                  <a:lnTo>
                    <a:pt x="16" y="263"/>
                  </a:lnTo>
                  <a:lnTo>
                    <a:pt x="16" y="255"/>
                  </a:lnTo>
                  <a:lnTo>
                    <a:pt x="40" y="247"/>
                  </a:lnTo>
                  <a:lnTo>
                    <a:pt x="48" y="231"/>
                  </a:lnTo>
                  <a:lnTo>
                    <a:pt x="72" y="231"/>
                  </a:lnTo>
                  <a:lnTo>
                    <a:pt x="64" y="207"/>
                  </a:lnTo>
                  <a:lnTo>
                    <a:pt x="80" y="207"/>
                  </a:lnTo>
                  <a:lnTo>
                    <a:pt x="96" y="223"/>
                  </a:lnTo>
                  <a:lnTo>
                    <a:pt x="104" y="215"/>
                  </a:lnTo>
                  <a:lnTo>
                    <a:pt x="120" y="207"/>
                  </a:lnTo>
                  <a:lnTo>
                    <a:pt x="136" y="223"/>
                  </a:lnTo>
                  <a:lnTo>
                    <a:pt x="144" y="223"/>
                  </a:lnTo>
                  <a:lnTo>
                    <a:pt x="160" y="223"/>
                  </a:lnTo>
                  <a:lnTo>
                    <a:pt x="168" y="223"/>
                  </a:lnTo>
                  <a:lnTo>
                    <a:pt x="160" y="183"/>
                  </a:lnTo>
                  <a:lnTo>
                    <a:pt x="168" y="167"/>
                  </a:lnTo>
                  <a:lnTo>
                    <a:pt x="192" y="183"/>
                  </a:lnTo>
                  <a:lnTo>
                    <a:pt x="200" y="167"/>
                  </a:lnTo>
                  <a:lnTo>
                    <a:pt x="200" y="159"/>
                  </a:lnTo>
                  <a:lnTo>
                    <a:pt x="200" y="151"/>
                  </a:lnTo>
                  <a:lnTo>
                    <a:pt x="240" y="127"/>
                  </a:lnTo>
                  <a:lnTo>
                    <a:pt x="264" y="127"/>
                  </a:lnTo>
                  <a:lnTo>
                    <a:pt x="280" y="119"/>
                  </a:lnTo>
                  <a:lnTo>
                    <a:pt x="288" y="127"/>
                  </a:lnTo>
                  <a:lnTo>
                    <a:pt x="312" y="111"/>
                  </a:lnTo>
                  <a:lnTo>
                    <a:pt x="328" y="87"/>
                  </a:lnTo>
                  <a:lnTo>
                    <a:pt x="352" y="87"/>
                  </a:lnTo>
                  <a:lnTo>
                    <a:pt x="399" y="64"/>
                  </a:lnTo>
                  <a:lnTo>
                    <a:pt x="399" y="48"/>
                  </a:lnTo>
                  <a:lnTo>
                    <a:pt x="415" y="32"/>
                  </a:lnTo>
                  <a:lnTo>
                    <a:pt x="415" y="16"/>
                  </a:lnTo>
                  <a:lnTo>
                    <a:pt x="431" y="0"/>
                  </a:lnTo>
                  <a:lnTo>
                    <a:pt x="439" y="8"/>
                  </a:lnTo>
                  <a:lnTo>
                    <a:pt x="439" y="16"/>
                  </a:lnTo>
                  <a:lnTo>
                    <a:pt x="447" y="24"/>
                  </a:lnTo>
                  <a:lnTo>
                    <a:pt x="463" y="40"/>
                  </a:lnTo>
                  <a:lnTo>
                    <a:pt x="471" y="48"/>
                  </a:lnTo>
                  <a:lnTo>
                    <a:pt x="463" y="64"/>
                  </a:lnTo>
                  <a:lnTo>
                    <a:pt x="495" y="95"/>
                  </a:lnTo>
                  <a:lnTo>
                    <a:pt x="511" y="103"/>
                  </a:lnTo>
                  <a:lnTo>
                    <a:pt x="503" y="111"/>
                  </a:lnTo>
                  <a:lnTo>
                    <a:pt x="511" y="143"/>
                  </a:lnTo>
                  <a:lnTo>
                    <a:pt x="503" y="159"/>
                  </a:lnTo>
                  <a:lnTo>
                    <a:pt x="487" y="159"/>
                  </a:lnTo>
                  <a:lnTo>
                    <a:pt x="471" y="175"/>
                  </a:lnTo>
                  <a:lnTo>
                    <a:pt x="471" y="199"/>
                  </a:lnTo>
                  <a:lnTo>
                    <a:pt x="471" y="207"/>
                  </a:lnTo>
                  <a:lnTo>
                    <a:pt x="479" y="223"/>
                  </a:lnTo>
                  <a:lnTo>
                    <a:pt x="495" y="247"/>
                  </a:lnTo>
                  <a:lnTo>
                    <a:pt x="495" y="271"/>
                  </a:lnTo>
                  <a:lnTo>
                    <a:pt x="487" y="271"/>
                  </a:lnTo>
                  <a:lnTo>
                    <a:pt x="479" y="287"/>
                  </a:lnTo>
                  <a:lnTo>
                    <a:pt x="463" y="287"/>
                  </a:lnTo>
                  <a:lnTo>
                    <a:pt x="439" y="303"/>
                  </a:lnTo>
                  <a:lnTo>
                    <a:pt x="455" y="319"/>
                  </a:lnTo>
                  <a:lnTo>
                    <a:pt x="447" y="327"/>
                  </a:lnTo>
                  <a:lnTo>
                    <a:pt x="439" y="327"/>
                  </a:lnTo>
                  <a:lnTo>
                    <a:pt x="415" y="343"/>
                  </a:lnTo>
                  <a:lnTo>
                    <a:pt x="415" y="351"/>
                  </a:lnTo>
                  <a:lnTo>
                    <a:pt x="447" y="375"/>
                  </a:lnTo>
                  <a:lnTo>
                    <a:pt x="471" y="375"/>
                  </a:lnTo>
                  <a:lnTo>
                    <a:pt x="527" y="359"/>
                  </a:lnTo>
                  <a:lnTo>
                    <a:pt x="551" y="391"/>
                  </a:lnTo>
                  <a:lnTo>
                    <a:pt x="551" y="414"/>
                  </a:lnTo>
                  <a:lnTo>
                    <a:pt x="559" y="430"/>
                  </a:lnTo>
                  <a:lnTo>
                    <a:pt x="567" y="446"/>
                  </a:lnTo>
                  <a:lnTo>
                    <a:pt x="583" y="470"/>
                  </a:lnTo>
                  <a:lnTo>
                    <a:pt x="559" y="494"/>
                  </a:lnTo>
                  <a:lnTo>
                    <a:pt x="575" y="534"/>
                  </a:lnTo>
                  <a:lnTo>
                    <a:pt x="567" y="542"/>
                  </a:lnTo>
                  <a:lnTo>
                    <a:pt x="575" y="558"/>
                  </a:lnTo>
                  <a:lnTo>
                    <a:pt x="575" y="590"/>
                  </a:lnTo>
                  <a:lnTo>
                    <a:pt x="591" y="598"/>
                  </a:lnTo>
                  <a:lnTo>
                    <a:pt x="591" y="622"/>
                  </a:lnTo>
                  <a:lnTo>
                    <a:pt x="575" y="638"/>
                  </a:lnTo>
                  <a:lnTo>
                    <a:pt x="583" y="646"/>
                  </a:lnTo>
                  <a:lnTo>
                    <a:pt x="559" y="678"/>
                  </a:lnTo>
                  <a:lnTo>
                    <a:pt x="543" y="741"/>
                  </a:lnTo>
                  <a:lnTo>
                    <a:pt x="511" y="781"/>
                  </a:lnTo>
                  <a:lnTo>
                    <a:pt x="495" y="773"/>
                  </a:lnTo>
                  <a:lnTo>
                    <a:pt x="455" y="749"/>
                  </a:lnTo>
                  <a:lnTo>
                    <a:pt x="447" y="741"/>
                  </a:lnTo>
                  <a:lnTo>
                    <a:pt x="423" y="741"/>
                  </a:lnTo>
                  <a:lnTo>
                    <a:pt x="407" y="741"/>
                  </a:lnTo>
                  <a:lnTo>
                    <a:pt x="399" y="749"/>
                  </a:lnTo>
                  <a:lnTo>
                    <a:pt x="375" y="741"/>
                  </a:lnTo>
                  <a:lnTo>
                    <a:pt x="367" y="733"/>
                  </a:lnTo>
                  <a:lnTo>
                    <a:pt x="352" y="733"/>
                  </a:lnTo>
                  <a:lnTo>
                    <a:pt x="328" y="710"/>
                  </a:lnTo>
                  <a:lnTo>
                    <a:pt x="336" y="702"/>
                  </a:lnTo>
                  <a:lnTo>
                    <a:pt x="312" y="694"/>
                  </a:lnTo>
                  <a:lnTo>
                    <a:pt x="296" y="694"/>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127">
              <a:extLst>
                <a:ext uri="{FF2B5EF4-FFF2-40B4-BE49-F238E27FC236}">
                  <a16:creationId xmlns:a16="http://schemas.microsoft.com/office/drawing/2014/main" id="{0F3D71A2-AF4D-45FB-8445-C8505114ADB8}"/>
                </a:ext>
              </a:extLst>
            </p:cNvPr>
            <p:cNvSpPr>
              <a:spLocks/>
            </p:cNvSpPr>
            <p:nvPr>
              <p:custDataLst>
                <p:tags r:id="rId9"/>
              </p:custDataLst>
            </p:nvPr>
          </p:nvSpPr>
          <p:spPr bwMode="auto">
            <a:xfrm>
              <a:off x="3410" y="2097"/>
              <a:ext cx="651" cy="980"/>
            </a:xfrm>
            <a:custGeom>
              <a:avLst/>
              <a:gdLst>
                <a:gd name="T0" fmla="*/ 352 w 651"/>
                <a:gd name="T1" fmla="*/ 885 h 980"/>
                <a:gd name="T2" fmla="*/ 359 w 651"/>
                <a:gd name="T3" fmla="*/ 829 h 980"/>
                <a:gd name="T4" fmla="*/ 336 w 651"/>
                <a:gd name="T5" fmla="*/ 752 h 980"/>
                <a:gd name="T6" fmla="*/ 333 w 651"/>
                <a:gd name="T7" fmla="*/ 679 h 980"/>
                <a:gd name="T8" fmla="*/ 367 w 651"/>
                <a:gd name="T9" fmla="*/ 679 h 980"/>
                <a:gd name="T10" fmla="*/ 443 w 651"/>
                <a:gd name="T11" fmla="*/ 688 h 980"/>
                <a:gd name="T12" fmla="*/ 465 w 651"/>
                <a:gd name="T13" fmla="*/ 632 h 980"/>
                <a:gd name="T14" fmla="*/ 503 w 651"/>
                <a:gd name="T15" fmla="*/ 600 h 980"/>
                <a:gd name="T16" fmla="*/ 537 w 651"/>
                <a:gd name="T17" fmla="*/ 546 h 980"/>
                <a:gd name="T18" fmla="*/ 614 w 651"/>
                <a:gd name="T19" fmla="*/ 493 h 980"/>
                <a:gd name="T20" fmla="*/ 605 w 651"/>
                <a:gd name="T21" fmla="*/ 431 h 980"/>
                <a:gd name="T22" fmla="*/ 563 w 651"/>
                <a:gd name="T23" fmla="*/ 440 h 980"/>
                <a:gd name="T24" fmla="*/ 605 w 651"/>
                <a:gd name="T25" fmla="*/ 353 h 980"/>
                <a:gd name="T26" fmla="*/ 610 w 651"/>
                <a:gd name="T27" fmla="*/ 305 h 980"/>
                <a:gd name="T28" fmla="*/ 648 w 651"/>
                <a:gd name="T29" fmla="*/ 282 h 980"/>
                <a:gd name="T30" fmla="*/ 648 w 651"/>
                <a:gd name="T31" fmla="*/ 238 h 980"/>
                <a:gd name="T32" fmla="*/ 631 w 651"/>
                <a:gd name="T33" fmla="*/ 202 h 980"/>
                <a:gd name="T34" fmla="*/ 580 w 651"/>
                <a:gd name="T35" fmla="*/ 153 h 980"/>
                <a:gd name="T36" fmla="*/ 520 w 651"/>
                <a:gd name="T37" fmla="*/ 132 h 980"/>
                <a:gd name="T38" fmla="*/ 520 w 651"/>
                <a:gd name="T39" fmla="*/ 167 h 980"/>
                <a:gd name="T40" fmla="*/ 477 w 651"/>
                <a:gd name="T41" fmla="*/ 132 h 980"/>
                <a:gd name="T42" fmla="*/ 486 w 651"/>
                <a:gd name="T43" fmla="*/ 70 h 980"/>
                <a:gd name="T44" fmla="*/ 494 w 651"/>
                <a:gd name="T45" fmla="*/ 9 h 980"/>
                <a:gd name="T46" fmla="*/ 434 w 651"/>
                <a:gd name="T47" fmla="*/ 9 h 980"/>
                <a:gd name="T48" fmla="*/ 367 w 651"/>
                <a:gd name="T49" fmla="*/ 96 h 980"/>
                <a:gd name="T50" fmla="*/ 333 w 651"/>
                <a:gd name="T51" fmla="*/ 70 h 980"/>
                <a:gd name="T52" fmla="*/ 316 w 651"/>
                <a:gd name="T53" fmla="*/ 105 h 980"/>
                <a:gd name="T54" fmla="*/ 256 w 651"/>
                <a:gd name="T55" fmla="*/ 123 h 980"/>
                <a:gd name="T56" fmla="*/ 256 w 651"/>
                <a:gd name="T57" fmla="*/ 176 h 980"/>
                <a:gd name="T58" fmla="*/ 248 w 651"/>
                <a:gd name="T59" fmla="*/ 238 h 980"/>
                <a:gd name="T60" fmla="*/ 205 w 651"/>
                <a:gd name="T61" fmla="*/ 264 h 980"/>
                <a:gd name="T62" fmla="*/ 162 w 651"/>
                <a:gd name="T63" fmla="*/ 344 h 980"/>
                <a:gd name="T64" fmla="*/ 102 w 651"/>
                <a:gd name="T65" fmla="*/ 379 h 980"/>
                <a:gd name="T66" fmla="*/ 94 w 651"/>
                <a:gd name="T67" fmla="*/ 431 h 980"/>
                <a:gd name="T68" fmla="*/ 77 w 651"/>
                <a:gd name="T69" fmla="*/ 485 h 980"/>
                <a:gd name="T70" fmla="*/ 60 w 651"/>
                <a:gd name="T71" fmla="*/ 538 h 980"/>
                <a:gd name="T72" fmla="*/ 85 w 651"/>
                <a:gd name="T73" fmla="*/ 608 h 980"/>
                <a:gd name="T74" fmla="*/ 51 w 651"/>
                <a:gd name="T75" fmla="*/ 626 h 980"/>
                <a:gd name="T76" fmla="*/ 34 w 651"/>
                <a:gd name="T77" fmla="*/ 670 h 980"/>
                <a:gd name="T78" fmla="*/ 0 w 651"/>
                <a:gd name="T79" fmla="*/ 697 h 980"/>
                <a:gd name="T80" fmla="*/ 120 w 651"/>
                <a:gd name="T81" fmla="*/ 706 h 980"/>
                <a:gd name="T82" fmla="*/ 154 w 651"/>
                <a:gd name="T83" fmla="*/ 784 h 980"/>
                <a:gd name="T84" fmla="*/ 154 w 651"/>
                <a:gd name="T85" fmla="*/ 855 h 980"/>
                <a:gd name="T86" fmla="*/ 205 w 651"/>
                <a:gd name="T87" fmla="*/ 926 h 980"/>
                <a:gd name="T88" fmla="*/ 222 w 651"/>
                <a:gd name="T89" fmla="*/ 891 h 980"/>
                <a:gd name="T90" fmla="*/ 265 w 651"/>
                <a:gd name="T91" fmla="*/ 926 h 980"/>
                <a:gd name="T92" fmla="*/ 276 w 651"/>
                <a:gd name="T93" fmla="*/ 969 h 980"/>
                <a:gd name="T94" fmla="*/ 307 w 651"/>
                <a:gd name="T95" fmla="*/ 961 h 980"/>
                <a:gd name="T96" fmla="*/ 359 w 651"/>
                <a:gd name="T97" fmla="*/ 908 h 9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51" h="980">
                  <a:moveTo>
                    <a:pt x="359" y="908"/>
                  </a:moveTo>
                  <a:lnTo>
                    <a:pt x="342" y="891"/>
                  </a:lnTo>
                  <a:lnTo>
                    <a:pt x="352" y="885"/>
                  </a:lnTo>
                  <a:lnTo>
                    <a:pt x="352" y="869"/>
                  </a:lnTo>
                  <a:lnTo>
                    <a:pt x="363" y="854"/>
                  </a:lnTo>
                  <a:lnTo>
                    <a:pt x="359" y="829"/>
                  </a:lnTo>
                  <a:lnTo>
                    <a:pt x="354" y="792"/>
                  </a:lnTo>
                  <a:lnTo>
                    <a:pt x="345" y="795"/>
                  </a:lnTo>
                  <a:lnTo>
                    <a:pt x="336" y="752"/>
                  </a:lnTo>
                  <a:lnTo>
                    <a:pt x="339" y="723"/>
                  </a:lnTo>
                  <a:lnTo>
                    <a:pt x="325" y="697"/>
                  </a:lnTo>
                  <a:lnTo>
                    <a:pt x="333" y="679"/>
                  </a:lnTo>
                  <a:lnTo>
                    <a:pt x="350" y="670"/>
                  </a:lnTo>
                  <a:lnTo>
                    <a:pt x="359" y="679"/>
                  </a:lnTo>
                  <a:lnTo>
                    <a:pt x="367" y="679"/>
                  </a:lnTo>
                  <a:lnTo>
                    <a:pt x="376" y="662"/>
                  </a:lnTo>
                  <a:lnTo>
                    <a:pt x="409" y="662"/>
                  </a:lnTo>
                  <a:lnTo>
                    <a:pt x="443" y="688"/>
                  </a:lnTo>
                  <a:lnTo>
                    <a:pt x="460" y="670"/>
                  </a:lnTo>
                  <a:lnTo>
                    <a:pt x="469" y="662"/>
                  </a:lnTo>
                  <a:lnTo>
                    <a:pt x="465" y="632"/>
                  </a:lnTo>
                  <a:lnTo>
                    <a:pt x="460" y="626"/>
                  </a:lnTo>
                  <a:lnTo>
                    <a:pt x="503" y="617"/>
                  </a:lnTo>
                  <a:lnTo>
                    <a:pt x="503" y="600"/>
                  </a:lnTo>
                  <a:lnTo>
                    <a:pt x="525" y="597"/>
                  </a:lnTo>
                  <a:lnTo>
                    <a:pt x="529" y="557"/>
                  </a:lnTo>
                  <a:lnTo>
                    <a:pt x="537" y="546"/>
                  </a:lnTo>
                  <a:lnTo>
                    <a:pt x="554" y="555"/>
                  </a:lnTo>
                  <a:lnTo>
                    <a:pt x="580" y="538"/>
                  </a:lnTo>
                  <a:lnTo>
                    <a:pt x="614" y="493"/>
                  </a:lnTo>
                  <a:lnTo>
                    <a:pt x="610" y="464"/>
                  </a:lnTo>
                  <a:lnTo>
                    <a:pt x="618" y="446"/>
                  </a:lnTo>
                  <a:lnTo>
                    <a:pt x="605" y="431"/>
                  </a:lnTo>
                  <a:lnTo>
                    <a:pt x="588" y="431"/>
                  </a:lnTo>
                  <a:lnTo>
                    <a:pt x="571" y="449"/>
                  </a:lnTo>
                  <a:lnTo>
                    <a:pt x="563" y="440"/>
                  </a:lnTo>
                  <a:lnTo>
                    <a:pt x="576" y="413"/>
                  </a:lnTo>
                  <a:lnTo>
                    <a:pt x="580" y="371"/>
                  </a:lnTo>
                  <a:lnTo>
                    <a:pt x="605" y="353"/>
                  </a:lnTo>
                  <a:lnTo>
                    <a:pt x="605" y="344"/>
                  </a:lnTo>
                  <a:lnTo>
                    <a:pt x="591" y="314"/>
                  </a:lnTo>
                  <a:lnTo>
                    <a:pt x="610" y="305"/>
                  </a:lnTo>
                  <a:lnTo>
                    <a:pt x="610" y="282"/>
                  </a:lnTo>
                  <a:lnTo>
                    <a:pt x="639" y="291"/>
                  </a:lnTo>
                  <a:lnTo>
                    <a:pt x="648" y="282"/>
                  </a:lnTo>
                  <a:lnTo>
                    <a:pt x="636" y="258"/>
                  </a:lnTo>
                  <a:lnTo>
                    <a:pt x="639" y="238"/>
                  </a:lnTo>
                  <a:lnTo>
                    <a:pt x="648" y="238"/>
                  </a:lnTo>
                  <a:lnTo>
                    <a:pt x="648" y="229"/>
                  </a:lnTo>
                  <a:lnTo>
                    <a:pt x="651" y="200"/>
                  </a:lnTo>
                  <a:lnTo>
                    <a:pt x="631" y="202"/>
                  </a:lnTo>
                  <a:lnTo>
                    <a:pt x="618" y="182"/>
                  </a:lnTo>
                  <a:lnTo>
                    <a:pt x="605" y="167"/>
                  </a:lnTo>
                  <a:lnTo>
                    <a:pt x="580" y="153"/>
                  </a:lnTo>
                  <a:lnTo>
                    <a:pt x="567" y="122"/>
                  </a:lnTo>
                  <a:lnTo>
                    <a:pt x="532" y="108"/>
                  </a:lnTo>
                  <a:lnTo>
                    <a:pt x="520" y="132"/>
                  </a:lnTo>
                  <a:lnTo>
                    <a:pt x="528" y="149"/>
                  </a:lnTo>
                  <a:lnTo>
                    <a:pt x="528" y="158"/>
                  </a:lnTo>
                  <a:lnTo>
                    <a:pt x="520" y="167"/>
                  </a:lnTo>
                  <a:lnTo>
                    <a:pt x="507" y="155"/>
                  </a:lnTo>
                  <a:lnTo>
                    <a:pt x="494" y="149"/>
                  </a:lnTo>
                  <a:lnTo>
                    <a:pt x="477" y="132"/>
                  </a:lnTo>
                  <a:lnTo>
                    <a:pt x="494" y="114"/>
                  </a:lnTo>
                  <a:lnTo>
                    <a:pt x="503" y="96"/>
                  </a:lnTo>
                  <a:lnTo>
                    <a:pt x="486" y="70"/>
                  </a:lnTo>
                  <a:lnTo>
                    <a:pt x="486" y="52"/>
                  </a:lnTo>
                  <a:lnTo>
                    <a:pt x="503" y="35"/>
                  </a:lnTo>
                  <a:lnTo>
                    <a:pt x="494" y="9"/>
                  </a:lnTo>
                  <a:lnTo>
                    <a:pt x="469" y="9"/>
                  </a:lnTo>
                  <a:lnTo>
                    <a:pt x="452" y="0"/>
                  </a:lnTo>
                  <a:lnTo>
                    <a:pt x="434" y="9"/>
                  </a:lnTo>
                  <a:lnTo>
                    <a:pt x="417" y="27"/>
                  </a:lnTo>
                  <a:lnTo>
                    <a:pt x="417" y="44"/>
                  </a:lnTo>
                  <a:lnTo>
                    <a:pt x="367" y="96"/>
                  </a:lnTo>
                  <a:lnTo>
                    <a:pt x="359" y="96"/>
                  </a:lnTo>
                  <a:lnTo>
                    <a:pt x="350" y="70"/>
                  </a:lnTo>
                  <a:lnTo>
                    <a:pt x="333" y="70"/>
                  </a:lnTo>
                  <a:lnTo>
                    <a:pt x="307" y="79"/>
                  </a:lnTo>
                  <a:lnTo>
                    <a:pt x="307" y="96"/>
                  </a:lnTo>
                  <a:lnTo>
                    <a:pt x="316" y="105"/>
                  </a:lnTo>
                  <a:lnTo>
                    <a:pt x="316" y="114"/>
                  </a:lnTo>
                  <a:lnTo>
                    <a:pt x="273" y="123"/>
                  </a:lnTo>
                  <a:lnTo>
                    <a:pt x="256" y="123"/>
                  </a:lnTo>
                  <a:lnTo>
                    <a:pt x="222" y="167"/>
                  </a:lnTo>
                  <a:lnTo>
                    <a:pt x="231" y="176"/>
                  </a:lnTo>
                  <a:lnTo>
                    <a:pt x="256" y="176"/>
                  </a:lnTo>
                  <a:lnTo>
                    <a:pt x="265" y="194"/>
                  </a:lnTo>
                  <a:lnTo>
                    <a:pt x="265" y="211"/>
                  </a:lnTo>
                  <a:lnTo>
                    <a:pt x="248" y="238"/>
                  </a:lnTo>
                  <a:lnTo>
                    <a:pt x="239" y="247"/>
                  </a:lnTo>
                  <a:lnTo>
                    <a:pt x="213" y="247"/>
                  </a:lnTo>
                  <a:lnTo>
                    <a:pt x="205" y="264"/>
                  </a:lnTo>
                  <a:lnTo>
                    <a:pt x="205" y="300"/>
                  </a:lnTo>
                  <a:lnTo>
                    <a:pt x="179" y="335"/>
                  </a:lnTo>
                  <a:lnTo>
                    <a:pt x="162" y="344"/>
                  </a:lnTo>
                  <a:lnTo>
                    <a:pt x="145" y="335"/>
                  </a:lnTo>
                  <a:lnTo>
                    <a:pt x="137" y="344"/>
                  </a:lnTo>
                  <a:lnTo>
                    <a:pt x="102" y="379"/>
                  </a:lnTo>
                  <a:lnTo>
                    <a:pt x="111" y="405"/>
                  </a:lnTo>
                  <a:lnTo>
                    <a:pt x="102" y="423"/>
                  </a:lnTo>
                  <a:lnTo>
                    <a:pt x="94" y="431"/>
                  </a:lnTo>
                  <a:lnTo>
                    <a:pt x="102" y="467"/>
                  </a:lnTo>
                  <a:lnTo>
                    <a:pt x="94" y="485"/>
                  </a:lnTo>
                  <a:lnTo>
                    <a:pt x="77" y="485"/>
                  </a:lnTo>
                  <a:lnTo>
                    <a:pt x="60" y="502"/>
                  </a:lnTo>
                  <a:lnTo>
                    <a:pt x="60" y="529"/>
                  </a:lnTo>
                  <a:lnTo>
                    <a:pt x="60" y="538"/>
                  </a:lnTo>
                  <a:lnTo>
                    <a:pt x="68" y="555"/>
                  </a:lnTo>
                  <a:lnTo>
                    <a:pt x="85" y="582"/>
                  </a:lnTo>
                  <a:lnTo>
                    <a:pt x="85" y="608"/>
                  </a:lnTo>
                  <a:lnTo>
                    <a:pt x="77" y="608"/>
                  </a:lnTo>
                  <a:lnTo>
                    <a:pt x="68" y="626"/>
                  </a:lnTo>
                  <a:lnTo>
                    <a:pt x="51" y="626"/>
                  </a:lnTo>
                  <a:lnTo>
                    <a:pt x="26" y="644"/>
                  </a:lnTo>
                  <a:lnTo>
                    <a:pt x="43" y="662"/>
                  </a:lnTo>
                  <a:lnTo>
                    <a:pt x="34" y="670"/>
                  </a:lnTo>
                  <a:lnTo>
                    <a:pt x="26" y="670"/>
                  </a:lnTo>
                  <a:lnTo>
                    <a:pt x="0" y="688"/>
                  </a:lnTo>
                  <a:lnTo>
                    <a:pt x="0" y="697"/>
                  </a:lnTo>
                  <a:lnTo>
                    <a:pt x="34" y="723"/>
                  </a:lnTo>
                  <a:lnTo>
                    <a:pt x="60" y="723"/>
                  </a:lnTo>
                  <a:lnTo>
                    <a:pt x="120" y="706"/>
                  </a:lnTo>
                  <a:lnTo>
                    <a:pt x="145" y="741"/>
                  </a:lnTo>
                  <a:lnTo>
                    <a:pt x="145" y="767"/>
                  </a:lnTo>
                  <a:lnTo>
                    <a:pt x="154" y="784"/>
                  </a:lnTo>
                  <a:lnTo>
                    <a:pt x="162" y="802"/>
                  </a:lnTo>
                  <a:lnTo>
                    <a:pt x="179" y="829"/>
                  </a:lnTo>
                  <a:lnTo>
                    <a:pt x="154" y="855"/>
                  </a:lnTo>
                  <a:lnTo>
                    <a:pt x="171" y="899"/>
                  </a:lnTo>
                  <a:lnTo>
                    <a:pt x="179" y="899"/>
                  </a:lnTo>
                  <a:lnTo>
                    <a:pt x="205" y="926"/>
                  </a:lnTo>
                  <a:lnTo>
                    <a:pt x="213" y="917"/>
                  </a:lnTo>
                  <a:lnTo>
                    <a:pt x="213" y="899"/>
                  </a:lnTo>
                  <a:lnTo>
                    <a:pt x="222" y="891"/>
                  </a:lnTo>
                  <a:lnTo>
                    <a:pt x="231" y="891"/>
                  </a:lnTo>
                  <a:lnTo>
                    <a:pt x="248" y="908"/>
                  </a:lnTo>
                  <a:lnTo>
                    <a:pt x="265" y="926"/>
                  </a:lnTo>
                  <a:lnTo>
                    <a:pt x="273" y="926"/>
                  </a:lnTo>
                  <a:lnTo>
                    <a:pt x="295" y="941"/>
                  </a:lnTo>
                  <a:lnTo>
                    <a:pt x="276" y="969"/>
                  </a:lnTo>
                  <a:lnTo>
                    <a:pt x="280" y="980"/>
                  </a:lnTo>
                  <a:lnTo>
                    <a:pt x="299" y="970"/>
                  </a:lnTo>
                  <a:lnTo>
                    <a:pt x="307" y="961"/>
                  </a:lnTo>
                  <a:lnTo>
                    <a:pt x="307" y="944"/>
                  </a:lnTo>
                  <a:lnTo>
                    <a:pt x="359" y="935"/>
                  </a:lnTo>
                  <a:lnTo>
                    <a:pt x="359" y="908"/>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Freeform 128">
              <a:extLst>
                <a:ext uri="{FF2B5EF4-FFF2-40B4-BE49-F238E27FC236}">
                  <a16:creationId xmlns:a16="http://schemas.microsoft.com/office/drawing/2014/main" id="{59AAA9FC-7F72-4EE9-AB3A-B4F2BE6F6C32}"/>
                </a:ext>
              </a:extLst>
            </p:cNvPr>
            <p:cNvSpPr>
              <a:spLocks/>
            </p:cNvSpPr>
            <p:nvPr>
              <p:custDataLst>
                <p:tags r:id="rId10"/>
              </p:custDataLst>
            </p:nvPr>
          </p:nvSpPr>
          <p:spPr bwMode="auto">
            <a:xfrm>
              <a:off x="3736" y="2581"/>
              <a:ext cx="1337" cy="1429"/>
            </a:xfrm>
            <a:custGeom>
              <a:avLst/>
              <a:gdLst>
                <a:gd name="T0" fmla="*/ 246 w 1337"/>
                <a:gd name="T1" fmla="*/ 1271 h 1429"/>
                <a:gd name="T2" fmla="*/ 295 w 1337"/>
                <a:gd name="T3" fmla="*/ 1202 h 1429"/>
                <a:gd name="T4" fmla="*/ 272 w 1337"/>
                <a:gd name="T5" fmla="*/ 953 h 1429"/>
                <a:gd name="T6" fmla="*/ 357 w 1337"/>
                <a:gd name="T7" fmla="*/ 874 h 1429"/>
                <a:gd name="T8" fmla="*/ 375 w 1337"/>
                <a:gd name="T9" fmla="*/ 829 h 1429"/>
                <a:gd name="T10" fmla="*/ 392 w 1337"/>
                <a:gd name="T11" fmla="*/ 706 h 1429"/>
                <a:gd name="T12" fmla="*/ 315 w 1337"/>
                <a:gd name="T13" fmla="*/ 592 h 1429"/>
                <a:gd name="T14" fmla="*/ 298 w 1337"/>
                <a:gd name="T15" fmla="*/ 459 h 1429"/>
                <a:gd name="T16" fmla="*/ 255 w 1337"/>
                <a:gd name="T17" fmla="*/ 441 h 1429"/>
                <a:gd name="T18" fmla="*/ 212 w 1337"/>
                <a:gd name="T19" fmla="*/ 370 h 1429"/>
                <a:gd name="T20" fmla="*/ 178 w 1337"/>
                <a:gd name="T21" fmla="*/ 353 h 1429"/>
                <a:gd name="T22" fmla="*/ 84 w 1337"/>
                <a:gd name="T23" fmla="*/ 353 h 1429"/>
                <a:gd name="T24" fmla="*/ 68 w 1337"/>
                <a:gd name="T25" fmla="*/ 424 h 1429"/>
                <a:gd name="T26" fmla="*/ 34 w 1337"/>
                <a:gd name="T27" fmla="*/ 370 h 1429"/>
                <a:gd name="T28" fmla="*/ 9 w 1337"/>
                <a:gd name="T29" fmla="*/ 239 h 1429"/>
                <a:gd name="T30" fmla="*/ 43 w 1337"/>
                <a:gd name="T31" fmla="*/ 195 h 1429"/>
                <a:gd name="T32" fmla="*/ 144 w 1337"/>
                <a:gd name="T33" fmla="*/ 177 h 1429"/>
                <a:gd name="T34" fmla="*/ 195 w 1337"/>
                <a:gd name="T35" fmla="*/ 115 h 1429"/>
                <a:gd name="T36" fmla="*/ 289 w 1337"/>
                <a:gd name="T37" fmla="*/ 9 h 1429"/>
                <a:gd name="T38" fmla="*/ 375 w 1337"/>
                <a:gd name="T39" fmla="*/ 62 h 1429"/>
                <a:gd name="T40" fmla="*/ 451 w 1337"/>
                <a:gd name="T41" fmla="*/ 142 h 1429"/>
                <a:gd name="T42" fmla="*/ 460 w 1337"/>
                <a:gd name="T43" fmla="*/ 88 h 1429"/>
                <a:gd name="T44" fmla="*/ 527 w 1337"/>
                <a:gd name="T45" fmla="*/ 80 h 1429"/>
                <a:gd name="T46" fmla="*/ 587 w 1337"/>
                <a:gd name="T47" fmla="*/ 115 h 1429"/>
                <a:gd name="T48" fmla="*/ 630 w 1337"/>
                <a:gd name="T49" fmla="*/ 9 h 1429"/>
                <a:gd name="T50" fmla="*/ 758 w 1337"/>
                <a:gd name="T51" fmla="*/ 53 h 1429"/>
                <a:gd name="T52" fmla="*/ 834 w 1337"/>
                <a:gd name="T53" fmla="*/ 115 h 1429"/>
                <a:gd name="T54" fmla="*/ 920 w 1337"/>
                <a:gd name="T55" fmla="*/ 230 h 1429"/>
                <a:gd name="T56" fmla="*/ 945 w 1337"/>
                <a:gd name="T57" fmla="*/ 291 h 1429"/>
                <a:gd name="T58" fmla="*/ 954 w 1337"/>
                <a:gd name="T59" fmla="*/ 388 h 1429"/>
                <a:gd name="T60" fmla="*/ 1021 w 1337"/>
                <a:gd name="T61" fmla="*/ 486 h 1429"/>
                <a:gd name="T62" fmla="*/ 1149 w 1337"/>
                <a:gd name="T63" fmla="*/ 592 h 1429"/>
                <a:gd name="T64" fmla="*/ 1235 w 1337"/>
                <a:gd name="T65" fmla="*/ 679 h 1429"/>
                <a:gd name="T66" fmla="*/ 1311 w 1337"/>
                <a:gd name="T67" fmla="*/ 706 h 1429"/>
                <a:gd name="T68" fmla="*/ 1320 w 1337"/>
                <a:gd name="T69" fmla="*/ 838 h 1429"/>
                <a:gd name="T70" fmla="*/ 1235 w 1337"/>
                <a:gd name="T71" fmla="*/ 847 h 1429"/>
                <a:gd name="T72" fmla="*/ 1200 w 1337"/>
                <a:gd name="T73" fmla="*/ 953 h 1429"/>
                <a:gd name="T74" fmla="*/ 1038 w 1337"/>
                <a:gd name="T75" fmla="*/ 1050 h 1429"/>
                <a:gd name="T76" fmla="*/ 1098 w 1337"/>
                <a:gd name="T77" fmla="*/ 1218 h 1429"/>
                <a:gd name="T78" fmla="*/ 1149 w 1337"/>
                <a:gd name="T79" fmla="*/ 1306 h 1429"/>
                <a:gd name="T80" fmla="*/ 1047 w 1337"/>
                <a:gd name="T81" fmla="*/ 1235 h 1429"/>
                <a:gd name="T82" fmla="*/ 911 w 1337"/>
                <a:gd name="T83" fmla="*/ 1235 h 1429"/>
                <a:gd name="T84" fmla="*/ 894 w 1337"/>
                <a:gd name="T85" fmla="*/ 1271 h 1429"/>
                <a:gd name="T86" fmla="*/ 723 w 1337"/>
                <a:gd name="T87" fmla="*/ 1297 h 1429"/>
                <a:gd name="T88" fmla="*/ 655 w 1337"/>
                <a:gd name="T89" fmla="*/ 1349 h 1429"/>
                <a:gd name="T90" fmla="*/ 544 w 1337"/>
                <a:gd name="T91" fmla="*/ 1376 h 1429"/>
                <a:gd name="T92" fmla="*/ 527 w 1337"/>
                <a:gd name="T93" fmla="*/ 1324 h 1429"/>
                <a:gd name="T94" fmla="*/ 434 w 1337"/>
                <a:gd name="T95" fmla="*/ 1315 h 1429"/>
                <a:gd name="T96" fmla="*/ 409 w 1337"/>
                <a:gd name="T97" fmla="*/ 1358 h 1429"/>
                <a:gd name="T98" fmla="*/ 332 w 1337"/>
                <a:gd name="T99" fmla="*/ 1402 h 1429"/>
                <a:gd name="T100" fmla="*/ 306 w 1337"/>
                <a:gd name="T101" fmla="*/ 1358 h 1429"/>
                <a:gd name="T102" fmla="*/ 221 w 1337"/>
                <a:gd name="T103" fmla="*/ 1297 h 142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7" h="1429">
                  <a:moveTo>
                    <a:pt x="153" y="1315"/>
                  </a:moveTo>
                  <a:lnTo>
                    <a:pt x="161" y="1297"/>
                  </a:lnTo>
                  <a:lnTo>
                    <a:pt x="195" y="1288"/>
                  </a:lnTo>
                  <a:lnTo>
                    <a:pt x="229" y="1262"/>
                  </a:lnTo>
                  <a:lnTo>
                    <a:pt x="246" y="1271"/>
                  </a:lnTo>
                  <a:lnTo>
                    <a:pt x="281" y="1262"/>
                  </a:lnTo>
                  <a:lnTo>
                    <a:pt x="293" y="1256"/>
                  </a:lnTo>
                  <a:lnTo>
                    <a:pt x="306" y="1253"/>
                  </a:lnTo>
                  <a:lnTo>
                    <a:pt x="301" y="1232"/>
                  </a:lnTo>
                  <a:lnTo>
                    <a:pt x="295" y="1202"/>
                  </a:lnTo>
                  <a:lnTo>
                    <a:pt x="302" y="1165"/>
                  </a:lnTo>
                  <a:lnTo>
                    <a:pt x="298" y="1138"/>
                  </a:lnTo>
                  <a:lnTo>
                    <a:pt x="311" y="1091"/>
                  </a:lnTo>
                  <a:lnTo>
                    <a:pt x="304" y="1055"/>
                  </a:lnTo>
                  <a:lnTo>
                    <a:pt x="272" y="953"/>
                  </a:lnTo>
                  <a:lnTo>
                    <a:pt x="272" y="944"/>
                  </a:lnTo>
                  <a:lnTo>
                    <a:pt x="289" y="918"/>
                  </a:lnTo>
                  <a:lnTo>
                    <a:pt x="306" y="909"/>
                  </a:lnTo>
                  <a:lnTo>
                    <a:pt x="323" y="918"/>
                  </a:lnTo>
                  <a:lnTo>
                    <a:pt x="357" y="874"/>
                  </a:lnTo>
                  <a:lnTo>
                    <a:pt x="357" y="856"/>
                  </a:lnTo>
                  <a:lnTo>
                    <a:pt x="349" y="829"/>
                  </a:lnTo>
                  <a:lnTo>
                    <a:pt x="349" y="821"/>
                  </a:lnTo>
                  <a:lnTo>
                    <a:pt x="357" y="812"/>
                  </a:lnTo>
                  <a:lnTo>
                    <a:pt x="375" y="829"/>
                  </a:lnTo>
                  <a:lnTo>
                    <a:pt x="383" y="821"/>
                  </a:lnTo>
                  <a:lnTo>
                    <a:pt x="400" y="821"/>
                  </a:lnTo>
                  <a:lnTo>
                    <a:pt x="409" y="812"/>
                  </a:lnTo>
                  <a:lnTo>
                    <a:pt x="392" y="776"/>
                  </a:lnTo>
                  <a:lnTo>
                    <a:pt x="392" y="706"/>
                  </a:lnTo>
                  <a:lnTo>
                    <a:pt x="375" y="679"/>
                  </a:lnTo>
                  <a:lnTo>
                    <a:pt x="366" y="661"/>
                  </a:lnTo>
                  <a:lnTo>
                    <a:pt x="340" y="635"/>
                  </a:lnTo>
                  <a:lnTo>
                    <a:pt x="340" y="618"/>
                  </a:lnTo>
                  <a:lnTo>
                    <a:pt x="315" y="592"/>
                  </a:lnTo>
                  <a:lnTo>
                    <a:pt x="315" y="565"/>
                  </a:lnTo>
                  <a:lnTo>
                    <a:pt x="306" y="539"/>
                  </a:lnTo>
                  <a:lnTo>
                    <a:pt x="315" y="512"/>
                  </a:lnTo>
                  <a:lnTo>
                    <a:pt x="306" y="494"/>
                  </a:lnTo>
                  <a:lnTo>
                    <a:pt x="298" y="459"/>
                  </a:lnTo>
                  <a:lnTo>
                    <a:pt x="289" y="441"/>
                  </a:lnTo>
                  <a:lnTo>
                    <a:pt x="281" y="477"/>
                  </a:lnTo>
                  <a:lnTo>
                    <a:pt x="264" y="477"/>
                  </a:lnTo>
                  <a:lnTo>
                    <a:pt x="255" y="468"/>
                  </a:lnTo>
                  <a:lnTo>
                    <a:pt x="255" y="441"/>
                  </a:lnTo>
                  <a:lnTo>
                    <a:pt x="246" y="424"/>
                  </a:lnTo>
                  <a:lnTo>
                    <a:pt x="229" y="424"/>
                  </a:lnTo>
                  <a:lnTo>
                    <a:pt x="238" y="406"/>
                  </a:lnTo>
                  <a:lnTo>
                    <a:pt x="229" y="388"/>
                  </a:lnTo>
                  <a:lnTo>
                    <a:pt x="212" y="370"/>
                  </a:lnTo>
                  <a:lnTo>
                    <a:pt x="204" y="370"/>
                  </a:lnTo>
                  <a:lnTo>
                    <a:pt x="195" y="370"/>
                  </a:lnTo>
                  <a:lnTo>
                    <a:pt x="178" y="379"/>
                  </a:lnTo>
                  <a:lnTo>
                    <a:pt x="178" y="370"/>
                  </a:lnTo>
                  <a:lnTo>
                    <a:pt x="178" y="353"/>
                  </a:lnTo>
                  <a:lnTo>
                    <a:pt x="170" y="335"/>
                  </a:lnTo>
                  <a:lnTo>
                    <a:pt x="153" y="344"/>
                  </a:lnTo>
                  <a:lnTo>
                    <a:pt x="136" y="335"/>
                  </a:lnTo>
                  <a:lnTo>
                    <a:pt x="84" y="344"/>
                  </a:lnTo>
                  <a:lnTo>
                    <a:pt x="84" y="353"/>
                  </a:lnTo>
                  <a:lnTo>
                    <a:pt x="110" y="370"/>
                  </a:lnTo>
                  <a:lnTo>
                    <a:pt x="118" y="379"/>
                  </a:lnTo>
                  <a:lnTo>
                    <a:pt x="110" y="397"/>
                  </a:lnTo>
                  <a:lnTo>
                    <a:pt x="84" y="397"/>
                  </a:lnTo>
                  <a:lnTo>
                    <a:pt x="68" y="424"/>
                  </a:lnTo>
                  <a:lnTo>
                    <a:pt x="34" y="424"/>
                  </a:lnTo>
                  <a:lnTo>
                    <a:pt x="17" y="406"/>
                  </a:lnTo>
                  <a:lnTo>
                    <a:pt x="26" y="397"/>
                  </a:lnTo>
                  <a:lnTo>
                    <a:pt x="26" y="379"/>
                  </a:lnTo>
                  <a:lnTo>
                    <a:pt x="34" y="370"/>
                  </a:lnTo>
                  <a:lnTo>
                    <a:pt x="34" y="344"/>
                  </a:lnTo>
                  <a:lnTo>
                    <a:pt x="26" y="309"/>
                  </a:lnTo>
                  <a:lnTo>
                    <a:pt x="17" y="309"/>
                  </a:lnTo>
                  <a:lnTo>
                    <a:pt x="9" y="273"/>
                  </a:lnTo>
                  <a:lnTo>
                    <a:pt x="9" y="239"/>
                  </a:lnTo>
                  <a:lnTo>
                    <a:pt x="0" y="212"/>
                  </a:lnTo>
                  <a:lnTo>
                    <a:pt x="9" y="195"/>
                  </a:lnTo>
                  <a:lnTo>
                    <a:pt x="26" y="186"/>
                  </a:lnTo>
                  <a:lnTo>
                    <a:pt x="34" y="195"/>
                  </a:lnTo>
                  <a:lnTo>
                    <a:pt x="43" y="195"/>
                  </a:lnTo>
                  <a:lnTo>
                    <a:pt x="51" y="177"/>
                  </a:lnTo>
                  <a:lnTo>
                    <a:pt x="84" y="177"/>
                  </a:lnTo>
                  <a:lnTo>
                    <a:pt x="118" y="203"/>
                  </a:lnTo>
                  <a:lnTo>
                    <a:pt x="136" y="186"/>
                  </a:lnTo>
                  <a:lnTo>
                    <a:pt x="144" y="177"/>
                  </a:lnTo>
                  <a:lnTo>
                    <a:pt x="136" y="150"/>
                  </a:lnTo>
                  <a:lnTo>
                    <a:pt x="136" y="142"/>
                  </a:lnTo>
                  <a:lnTo>
                    <a:pt x="178" y="133"/>
                  </a:lnTo>
                  <a:lnTo>
                    <a:pt x="178" y="115"/>
                  </a:lnTo>
                  <a:lnTo>
                    <a:pt x="195" y="115"/>
                  </a:lnTo>
                  <a:lnTo>
                    <a:pt x="204" y="71"/>
                  </a:lnTo>
                  <a:lnTo>
                    <a:pt x="212" y="62"/>
                  </a:lnTo>
                  <a:lnTo>
                    <a:pt x="229" y="71"/>
                  </a:lnTo>
                  <a:lnTo>
                    <a:pt x="255" y="53"/>
                  </a:lnTo>
                  <a:lnTo>
                    <a:pt x="289" y="9"/>
                  </a:lnTo>
                  <a:lnTo>
                    <a:pt x="298" y="0"/>
                  </a:lnTo>
                  <a:lnTo>
                    <a:pt x="315" y="0"/>
                  </a:lnTo>
                  <a:lnTo>
                    <a:pt x="323" y="0"/>
                  </a:lnTo>
                  <a:lnTo>
                    <a:pt x="357" y="35"/>
                  </a:lnTo>
                  <a:lnTo>
                    <a:pt x="375" y="62"/>
                  </a:lnTo>
                  <a:lnTo>
                    <a:pt x="392" y="71"/>
                  </a:lnTo>
                  <a:lnTo>
                    <a:pt x="417" y="88"/>
                  </a:lnTo>
                  <a:lnTo>
                    <a:pt x="434" y="106"/>
                  </a:lnTo>
                  <a:lnTo>
                    <a:pt x="426" y="124"/>
                  </a:lnTo>
                  <a:lnTo>
                    <a:pt x="451" y="142"/>
                  </a:lnTo>
                  <a:lnTo>
                    <a:pt x="468" y="142"/>
                  </a:lnTo>
                  <a:lnTo>
                    <a:pt x="468" y="133"/>
                  </a:lnTo>
                  <a:lnTo>
                    <a:pt x="494" y="124"/>
                  </a:lnTo>
                  <a:lnTo>
                    <a:pt x="460" y="97"/>
                  </a:lnTo>
                  <a:lnTo>
                    <a:pt x="460" y="88"/>
                  </a:lnTo>
                  <a:lnTo>
                    <a:pt x="460" y="80"/>
                  </a:lnTo>
                  <a:lnTo>
                    <a:pt x="477" y="80"/>
                  </a:lnTo>
                  <a:lnTo>
                    <a:pt x="494" y="71"/>
                  </a:lnTo>
                  <a:lnTo>
                    <a:pt x="520" y="71"/>
                  </a:lnTo>
                  <a:lnTo>
                    <a:pt x="527" y="80"/>
                  </a:lnTo>
                  <a:lnTo>
                    <a:pt x="544" y="80"/>
                  </a:lnTo>
                  <a:lnTo>
                    <a:pt x="570" y="80"/>
                  </a:lnTo>
                  <a:lnTo>
                    <a:pt x="570" y="97"/>
                  </a:lnTo>
                  <a:lnTo>
                    <a:pt x="570" y="106"/>
                  </a:lnTo>
                  <a:lnTo>
                    <a:pt x="587" y="115"/>
                  </a:lnTo>
                  <a:lnTo>
                    <a:pt x="604" y="115"/>
                  </a:lnTo>
                  <a:lnTo>
                    <a:pt x="612" y="106"/>
                  </a:lnTo>
                  <a:lnTo>
                    <a:pt x="604" y="44"/>
                  </a:lnTo>
                  <a:lnTo>
                    <a:pt x="604" y="27"/>
                  </a:lnTo>
                  <a:lnTo>
                    <a:pt x="630" y="9"/>
                  </a:lnTo>
                  <a:lnTo>
                    <a:pt x="647" y="9"/>
                  </a:lnTo>
                  <a:lnTo>
                    <a:pt x="647" y="35"/>
                  </a:lnTo>
                  <a:lnTo>
                    <a:pt x="672" y="62"/>
                  </a:lnTo>
                  <a:lnTo>
                    <a:pt x="715" y="62"/>
                  </a:lnTo>
                  <a:lnTo>
                    <a:pt x="758" y="53"/>
                  </a:lnTo>
                  <a:lnTo>
                    <a:pt x="766" y="53"/>
                  </a:lnTo>
                  <a:lnTo>
                    <a:pt x="783" y="44"/>
                  </a:lnTo>
                  <a:lnTo>
                    <a:pt x="809" y="80"/>
                  </a:lnTo>
                  <a:lnTo>
                    <a:pt x="834" y="88"/>
                  </a:lnTo>
                  <a:lnTo>
                    <a:pt x="834" y="115"/>
                  </a:lnTo>
                  <a:lnTo>
                    <a:pt x="826" y="124"/>
                  </a:lnTo>
                  <a:lnTo>
                    <a:pt x="860" y="150"/>
                  </a:lnTo>
                  <a:lnTo>
                    <a:pt x="860" y="177"/>
                  </a:lnTo>
                  <a:lnTo>
                    <a:pt x="894" y="212"/>
                  </a:lnTo>
                  <a:lnTo>
                    <a:pt x="920" y="230"/>
                  </a:lnTo>
                  <a:lnTo>
                    <a:pt x="937" y="230"/>
                  </a:lnTo>
                  <a:lnTo>
                    <a:pt x="945" y="257"/>
                  </a:lnTo>
                  <a:lnTo>
                    <a:pt x="954" y="257"/>
                  </a:lnTo>
                  <a:lnTo>
                    <a:pt x="954" y="265"/>
                  </a:lnTo>
                  <a:lnTo>
                    <a:pt x="945" y="291"/>
                  </a:lnTo>
                  <a:lnTo>
                    <a:pt x="937" y="300"/>
                  </a:lnTo>
                  <a:lnTo>
                    <a:pt x="937" y="309"/>
                  </a:lnTo>
                  <a:lnTo>
                    <a:pt x="920" y="335"/>
                  </a:lnTo>
                  <a:lnTo>
                    <a:pt x="954" y="370"/>
                  </a:lnTo>
                  <a:lnTo>
                    <a:pt x="954" y="388"/>
                  </a:lnTo>
                  <a:lnTo>
                    <a:pt x="978" y="397"/>
                  </a:lnTo>
                  <a:lnTo>
                    <a:pt x="978" y="424"/>
                  </a:lnTo>
                  <a:lnTo>
                    <a:pt x="995" y="432"/>
                  </a:lnTo>
                  <a:lnTo>
                    <a:pt x="1004" y="477"/>
                  </a:lnTo>
                  <a:lnTo>
                    <a:pt x="1021" y="486"/>
                  </a:lnTo>
                  <a:lnTo>
                    <a:pt x="1038" y="512"/>
                  </a:lnTo>
                  <a:lnTo>
                    <a:pt x="1072" y="521"/>
                  </a:lnTo>
                  <a:lnTo>
                    <a:pt x="1106" y="539"/>
                  </a:lnTo>
                  <a:lnTo>
                    <a:pt x="1106" y="547"/>
                  </a:lnTo>
                  <a:lnTo>
                    <a:pt x="1149" y="592"/>
                  </a:lnTo>
                  <a:lnTo>
                    <a:pt x="1149" y="601"/>
                  </a:lnTo>
                  <a:lnTo>
                    <a:pt x="1166" y="609"/>
                  </a:lnTo>
                  <a:lnTo>
                    <a:pt x="1183" y="609"/>
                  </a:lnTo>
                  <a:lnTo>
                    <a:pt x="1217" y="653"/>
                  </a:lnTo>
                  <a:lnTo>
                    <a:pt x="1235" y="679"/>
                  </a:lnTo>
                  <a:lnTo>
                    <a:pt x="1243" y="679"/>
                  </a:lnTo>
                  <a:lnTo>
                    <a:pt x="1243" y="670"/>
                  </a:lnTo>
                  <a:lnTo>
                    <a:pt x="1277" y="679"/>
                  </a:lnTo>
                  <a:lnTo>
                    <a:pt x="1294" y="697"/>
                  </a:lnTo>
                  <a:lnTo>
                    <a:pt x="1311" y="706"/>
                  </a:lnTo>
                  <a:lnTo>
                    <a:pt x="1328" y="750"/>
                  </a:lnTo>
                  <a:lnTo>
                    <a:pt x="1328" y="768"/>
                  </a:lnTo>
                  <a:lnTo>
                    <a:pt x="1337" y="785"/>
                  </a:lnTo>
                  <a:lnTo>
                    <a:pt x="1328" y="821"/>
                  </a:lnTo>
                  <a:lnTo>
                    <a:pt x="1320" y="838"/>
                  </a:lnTo>
                  <a:lnTo>
                    <a:pt x="1311" y="865"/>
                  </a:lnTo>
                  <a:lnTo>
                    <a:pt x="1294" y="847"/>
                  </a:lnTo>
                  <a:lnTo>
                    <a:pt x="1277" y="847"/>
                  </a:lnTo>
                  <a:lnTo>
                    <a:pt x="1260" y="838"/>
                  </a:lnTo>
                  <a:lnTo>
                    <a:pt x="1235" y="847"/>
                  </a:lnTo>
                  <a:lnTo>
                    <a:pt x="1235" y="874"/>
                  </a:lnTo>
                  <a:lnTo>
                    <a:pt x="1226" y="883"/>
                  </a:lnTo>
                  <a:lnTo>
                    <a:pt x="1235" y="891"/>
                  </a:lnTo>
                  <a:lnTo>
                    <a:pt x="1226" y="927"/>
                  </a:lnTo>
                  <a:lnTo>
                    <a:pt x="1200" y="953"/>
                  </a:lnTo>
                  <a:lnTo>
                    <a:pt x="1158" y="962"/>
                  </a:lnTo>
                  <a:lnTo>
                    <a:pt x="1124" y="979"/>
                  </a:lnTo>
                  <a:lnTo>
                    <a:pt x="1106" y="996"/>
                  </a:lnTo>
                  <a:lnTo>
                    <a:pt x="1081" y="1005"/>
                  </a:lnTo>
                  <a:lnTo>
                    <a:pt x="1038" y="1050"/>
                  </a:lnTo>
                  <a:lnTo>
                    <a:pt x="1072" y="1085"/>
                  </a:lnTo>
                  <a:lnTo>
                    <a:pt x="1081" y="1111"/>
                  </a:lnTo>
                  <a:lnTo>
                    <a:pt x="1098" y="1111"/>
                  </a:lnTo>
                  <a:lnTo>
                    <a:pt x="1124" y="1156"/>
                  </a:lnTo>
                  <a:lnTo>
                    <a:pt x="1098" y="1218"/>
                  </a:lnTo>
                  <a:lnTo>
                    <a:pt x="1106" y="1218"/>
                  </a:lnTo>
                  <a:lnTo>
                    <a:pt x="1132" y="1218"/>
                  </a:lnTo>
                  <a:lnTo>
                    <a:pt x="1158" y="1253"/>
                  </a:lnTo>
                  <a:lnTo>
                    <a:pt x="1141" y="1280"/>
                  </a:lnTo>
                  <a:lnTo>
                    <a:pt x="1149" y="1306"/>
                  </a:lnTo>
                  <a:lnTo>
                    <a:pt x="1132" y="1324"/>
                  </a:lnTo>
                  <a:lnTo>
                    <a:pt x="1115" y="1324"/>
                  </a:lnTo>
                  <a:lnTo>
                    <a:pt x="1064" y="1288"/>
                  </a:lnTo>
                  <a:lnTo>
                    <a:pt x="1064" y="1262"/>
                  </a:lnTo>
                  <a:lnTo>
                    <a:pt x="1047" y="1235"/>
                  </a:lnTo>
                  <a:lnTo>
                    <a:pt x="1038" y="1235"/>
                  </a:lnTo>
                  <a:lnTo>
                    <a:pt x="987" y="1262"/>
                  </a:lnTo>
                  <a:lnTo>
                    <a:pt x="962" y="1235"/>
                  </a:lnTo>
                  <a:lnTo>
                    <a:pt x="937" y="1235"/>
                  </a:lnTo>
                  <a:lnTo>
                    <a:pt x="911" y="1235"/>
                  </a:lnTo>
                  <a:lnTo>
                    <a:pt x="903" y="1235"/>
                  </a:lnTo>
                  <a:lnTo>
                    <a:pt x="903" y="1218"/>
                  </a:lnTo>
                  <a:lnTo>
                    <a:pt x="886" y="1235"/>
                  </a:lnTo>
                  <a:lnTo>
                    <a:pt x="894" y="1262"/>
                  </a:lnTo>
                  <a:lnTo>
                    <a:pt x="894" y="1271"/>
                  </a:lnTo>
                  <a:lnTo>
                    <a:pt x="860" y="1271"/>
                  </a:lnTo>
                  <a:lnTo>
                    <a:pt x="800" y="1271"/>
                  </a:lnTo>
                  <a:lnTo>
                    <a:pt x="792" y="1288"/>
                  </a:lnTo>
                  <a:lnTo>
                    <a:pt x="740" y="1288"/>
                  </a:lnTo>
                  <a:lnTo>
                    <a:pt x="723" y="1297"/>
                  </a:lnTo>
                  <a:lnTo>
                    <a:pt x="715" y="1324"/>
                  </a:lnTo>
                  <a:lnTo>
                    <a:pt x="689" y="1324"/>
                  </a:lnTo>
                  <a:lnTo>
                    <a:pt x="672" y="1324"/>
                  </a:lnTo>
                  <a:lnTo>
                    <a:pt x="672" y="1349"/>
                  </a:lnTo>
                  <a:lnTo>
                    <a:pt x="655" y="1349"/>
                  </a:lnTo>
                  <a:lnTo>
                    <a:pt x="630" y="1376"/>
                  </a:lnTo>
                  <a:lnTo>
                    <a:pt x="621" y="1376"/>
                  </a:lnTo>
                  <a:lnTo>
                    <a:pt x="612" y="1358"/>
                  </a:lnTo>
                  <a:lnTo>
                    <a:pt x="595" y="1376"/>
                  </a:lnTo>
                  <a:lnTo>
                    <a:pt x="544" y="1376"/>
                  </a:lnTo>
                  <a:lnTo>
                    <a:pt x="553" y="1358"/>
                  </a:lnTo>
                  <a:lnTo>
                    <a:pt x="544" y="1349"/>
                  </a:lnTo>
                  <a:lnTo>
                    <a:pt x="520" y="1340"/>
                  </a:lnTo>
                  <a:lnTo>
                    <a:pt x="520" y="1332"/>
                  </a:lnTo>
                  <a:lnTo>
                    <a:pt x="527" y="1324"/>
                  </a:lnTo>
                  <a:lnTo>
                    <a:pt x="527" y="1315"/>
                  </a:lnTo>
                  <a:lnTo>
                    <a:pt x="520" y="1315"/>
                  </a:lnTo>
                  <a:lnTo>
                    <a:pt x="503" y="1324"/>
                  </a:lnTo>
                  <a:lnTo>
                    <a:pt x="443" y="1306"/>
                  </a:lnTo>
                  <a:lnTo>
                    <a:pt x="434" y="1315"/>
                  </a:lnTo>
                  <a:lnTo>
                    <a:pt x="417" y="1315"/>
                  </a:lnTo>
                  <a:lnTo>
                    <a:pt x="400" y="1297"/>
                  </a:lnTo>
                  <a:lnTo>
                    <a:pt x="400" y="1332"/>
                  </a:lnTo>
                  <a:lnTo>
                    <a:pt x="409" y="1349"/>
                  </a:lnTo>
                  <a:lnTo>
                    <a:pt x="409" y="1358"/>
                  </a:lnTo>
                  <a:lnTo>
                    <a:pt x="366" y="1411"/>
                  </a:lnTo>
                  <a:lnTo>
                    <a:pt x="340" y="1429"/>
                  </a:lnTo>
                  <a:lnTo>
                    <a:pt x="323" y="1429"/>
                  </a:lnTo>
                  <a:lnTo>
                    <a:pt x="332" y="1411"/>
                  </a:lnTo>
                  <a:lnTo>
                    <a:pt x="332" y="1402"/>
                  </a:lnTo>
                  <a:lnTo>
                    <a:pt x="340" y="1394"/>
                  </a:lnTo>
                  <a:lnTo>
                    <a:pt x="332" y="1385"/>
                  </a:lnTo>
                  <a:lnTo>
                    <a:pt x="306" y="1394"/>
                  </a:lnTo>
                  <a:lnTo>
                    <a:pt x="298" y="1385"/>
                  </a:lnTo>
                  <a:lnTo>
                    <a:pt x="306" y="1358"/>
                  </a:lnTo>
                  <a:lnTo>
                    <a:pt x="289" y="1340"/>
                  </a:lnTo>
                  <a:lnTo>
                    <a:pt x="281" y="1340"/>
                  </a:lnTo>
                  <a:lnTo>
                    <a:pt x="264" y="1315"/>
                  </a:lnTo>
                  <a:lnTo>
                    <a:pt x="229" y="1315"/>
                  </a:lnTo>
                  <a:lnTo>
                    <a:pt x="221" y="1297"/>
                  </a:lnTo>
                  <a:lnTo>
                    <a:pt x="212" y="1297"/>
                  </a:lnTo>
                  <a:lnTo>
                    <a:pt x="195" y="1315"/>
                  </a:lnTo>
                  <a:lnTo>
                    <a:pt x="153" y="1315"/>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56" name="Freeform 129">
              <a:extLst>
                <a:ext uri="{FF2B5EF4-FFF2-40B4-BE49-F238E27FC236}">
                  <a16:creationId xmlns:a16="http://schemas.microsoft.com/office/drawing/2014/main" id="{1A4A04EC-DC9E-4AC4-9DF5-35C53C52109D}"/>
                </a:ext>
              </a:extLst>
            </p:cNvPr>
            <p:cNvSpPr>
              <a:spLocks/>
            </p:cNvSpPr>
            <p:nvPr>
              <p:custDataLst>
                <p:tags r:id="rId11"/>
              </p:custDataLst>
            </p:nvPr>
          </p:nvSpPr>
          <p:spPr bwMode="auto">
            <a:xfrm>
              <a:off x="4768" y="745"/>
              <a:ext cx="156" cy="195"/>
            </a:xfrm>
            <a:custGeom>
              <a:avLst/>
              <a:gdLst>
                <a:gd name="T0" fmla="*/ 65 w 145"/>
                <a:gd name="T1" fmla="*/ 29 h 177"/>
                <a:gd name="T2" fmla="*/ 74 w 145"/>
                <a:gd name="T3" fmla="*/ 48 h 177"/>
                <a:gd name="T4" fmla="*/ 139 w 145"/>
                <a:gd name="T5" fmla="*/ 48 h 177"/>
                <a:gd name="T6" fmla="*/ 148 w 145"/>
                <a:gd name="T7" fmla="*/ 58 h 177"/>
                <a:gd name="T8" fmla="*/ 139 w 145"/>
                <a:gd name="T9" fmla="*/ 78 h 177"/>
                <a:gd name="T10" fmla="*/ 111 w 145"/>
                <a:gd name="T11" fmla="*/ 107 h 177"/>
                <a:gd name="T12" fmla="*/ 129 w 145"/>
                <a:gd name="T13" fmla="*/ 117 h 177"/>
                <a:gd name="T14" fmla="*/ 167 w 145"/>
                <a:gd name="T15" fmla="*/ 145 h 177"/>
                <a:gd name="T16" fmla="*/ 167 w 145"/>
                <a:gd name="T17" fmla="*/ 165 h 177"/>
                <a:gd name="T18" fmla="*/ 167 w 145"/>
                <a:gd name="T19" fmla="*/ 184 h 177"/>
                <a:gd name="T20" fmla="*/ 157 w 145"/>
                <a:gd name="T21" fmla="*/ 184 h 177"/>
                <a:gd name="T22" fmla="*/ 148 w 145"/>
                <a:gd name="T23" fmla="*/ 175 h 177"/>
                <a:gd name="T24" fmla="*/ 129 w 145"/>
                <a:gd name="T25" fmla="*/ 155 h 177"/>
                <a:gd name="T26" fmla="*/ 93 w 145"/>
                <a:gd name="T27" fmla="*/ 165 h 177"/>
                <a:gd name="T28" fmla="*/ 65 w 145"/>
                <a:gd name="T29" fmla="*/ 204 h 177"/>
                <a:gd name="T30" fmla="*/ 74 w 145"/>
                <a:gd name="T31" fmla="*/ 214 h 177"/>
                <a:gd name="T32" fmla="*/ 56 w 145"/>
                <a:gd name="T33" fmla="*/ 214 h 177"/>
                <a:gd name="T34" fmla="*/ 46 w 145"/>
                <a:gd name="T35" fmla="*/ 204 h 177"/>
                <a:gd name="T36" fmla="*/ 28 w 145"/>
                <a:gd name="T37" fmla="*/ 204 h 177"/>
                <a:gd name="T38" fmla="*/ 0 w 145"/>
                <a:gd name="T39" fmla="*/ 165 h 177"/>
                <a:gd name="T40" fmla="*/ 0 w 145"/>
                <a:gd name="T41" fmla="*/ 155 h 177"/>
                <a:gd name="T42" fmla="*/ 28 w 145"/>
                <a:gd name="T43" fmla="*/ 145 h 177"/>
                <a:gd name="T44" fmla="*/ 28 w 145"/>
                <a:gd name="T45" fmla="*/ 136 h 177"/>
                <a:gd name="T46" fmla="*/ 10 w 145"/>
                <a:gd name="T47" fmla="*/ 127 h 177"/>
                <a:gd name="T48" fmla="*/ 28 w 145"/>
                <a:gd name="T49" fmla="*/ 97 h 177"/>
                <a:gd name="T50" fmla="*/ 10 w 145"/>
                <a:gd name="T51" fmla="*/ 87 h 177"/>
                <a:gd name="T52" fmla="*/ 0 w 145"/>
                <a:gd name="T53" fmla="*/ 78 h 177"/>
                <a:gd name="T54" fmla="*/ 18 w 145"/>
                <a:gd name="T55" fmla="*/ 68 h 177"/>
                <a:gd name="T56" fmla="*/ 37 w 145"/>
                <a:gd name="T57" fmla="*/ 78 h 177"/>
                <a:gd name="T58" fmla="*/ 46 w 145"/>
                <a:gd name="T59" fmla="*/ 58 h 177"/>
                <a:gd name="T60" fmla="*/ 56 w 145"/>
                <a:gd name="T61" fmla="*/ 58 h 177"/>
                <a:gd name="T62" fmla="*/ 83 w 145"/>
                <a:gd name="T63" fmla="*/ 97 h 177"/>
                <a:gd name="T64" fmla="*/ 93 w 145"/>
                <a:gd name="T65" fmla="*/ 87 h 177"/>
                <a:gd name="T66" fmla="*/ 102 w 145"/>
                <a:gd name="T67" fmla="*/ 68 h 177"/>
                <a:gd name="T68" fmla="*/ 93 w 145"/>
                <a:gd name="T69" fmla="*/ 58 h 177"/>
                <a:gd name="T70" fmla="*/ 65 w 145"/>
                <a:gd name="T71" fmla="*/ 48 h 177"/>
                <a:gd name="T72" fmla="*/ 46 w 145"/>
                <a:gd name="T73" fmla="*/ 39 h 177"/>
                <a:gd name="T74" fmla="*/ 37 w 145"/>
                <a:gd name="T75" fmla="*/ 48 h 177"/>
                <a:gd name="T76" fmla="*/ 28 w 145"/>
                <a:gd name="T77" fmla="*/ 39 h 177"/>
                <a:gd name="T78" fmla="*/ 37 w 145"/>
                <a:gd name="T79" fmla="*/ 29 h 177"/>
                <a:gd name="T80" fmla="*/ 18 w 145"/>
                <a:gd name="T81" fmla="*/ 29 h 177"/>
                <a:gd name="T82" fmla="*/ 28 w 145"/>
                <a:gd name="T83" fmla="*/ 20 h 177"/>
                <a:gd name="T84" fmla="*/ 65 w 145"/>
                <a:gd name="T85" fmla="*/ 0 h 177"/>
                <a:gd name="T86" fmla="*/ 65 w 145"/>
                <a:gd name="T87" fmla="*/ 10 h 177"/>
                <a:gd name="T88" fmla="*/ 65 w 145"/>
                <a:gd name="T89" fmla="*/ 29 h 177"/>
                <a:gd name="T90" fmla="*/ 65 w 145"/>
                <a:gd name="T91" fmla="*/ 29 h 1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77">
                  <a:moveTo>
                    <a:pt x="56" y="24"/>
                  </a:moveTo>
                  <a:lnTo>
                    <a:pt x="64" y="40"/>
                  </a:lnTo>
                  <a:lnTo>
                    <a:pt x="120" y="40"/>
                  </a:lnTo>
                  <a:lnTo>
                    <a:pt x="128" y="48"/>
                  </a:lnTo>
                  <a:lnTo>
                    <a:pt x="120" y="64"/>
                  </a:lnTo>
                  <a:lnTo>
                    <a:pt x="96" y="88"/>
                  </a:lnTo>
                  <a:lnTo>
                    <a:pt x="112" y="96"/>
                  </a:lnTo>
                  <a:lnTo>
                    <a:pt x="144" y="120"/>
                  </a:lnTo>
                  <a:lnTo>
                    <a:pt x="144" y="136"/>
                  </a:lnTo>
                  <a:lnTo>
                    <a:pt x="144" y="152"/>
                  </a:lnTo>
                  <a:lnTo>
                    <a:pt x="136" y="152"/>
                  </a:lnTo>
                  <a:lnTo>
                    <a:pt x="128" y="144"/>
                  </a:lnTo>
                  <a:lnTo>
                    <a:pt x="112" y="128"/>
                  </a:lnTo>
                  <a:lnTo>
                    <a:pt x="80" y="136"/>
                  </a:lnTo>
                  <a:lnTo>
                    <a:pt x="56" y="168"/>
                  </a:lnTo>
                  <a:lnTo>
                    <a:pt x="64" y="176"/>
                  </a:lnTo>
                  <a:lnTo>
                    <a:pt x="48" y="176"/>
                  </a:lnTo>
                  <a:lnTo>
                    <a:pt x="40" y="168"/>
                  </a:lnTo>
                  <a:lnTo>
                    <a:pt x="24" y="168"/>
                  </a:lnTo>
                  <a:lnTo>
                    <a:pt x="0" y="136"/>
                  </a:lnTo>
                  <a:lnTo>
                    <a:pt x="0" y="128"/>
                  </a:lnTo>
                  <a:lnTo>
                    <a:pt x="24" y="120"/>
                  </a:lnTo>
                  <a:lnTo>
                    <a:pt x="24" y="112"/>
                  </a:lnTo>
                  <a:lnTo>
                    <a:pt x="8" y="104"/>
                  </a:lnTo>
                  <a:lnTo>
                    <a:pt x="24" y="80"/>
                  </a:lnTo>
                  <a:lnTo>
                    <a:pt x="8" y="72"/>
                  </a:lnTo>
                  <a:lnTo>
                    <a:pt x="0" y="64"/>
                  </a:lnTo>
                  <a:lnTo>
                    <a:pt x="16" y="56"/>
                  </a:lnTo>
                  <a:lnTo>
                    <a:pt x="32" y="64"/>
                  </a:lnTo>
                  <a:lnTo>
                    <a:pt x="40" y="48"/>
                  </a:lnTo>
                  <a:lnTo>
                    <a:pt x="48" y="48"/>
                  </a:lnTo>
                  <a:lnTo>
                    <a:pt x="72" y="80"/>
                  </a:lnTo>
                  <a:lnTo>
                    <a:pt x="80" y="72"/>
                  </a:lnTo>
                  <a:lnTo>
                    <a:pt x="88" y="56"/>
                  </a:lnTo>
                  <a:lnTo>
                    <a:pt x="80" y="48"/>
                  </a:lnTo>
                  <a:lnTo>
                    <a:pt x="56" y="40"/>
                  </a:lnTo>
                  <a:lnTo>
                    <a:pt x="40" y="32"/>
                  </a:lnTo>
                  <a:lnTo>
                    <a:pt x="32" y="40"/>
                  </a:lnTo>
                  <a:lnTo>
                    <a:pt x="24" y="32"/>
                  </a:lnTo>
                  <a:lnTo>
                    <a:pt x="32" y="24"/>
                  </a:lnTo>
                  <a:lnTo>
                    <a:pt x="16" y="24"/>
                  </a:lnTo>
                  <a:lnTo>
                    <a:pt x="24" y="16"/>
                  </a:lnTo>
                  <a:lnTo>
                    <a:pt x="56" y="0"/>
                  </a:lnTo>
                  <a:lnTo>
                    <a:pt x="56" y="8"/>
                  </a:lnTo>
                  <a:lnTo>
                    <a:pt x="56" y="24"/>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130">
              <a:extLst>
                <a:ext uri="{FF2B5EF4-FFF2-40B4-BE49-F238E27FC236}">
                  <a16:creationId xmlns:a16="http://schemas.microsoft.com/office/drawing/2014/main" id="{92DCB04F-B2B3-45F4-8602-519C54B7851E}"/>
                </a:ext>
              </a:extLst>
            </p:cNvPr>
            <p:cNvSpPr>
              <a:spLocks/>
            </p:cNvSpPr>
            <p:nvPr>
              <p:custDataLst>
                <p:tags r:id="rId12"/>
              </p:custDataLst>
            </p:nvPr>
          </p:nvSpPr>
          <p:spPr bwMode="auto">
            <a:xfrm>
              <a:off x="4946" y="977"/>
              <a:ext cx="120" cy="140"/>
            </a:xfrm>
            <a:custGeom>
              <a:avLst/>
              <a:gdLst>
                <a:gd name="T0" fmla="*/ 129 w 112"/>
                <a:gd name="T1" fmla="*/ 134 h 127"/>
                <a:gd name="T2" fmla="*/ 83 w 112"/>
                <a:gd name="T3" fmla="*/ 134 h 127"/>
                <a:gd name="T4" fmla="*/ 36 w 112"/>
                <a:gd name="T5" fmla="*/ 154 h 127"/>
                <a:gd name="T6" fmla="*/ 28 w 112"/>
                <a:gd name="T7" fmla="*/ 144 h 127"/>
                <a:gd name="T8" fmla="*/ 46 w 112"/>
                <a:gd name="T9" fmla="*/ 117 h 127"/>
                <a:gd name="T10" fmla="*/ 36 w 112"/>
                <a:gd name="T11" fmla="*/ 97 h 127"/>
                <a:gd name="T12" fmla="*/ 36 w 112"/>
                <a:gd name="T13" fmla="*/ 78 h 127"/>
                <a:gd name="T14" fmla="*/ 46 w 112"/>
                <a:gd name="T15" fmla="*/ 87 h 127"/>
                <a:gd name="T16" fmla="*/ 61 w 112"/>
                <a:gd name="T17" fmla="*/ 97 h 127"/>
                <a:gd name="T18" fmla="*/ 74 w 112"/>
                <a:gd name="T19" fmla="*/ 97 h 127"/>
                <a:gd name="T20" fmla="*/ 74 w 112"/>
                <a:gd name="T21" fmla="*/ 87 h 127"/>
                <a:gd name="T22" fmla="*/ 55 w 112"/>
                <a:gd name="T23" fmla="*/ 49 h 127"/>
                <a:gd name="T24" fmla="*/ 46 w 112"/>
                <a:gd name="T25" fmla="*/ 49 h 127"/>
                <a:gd name="T26" fmla="*/ 36 w 112"/>
                <a:gd name="T27" fmla="*/ 58 h 127"/>
                <a:gd name="T28" fmla="*/ 28 w 112"/>
                <a:gd name="T29" fmla="*/ 68 h 127"/>
                <a:gd name="T30" fmla="*/ 18 w 112"/>
                <a:gd name="T31" fmla="*/ 58 h 127"/>
                <a:gd name="T32" fmla="*/ 10 w 112"/>
                <a:gd name="T33" fmla="*/ 58 h 127"/>
                <a:gd name="T34" fmla="*/ 10 w 112"/>
                <a:gd name="T35" fmla="*/ 68 h 127"/>
                <a:gd name="T36" fmla="*/ 10 w 112"/>
                <a:gd name="T37" fmla="*/ 39 h 127"/>
                <a:gd name="T38" fmla="*/ 0 w 112"/>
                <a:gd name="T39" fmla="*/ 20 h 127"/>
                <a:gd name="T40" fmla="*/ 0 w 112"/>
                <a:gd name="T41" fmla="*/ 0 h 127"/>
                <a:gd name="T42" fmla="*/ 74 w 112"/>
                <a:gd name="T43" fmla="*/ 58 h 127"/>
                <a:gd name="T44" fmla="*/ 129 w 112"/>
                <a:gd name="T45" fmla="*/ 107 h 127"/>
                <a:gd name="T46" fmla="*/ 119 w 112"/>
                <a:gd name="T47" fmla="*/ 126 h 127"/>
                <a:gd name="T48" fmla="*/ 129 w 112"/>
                <a:gd name="T49" fmla="*/ 134 h 127"/>
                <a:gd name="T50" fmla="*/ 129 w 112"/>
                <a:gd name="T51" fmla="*/ 134 h 127"/>
                <a:gd name="T52" fmla="*/ 129 w 112"/>
                <a:gd name="T53" fmla="*/ 134 h 1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2" h="127">
                  <a:moveTo>
                    <a:pt x="112" y="111"/>
                  </a:moveTo>
                  <a:lnTo>
                    <a:pt x="72" y="111"/>
                  </a:lnTo>
                  <a:lnTo>
                    <a:pt x="32" y="127"/>
                  </a:lnTo>
                  <a:lnTo>
                    <a:pt x="24" y="119"/>
                  </a:lnTo>
                  <a:lnTo>
                    <a:pt x="40" y="96"/>
                  </a:lnTo>
                  <a:lnTo>
                    <a:pt x="32" y="80"/>
                  </a:lnTo>
                  <a:lnTo>
                    <a:pt x="32" y="64"/>
                  </a:lnTo>
                  <a:lnTo>
                    <a:pt x="40" y="72"/>
                  </a:lnTo>
                  <a:lnTo>
                    <a:pt x="53" y="80"/>
                  </a:lnTo>
                  <a:lnTo>
                    <a:pt x="64" y="80"/>
                  </a:lnTo>
                  <a:lnTo>
                    <a:pt x="64" y="72"/>
                  </a:lnTo>
                  <a:lnTo>
                    <a:pt x="48" y="40"/>
                  </a:lnTo>
                  <a:lnTo>
                    <a:pt x="40" y="40"/>
                  </a:lnTo>
                  <a:lnTo>
                    <a:pt x="32" y="48"/>
                  </a:lnTo>
                  <a:lnTo>
                    <a:pt x="24" y="56"/>
                  </a:lnTo>
                  <a:lnTo>
                    <a:pt x="16" y="48"/>
                  </a:lnTo>
                  <a:lnTo>
                    <a:pt x="8" y="48"/>
                  </a:lnTo>
                  <a:lnTo>
                    <a:pt x="8" y="56"/>
                  </a:lnTo>
                  <a:lnTo>
                    <a:pt x="8" y="32"/>
                  </a:lnTo>
                  <a:lnTo>
                    <a:pt x="0" y="16"/>
                  </a:lnTo>
                  <a:lnTo>
                    <a:pt x="0" y="0"/>
                  </a:lnTo>
                  <a:lnTo>
                    <a:pt x="64" y="48"/>
                  </a:lnTo>
                  <a:lnTo>
                    <a:pt x="112" y="88"/>
                  </a:lnTo>
                  <a:lnTo>
                    <a:pt x="104" y="103"/>
                  </a:lnTo>
                  <a:lnTo>
                    <a:pt x="112" y="111"/>
                  </a:lnTo>
                  <a:close/>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131">
              <a:extLst>
                <a:ext uri="{FF2B5EF4-FFF2-40B4-BE49-F238E27FC236}">
                  <a16:creationId xmlns:a16="http://schemas.microsoft.com/office/drawing/2014/main" id="{1EFAC5A1-68F8-4E61-AC63-58270753CC9C}"/>
                </a:ext>
              </a:extLst>
            </p:cNvPr>
            <p:cNvSpPr>
              <a:spLocks/>
            </p:cNvSpPr>
            <p:nvPr>
              <p:custDataLst>
                <p:tags r:id="rId13"/>
              </p:custDataLst>
            </p:nvPr>
          </p:nvSpPr>
          <p:spPr bwMode="auto">
            <a:xfrm>
              <a:off x="4332" y="1286"/>
              <a:ext cx="903" cy="864"/>
            </a:xfrm>
            <a:custGeom>
              <a:avLst/>
              <a:gdLst>
                <a:gd name="T0" fmla="*/ 767 w 903"/>
                <a:gd name="T1" fmla="*/ 158 h 864"/>
                <a:gd name="T2" fmla="*/ 716 w 903"/>
                <a:gd name="T3" fmla="*/ 211 h 864"/>
                <a:gd name="T4" fmla="*/ 716 w 903"/>
                <a:gd name="T5" fmla="*/ 264 h 864"/>
                <a:gd name="T6" fmla="*/ 742 w 903"/>
                <a:gd name="T7" fmla="*/ 273 h 864"/>
                <a:gd name="T8" fmla="*/ 852 w 903"/>
                <a:gd name="T9" fmla="*/ 371 h 864"/>
                <a:gd name="T10" fmla="*/ 852 w 903"/>
                <a:gd name="T11" fmla="*/ 406 h 864"/>
                <a:gd name="T12" fmla="*/ 835 w 903"/>
                <a:gd name="T13" fmla="*/ 450 h 864"/>
                <a:gd name="T14" fmla="*/ 877 w 903"/>
                <a:gd name="T15" fmla="*/ 511 h 864"/>
                <a:gd name="T16" fmla="*/ 877 w 903"/>
                <a:gd name="T17" fmla="*/ 555 h 864"/>
                <a:gd name="T18" fmla="*/ 894 w 903"/>
                <a:gd name="T19" fmla="*/ 591 h 864"/>
                <a:gd name="T20" fmla="*/ 886 w 903"/>
                <a:gd name="T21" fmla="*/ 653 h 864"/>
                <a:gd name="T22" fmla="*/ 877 w 903"/>
                <a:gd name="T23" fmla="*/ 723 h 864"/>
                <a:gd name="T24" fmla="*/ 903 w 903"/>
                <a:gd name="T25" fmla="*/ 768 h 864"/>
                <a:gd name="T26" fmla="*/ 877 w 903"/>
                <a:gd name="T27" fmla="*/ 803 h 864"/>
                <a:gd name="T28" fmla="*/ 852 w 903"/>
                <a:gd name="T29" fmla="*/ 812 h 864"/>
                <a:gd name="T30" fmla="*/ 802 w 903"/>
                <a:gd name="T31" fmla="*/ 830 h 864"/>
                <a:gd name="T32" fmla="*/ 767 w 903"/>
                <a:gd name="T33" fmla="*/ 821 h 864"/>
                <a:gd name="T34" fmla="*/ 750 w 903"/>
                <a:gd name="T35" fmla="*/ 856 h 864"/>
                <a:gd name="T36" fmla="*/ 716 w 903"/>
                <a:gd name="T37" fmla="*/ 838 h 864"/>
                <a:gd name="T38" fmla="*/ 673 w 903"/>
                <a:gd name="T39" fmla="*/ 856 h 864"/>
                <a:gd name="T40" fmla="*/ 631 w 903"/>
                <a:gd name="T41" fmla="*/ 830 h 864"/>
                <a:gd name="T42" fmla="*/ 552 w 903"/>
                <a:gd name="T43" fmla="*/ 799 h 864"/>
                <a:gd name="T44" fmla="*/ 580 w 903"/>
                <a:gd name="T45" fmla="*/ 715 h 864"/>
                <a:gd name="T46" fmla="*/ 511 w 903"/>
                <a:gd name="T47" fmla="*/ 697 h 864"/>
                <a:gd name="T48" fmla="*/ 426 w 903"/>
                <a:gd name="T49" fmla="*/ 644 h 864"/>
                <a:gd name="T50" fmla="*/ 324 w 903"/>
                <a:gd name="T51" fmla="*/ 653 h 864"/>
                <a:gd name="T52" fmla="*/ 256 w 903"/>
                <a:gd name="T53" fmla="*/ 600 h 864"/>
                <a:gd name="T54" fmla="*/ 290 w 903"/>
                <a:gd name="T55" fmla="*/ 582 h 864"/>
                <a:gd name="T56" fmla="*/ 303 w 903"/>
                <a:gd name="T57" fmla="*/ 540 h 864"/>
                <a:gd name="T58" fmla="*/ 282 w 903"/>
                <a:gd name="T59" fmla="*/ 477 h 864"/>
                <a:gd name="T60" fmla="*/ 290 w 903"/>
                <a:gd name="T61" fmla="*/ 441 h 864"/>
                <a:gd name="T62" fmla="*/ 258 w 903"/>
                <a:gd name="T63" fmla="*/ 378 h 864"/>
                <a:gd name="T64" fmla="*/ 227 w 903"/>
                <a:gd name="T65" fmla="*/ 316 h 864"/>
                <a:gd name="T66" fmla="*/ 180 w 903"/>
                <a:gd name="T67" fmla="*/ 277 h 864"/>
                <a:gd name="T68" fmla="*/ 137 w 903"/>
                <a:gd name="T69" fmla="*/ 241 h 864"/>
                <a:gd name="T70" fmla="*/ 84 w 903"/>
                <a:gd name="T71" fmla="*/ 223 h 864"/>
                <a:gd name="T72" fmla="*/ 65 w 903"/>
                <a:gd name="T73" fmla="*/ 204 h 864"/>
                <a:gd name="T74" fmla="*/ 32 w 903"/>
                <a:gd name="T75" fmla="*/ 186 h 864"/>
                <a:gd name="T76" fmla="*/ 0 w 903"/>
                <a:gd name="T77" fmla="*/ 185 h 864"/>
                <a:gd name="T78" fmla="*/ 51 w 903"/>
                <a:gd name="T79" fmla="*/ 150 h 864"/>
                <a:gd name="T80" fmla="*/ 120 w 903"/>
                <a:gd name="T81" fmla="*/ 133 h 864"/>
                <a:gd name="T82" fmla="*/ 171 w 903"/>
                <a:gd name="T83" fmla="*/ 88 h 864"/>
                <a:gd name="T84" fmla="*/ 188 w 903"/>
                <a:gd name="T85" fmla="*/ 62 h 864"/>
                <a:gd name="T86" fmla="*/ 222 w 903"/>
                <a:gd name="T87" fmla="*/ 71 h 864"/>
                <a:gd name="T88" fmla="*/ 299 w 903"/>
                <a:gd name="T89" fmla="*/ 106 h 864"/>
                <a:gd name="T90" fmla="*/ 383 w 903"/>
                <a:gd name="T91" fmla="*/ 133 h 864"/>
                <a:gd name="T92" fmla="*/ 477 w 903"/>
                <a:gd name="T93" fmla="*/ 142 h 864"/>
                <a:gd name="T94" fmla="*/ 477 w 903"/>
                <a:gd name="T95" fmla="*/ 97 h 864"/>
                <a:gd name="T96" fmla="*/ 554 w 903"/>
                <a:gd name="T97" fmla="*/ 71 h 864"/>
                <a:gd name="T98" fmla="*/ 597 w 903"/>
                <a:gd name="T99" fmla="*/ 9 h 864"/>
                <a:gd name="T100" fmla="*/ 682 w 903"/>
                <a:gd name="T101" fmla="*/ 9 h 864"/>
                <a:gd name="T102" fmla="*/ 750 w 903"/>
                <a:gd name="T103" fmla="*/ 27 h 864"/>
                <a:gd name="T104" fmla="*/ 742 w 903"/>
                <a:gd name="T105" fmla="*/ 80 h 864"/>
                <a:gd name="T106" fmla="*/ 767 w 903"/>
                <a:gd name="T107" fmla="*/ 115 h 8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03" h="864">
                  <a:moveTo>
                    <a:pt x="767" y="115"/>
                  </a:moveTo>
                  <a:lnTo>
                    <a:pt x="767" y="158"/>
                  </a:lnTo>
                  <a:lnTo>
                    <a:pt x="733" y="202"/>
                  </a:lnTo>
                  <a:lnTo>
                    <a:pt x="716" y="211"/>
                  </a:lnTo>
                  <a:lnTo>
                    <a:pt x="725" y="247"/>
                  </a:lnTo>
                  <a:lnTo>
                    <a:pt x="716" y="264"/>
                  </a:lnTo>
                  <a:lnTo>
                    <a:pt x="725" y="273"/>
                  </a:lnTo>
                  <a:lnTo>
                    <a:pt x="742" y="273"/>
                  </a:lnTo>
                  <a:lnTo>
                    <a:pt x="826" y="353"/>
                  </a:lnTo>
                  <a:lnTo>
                    <a:pt x="852" y="371"/>
                  </a:lnTo>
                  <a:lnTo>
                    <a:pt x="852" y="397"/>
                  </a:lnTo>
                  <a:lnTo>
                    <a:pt x="852" y="406"/>
                  </a:lnTo>
                  <a:lnTo>
                    <a:pt x="843" y="433"/>
                  </a:lnTo>
                  <a:lnTo>
                    <a:pt x="835" y="450"/>
                  </a:lnTo>
                  <a:lnTo>
                    <a:pt x="843" y="494"/>
                  </a:lnTo>
                  <a:lnTo>
                    <a:pt x="877" y="511"/>
                  </a:lnTo>
                  <a:lnTo>
                    <a:pt x="877" y="546"/>
                  </a:lnTo>
                  <a:lnTo>
                    <a:pt x="877" y="555"/>
                  </a:lnTo>
                  <a:lnTo>
                    <a:pt x="877" y="564"/>
                  </a:lnTo>
                  <a:lnTo>
                    <a:pt x="894" y="591"/>
                  </a:lnTo>
                  <a:lnTo>
                    <a:pt x="886" y="635"/>
                  </a:lnTo>
                  <a:lnTo>
                    <a:pt x="886" y="653"/>
                  </a:lnTo>
                  <a:lnTo>
                    <a:pt x="860" y="697"/>
                  </a:lnTo>
                  <a:lnTo>
                    <a:pt x="877" y="723"/>
                  </a:lnTo>
                  <a:lnTo>
                    <a:pt x="886" y="750"/>
                  </a:lnTo>
                  <a:lnTo>
                    <a:pt x="903" y="768"/>
                  </a:lnTo>
                  <a:lnTo>
                    <a:pt x="903" y="794"/>
                  </a:lnTo>
                  <a:lnTo>
                    <a:pt x="877" y="803"/>
                  </a:lnTo>
                  <a:lnTo>
                    <a:pt x="869" y="803"/>
                  </a:lnTo>
                  <a:lnTo>
                    <a:pt x="852" y="812"/>
                  </a:lnTo>
                  <a:lnTo>
                    <a:pt x="835" y="812"/>
                  </a:lnTo>
                  <a:lnTo>
                    <a:pt x="802" y="830"/>
                  </a:lnTo>
                  <a:lnTo>
                    <a:pt x="784" y="830"/>
                  </a:lnTo>
                  <a:lnTo>
                    <a:pt x="767" y="821"/>
                  </a:lnTo>
                  <a:lnTo>
                    <a:pt x="750" y="838"/>
                  </a:lnTo>
                  <a:lnTo>
                    <a:pt x="750" y="856"/>
                  </a:lnTo>
                  <a:lnTo>
                    <a:pt x="742" y="864"/>
                  </a:lnTo>
                  <a:lnTo>
                    <a:pt x="716" y="838"/>
                  </a:lnTo>
                  <a:lnTo>
                    <a:pt x="665" y="864"/>
                  </a:lnTo>
                  <a:lnTo>
                    <a:pt x="673" y="856"/>
                  </a:lnTo>
                  <a:lnTo>
                    <a:pt x="656" y="838"/>
                  </a:lnTo>
                  <a:lnTo>
                    <a:pt x="631" y="830"/>
                  </a:lnTo>
                  <a:lnTo>
                    <a:pt x="588" y="830"/>
                  </a:lnTo>
                  <a:lnTo>
                    <a:pt x="552" y="799"/>
                  </a:lnTo>
                  <a:lnTo>
                    <a:pt x="588" y="750"/>
                  </a:lnTo>
                  <a:lnTo>
                    <a:pt x="580" y="715"/>
                  </a:lnTo>
                  <a:lnTo>
                    <a:pt x="520" y="706"/>
                  </a:lnTo>
                  <a:lnTo>
                    <a:pt x="511" y="697"/>
                  </a:lnTo>
                  <a:lnTo>
                    <a:pt x="477" y="688"/>
                  </a:lnTo>
                  <a:lnTo>
                    <a:pt x="426" y="644"/>
                  </a:lnTo>
                  <a:lnTo>
                    <a:pt x="409" y="644"/>
                  </a:lnTo>
                  <a:lnTo>
                    <a:pt x="324" y="653"/>
                  </a:lnTo>
                  <a:lnTo>
                    <a:pt x="290" y="635"/>
                  </a:lnTo>
                  <a:lnTo>
                    <a:pt x="256" y="600"/>
                  </a:lnTo>
                  <a:lnTo>
                    <a:pt x="266" y="588"/>
                  </a:lnTo>
                  <a:lnTo>
                    <a:pt x="290" y="582"/>
                  </a:lnTo>
                  <a:lnTo>
                    <a:pt x="309" y="553"/>
                  </a:lnTo>
                  <a:lnTo>
                    <a:pt x="303" y="540"/>
                  </a:lnTo>
                  <a:lnTo>
                    <a:pt x="305" y="516"/>
                  </a:lnTo>
                  <a:lnTo>
                    <a:pt x="282" y="477"/>
                  </a:lnTo>
                  <a:lnTo>
                    <a:pt x="284" y="456"/>
                  </a:lnTo>
                  <a:lnTo>
                    <a:pt x="290" y="441"/>
                  </a:lnTo>
                  <a:lnTo>
                    <a:pt x="254" y="417"/>
                  </a:lnTo>
                  <a:lnTo>
                    <a:pt x="258" y="378"/>
                  </a:lnTo>
                  <a:lnTo>
                    <a:pt x="234" y="346"/>
                  </a:lnTo>
                  <a:lnTo>
                    <a:pt x="227" y="316"/>
                  </a:lnTo>
                  <a:lnTo>
                    <a:pt x="195" y="295"/>
                  </a:lnTo>
                  <a:lnTo>
                    <a:pt x="180" y="277"/>
                  </a:lnTo>
                  <a:lnTo>
                    <a:pt x="145" y="256"/>
                  </a:lnTo>
                  <a:lnTo>
                    <a:pt x="137" y="241"/>
                  </a:lnTo>
                  <a:lnTo>
                    <a:pt x="111" y="238"/>
                  </a:lnTo>
                  <a:lnTo>
                    <a:pt x="84" y="223"/>
                  </a:lnTo>
                  <a:lnTo>
                    <a:pt x="68" y="211"/>
                  </a:lnTo>
                  <a:lnTo>
                    <a:pt x="65" y="204"/>
                  </a:lnTo>
                  <a:lnTo>
                    <a:pt x="60" y="202"/>
                  </a:lnTo>
                  <a:lnTo>
                    <a:pt x="32" y="186"/>
                  </a:lnTo>
                  <a:lnTo>
                    <a:pt x="9" y="190"/>
                  </a:lnTo>
                  <a:lnTo>
                    <a:pt x="0" y="185"/>
                  </a:lnTo>
                  <a:lnTo>
                    <a:pt x="26" y="176"/>
                  </a:lnTo>
                  <a:lnTo>
                    <a:pt x="51" y="150"/>
                  </a:lnTo>
                  <a:lnTo>
                    <a:pt x="102" y="133"/>
                  </a:lnTo>
                  <a:lnTo>
                    <a:pt x="120" y="133"/>
                  </a:lnTo>
                  <a:lnTo>
                    <a:pt x="145" y="106"/>
                  </a:lnTo>
                  <a:lnTo>
                    <a:pt x="171" y="88"/>
                  </a:lnTo>
                  <a:lnTo>
                    <a:pt x="171" y="71"/>
                  </a:lnTo>
                  <a:lnTo>
                    <a:pt x="188" y="62"/>
                  </a:lnTo>
                  <a:lnTo>
                    <a:pt x="205" y="71"/>
                  </a:lnTo>
                  <a:lnTo>
                    <a:pt x="222" y="71"/>
                  </a:lnTo>
                  <a:lnTo>
                    <a:pt x="273" y="97"/>
                  </a:lnTo>
                  <a:lnTo>
                    <a:pt x="299" y="106"/>
                  </a:lnTo>
                  <a:lnTo>
                    <a:pt x="359" y="115"/>
                  </a:lnTo>
                  <a:lnTo>
                    <a:pt x="383" y="133"/>
                  </a:lnTo>
                  <a:lnTo>
                    <a:pt x="469" y="158"/>
                  </a:lnTo>
                  <a:lnTo>
                    <a:pt x="477" y="142"/>
                  </a:lnTo>
                  <a:lnTo>
                    <a:pt x="443" y="106"/>
                  </a:lnTo>
                  <a:lnTo>
                    <a:pt x="477" y="97"/>
                  </a:lnTo>
                  <a:lnTo>
                    <a:pt x="511" y="97"/>
                  </a:lnTo>
                  <a:lnTo>
                    <a:pt x="554" y="71"/>
                  </a:lnTo>
                  <a:lnTo>
                    <a:pt x="571" y="27"/>
                  </a:lnTo>
                  <a:lnTo>
                    <a:pt x="597" y="9"/>
                  </a:lnTo>
                  <a:lnTo>
                    <a:pt x="639" y="0"/>
                  </a:lnTo>
                  <a:lnTo>
                    <a:pt x="682" y="9"/>
                  </a:lnTo>
                  <a:lnTo>
                    <a:pt x="708" y="9"/>
                  </a:lnTo>
                  <a:lnTo>
                    <a:pt x="750" y="27"/>
                  </a:lnTo>
                  <a:lnTo>
                    <a:pt x="759" y="53"/>
                  </a:lnTo>
                  <a:lnTo>
                    <a:pt x="742" y="80"/>
                  </a:lnTo>
                  <a:lnTo>
                    <a:pt x="750" y="106"/>
                  </a:lnTo>
                  <a:lnTo>
                    <a:pt x="767" y="115"/>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132">
              <a:extLst>
                <a:ext uri="{FF2B5EF4-FFF2-40B4-BE49-F238E27FC236}">
                  <a16:creationId xmlns:a16="http://schemas.microsoft.com/office/drawing/2014/main" id="{CE72EAA3-6DF6-4D52-85E3-DDE4951D6B76}"/>
                </a:ext>
              </a:extLst>
            </p:cNvPr>
            <p:cNvSpPr>
              <a:spLocks/>
            </p:cNvSpPr>
            <p:nvPr>
              <p:custDataLst>
                <p:tags r:id="rId14"/>
              </p:custDataLst>
            </p:nvPr>
          </p:nvSpPr>
          <p:spPr bwMode="auto">
            <a:xfrm>
              <a:off x="4795" y="1629"/>
              <a:ext cx="172" cy="143"/>
            </a:xfrm>
            <a:custGeom>
              <a:avLst/>
              <a:gdLst>
                <a:gd name="T0" fmla="*/ 73 w 161"/>
                <a:gd name="T1" fmla="*/ 30 h 129"/>
                <a:gd name="T2" fmla="*/ 100 w 161"/>
                <a:gd name="T3" fmla="*/ 0 h 129"/>
                <a:gd name="T4" fmla="*/ 110 w 161"/>
                <a:gd name="T5" fmla="*/ 20 h 129"/>
                <a:gd name="T6" fmla="*/ 110 w 161"/>
                <a:gd name="T7" fmla="*/ 49 h 129"/>
                <a:gd name="T8" fmla="*/ 128 w 161"/>
                <a:gd name="T9" fmla="*/ 59 h 129"/>
                <a:gd name="T10" fmla="*/ 137 w 161"/>
                <a:gd name="T11" fmla="*/ 59 h 129"/>
                <a:gd name="T12" fmla="*/ 146 w 161"/>
                <a:gd name="T13" fmla="*/ 69 h 129"/>
                <a:gd name="T14" fmla="*/ 146 w 161"/>
                <a:gd name="T15" fmla="*/ 89 h 129"/>
                <a:gd name="T16" fmla="*/ 173 w 161"/>
                <a:gd name="T17" fmla="*/ 99 h 129"/>
                <a:gd name="T18" fmla="*/ 183 w 161"/>
                <a:gd name="T19" fmla="*/ 109 h 129"/>
                <a:gd name="T20" fmla="*/ 165 w 161"/>
                <a:gd name="T21" fmla="*/ 157 h 129"/>
                <a:gd name="T22" fmla="*/ 155 w 161"/>
                <a:gd name="T23" fmla="*/ 147 h 129"/>
                <a:gd name="T24" fmla="*/ 146 w 161"/>
                <a:gd name="T25" fmla="*/ 137 h 129"/>
                <a:gd name="T26" fmla="*/ 119 w 161"/>
                <a:gd name="T27" fmla="*/ 127 h 129"/>
                <a:gd name="T28" fmla="*/ 100 w 161"/>
                <a:gd name="T29" fmla="*/ 127 h 129"/>
                <a:gd name="T30" fmla="*/ 91 w 161"/>
                <a:gd name="T31" fmla="*/ 147 h 129"/>
                <a:gd name="T32" fmla="*/ 73 w 161"/>
                <a:gd name="T33" fmla="*/ 147 h 129"/>
                <a:gd name="T34" fmla="*/ 36 w 161"/>
                <a:gd name="T35" fmla="*/ 137 h 129"/>
                <a:gd name="T36" fmla="*/ 10 w 161"/>
                <a:gd name="T37" fmla="*/ 147 h 129"/>
                <a:gd name="T38" fmla="*/ 0 w 161"/>
                <a:gd name="T39" fmla="*/ 137 h 129"/>
                <a:gd name="T40" fmla="*/ 0 w 161"/>
                <a:gd name="T41" fmla="*/ 118 h 129"/>
                <a:gd name="T42" fmla="*/ 10 w 161"/>
                <a:gd name="T43" fmla="*/ 99 h 129"/>
                <a:gd name="T44" fmla="*/ 10 w 161"/>
                <a:gd name="T45" fmla="*/ 49 h 129"/>
                <a:gd name="T46" fmla="*/ 28 w 161"/>
                <a:gd name="T47" fmla="*/ 49 h 129"/>
                <a:gd name="T48" fmla="*/ 28 w 161"/>
                <a:gd name="T49" fmla="*/ 20 h 129"/>
                <a:gd name="T50" fmla="*/ 36 w 161"/>
                <a:gd name="T51" fmla="*/ 10 h 129"/>
                <a:gd name="T52" fmla="*/ 73 w 161"/>
                <a:gd name="T53" fmla="*/ 30 h 129"/>
                <a:gd name="T54" fmla="*/ 73 w 161"/>
                <a:gd name="T55" fmla="*/ 30 h 12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1" h="129">
                  <a:moveTo>
                    <a:pt x="64" y="24"/>
                  </a:moveTo>
                  <a:lnTo>
                    <a:pt x="88" y="0"/>
                  </a:lnTo>
                  <a:lnTo>
                    <a:pt x="96" y="16"/>
                  </a:lnTo>
                  <a:lnTo>
                    <a:pt x="96" y="40"/>
                  </a:lnTo>
                  <a:lnTo>
                    <a:pt x="112" y="48"/>
                  </a:lnTo>
                  <a:lnTo>
                    <a:pt x="120" y="48"/>
                  </a:lnTo>
                  <a:lnTo>
                    <a:pt x="128" y="56"/>
                  </a:lnTo>
                  <a:lnTo>
                    <a:pt x="128" y="72"/>
                  </a:lnTo>
                  <a:lnTo>
                    <a:pt x="152" y="80"/>
                  </a:lnTo>
                  <a:lnTo>
                    <a:pt x="160" y="88"/>
                  </a:lnTo>
                  <a:lnTo>
                    <a:pt x="144" y="128"/>
                  </a:lnTo>
                  <a:lnTo>
                    <a:pt x="136" y="120"/>
                  </a:lnTo>
                  <a:lnTo>
                    <a:pt x="128" y="112"/>
                  </a:lnTo>
                  <a:lnTo>
                    <a:pt x="104" y="104"/>
                  </a:lnTo>
                  <a:lnTo>
                    <a:pt x="88" y="104"/>
                  </a:lnTo>
                  <a:lnTo>
                    <a:pt x="80" y="120"/>
                  </a:lnTo>
                  <a:lnTo>
                    <a:pt x="64" y="120"/>
                  </a:lnTo>
                  <a:lnTo>
                    <a:pt x="32" y="112"/>
                  </a:lnTo>
                  <a:lnTo>
                    <a:pt x="8" y="120"/>
                  </a:lnTo>
                  <a:lnTo>
                    <a:pt x="0" y="112"/>
                  </a:lnTo>
                  <a:lnTo>
                    <a:pt x="0" y="96"/>
                  </a:lnTo>
                  <a:lnTo>
                    <a:pt x="8" y="80"/>
                  </a:lnTo>
                  <a:lnTo>
                    <a:pt x="8" y="40"/>
                  </a:lnTo>
                  <a:lnTo>
                    <a:pt x="24" y="40"/>
                  </a:lnTo>
                  <a:lnTo>
                    <a:pt x="24" y="16"/>
                  </a:lnTo>
                  <a:lnTo>
                    <a:pt x="32" y="8"/>
                  </a:lnTo>
                  <a:lnTo>
                    <a:pt x="64" y="24"/>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Freeform 133">
              <a:extLst>
                <a:ext uri="{FF2B5EF4-FFF2-40B4-BE49-F238E27FC236}">
                  <a16:creationId xmlns:a16="http://schemas.microsoft.com/office/drawing/2014/main" id="{3F45D5D0-90A3-4178-882E-EE40662D874B}"/>
                </a:ext>
              </a:extLst>
            </p:cNvPr>
            <p:cNvSpPr>
              <a:spLocks/>
            </p:cNvSpPr>
            <p:nvPr>
              <p:custDataLst>
                <p:tags r:id="rId15"/>
              </p:custDataLst>
            </p:nvPr>
          </p:nvSpPr>
          <p:spPr bwMode="auto">
            <a:xfrm>
              <a:off x="4516" y="2078"/>
              <a:ext cx="809" cy="653"/>
            </a:xfrm>
            <a:custGeom>
              <a:avLst/>
              <a:gdLst>
                <a:gd name="T0" fmla="*/ 60 w 809"/>
                <a:gd name="T1" fmla="*/ 591 h 653"/>
                <a:gd name="T2" fmla="*/ 85 w 809"/>
                <a:gd name="T3" fmla="*/ 617 h 653"/>
                <a:gd name="T4" fmla="*/ 94 w 809"/>
                <a:gd name="T5" fmla="*/ 626 h 653"/>
                <a:gd name="T6" fmla="*/ 111 w 809"/>
                <a:gd name="T7" fmla="*/ 653 h 653"/>
                <a:gd name="T8" fmla="*/ 154 w 809"/>
                <a:gd name="T9" fmla="*/ 564 h 653"/>
                <a:gd name="T10" fmla="*/ 204 w 809"/>
                <a:gd name="T11" fmla="*/ 556 h 653"/>
                <a:gd name="T12" fmla="*/ 238 w 809"/>
                <a:gd name="T13" fmla="*/ 529 h 653"/>
                <a:gd name="T14" fmla="*/ 289 w 809"/>
                <a:gd name="T15" fmla="*/ 538 h 653"/>
                <a:gd name="T16" fmla="*/ 315 w 809"/>
                <a:gd name="T17" fmla="*/ 502 h 653"/>
                <a:gd name="T18" fmla="*/ 349 w 809"/>
                <a:gd name="T19" fmla="*/ 467 h 653"/>
                <a:gd name="T20" fmla="*/ 366 w 809"/>
                <a:gd name="T21" fmla="*/ 467 h 653"/>
                <a:gd name="T22" fmla="*/ 383 w 809"/>
                <a:gd name="T23" fmla="*/ 440 h 653"/>
                <a:gd name="T24" fmla="*/ 417 w 809"/>
                <a:gd name="T25" fmla="*/ 432 h 653"/>
                <a:gd name="T26" fmla="*/ 460 w 809"/>
                <a:gd name="T27" fmla="*/ 397 h 653"/>
                <a:gd name="T28" fmla="*/ 494 w 809"/>
                <a:gd name="T29" fmla="*/ 397 h 653"/>
                <a:gd name="T30" fmla="*/ 520 w 809"/>
                <a:gd name="T31" fmla="*/ 371 h 653"/>
                <a:gd name="T32" fmla="*/ 554 w 809"/>
                <a:gd name="T33" fmla="*/ 353 h 653"/>
                <a:gd name="T34" fmla="*/ 631 w 809"/>
                <a:gd name="T35" fmla="*/ 318 h 653"/>
                <a:gd name="T36" fmla="*/ 639 w 809"/>
                <a:gd name="T37" fmla="*/ 291 h 653"/>
                <a:gd name="T38" fmla="*/ 614 w 809"/>
                <a:gd name="T39" fmla="*/ 264 h 653"/>
                <a:gd name="T40" fmla="*/ 647 w 809"/>
                <a:gd name="T41" fmla="*/ 256 h 653"/>
                <a:gd name="T42" fmla="*/ 698 w 809"/>
                <a:gd name="T43" fmla="*/ 264 h 653"/>
                <a:gd name="T44" fmla="*/ 715 w 809"/>
                <a:gd name="T45" fmla="*/ 300 h 653"/>
                <a:gd name="T46" fmla="*/ 715 w 809"/>
                <a:gd name="T47" fmla="*/ 326 h 653"/>
                <a:gd name="T48" fmla="*/ 766 w 809"/>
                <a:gd name="T49" fmla="*/ 326 h 653"/>
                <a:gd name="T50" fmla="*/ 775 w 809"/>
                <a:gd name="T51" fmla="*/ 318 h 653"/>
                <a:gd name="T52" fmla="*/ 800 w 809"/>
                <a:gd name="T53" fmla="*/ 238 h 653"/>
                <a:gd name="T54" fmla="*/ 792 w 809"/>
                <a:gd name="T55" fmla="*/ 114 h 653"/>
                <a:gd name="T56" fmla="*/ 732 w 809"/>
                <a:gd name="T57" fmla="*/ 35 h 653"/>
                <a:gd name="T58" fmla="*/ 724 w 809"/>
                <a:gd name="T59" fmla="*/ 9 h 653"/>
                <a:gd name="T60" fmla="*/ 698 w 809"/>
                <a:gd name="T61" fmla="*/ 9 h 653"/>
                <a:gd name="T62" fmla="*/ 664 w 809"/>
                <a:gd name="T63" fmla="*/ 18 h 653"/>
                <a:gd name="T64" fmla="*/ 622 w 809"/>
                <a:gd name="T65" fmla="*/ 35 h 653"/>
                <a:gd name="T66" fmla="*/ 588 w 809"/>
                <a:gd name="T67" fmla="*/ 27 h 653"/>
                <a:gd name="T68" fmla="*/ 562 w 809"/>
                <a:gd name="T69" fmla="*/ 62 h 653"/>
                <a:gd name="T70" fmla="*/ 535 w 809"/>
                <a:gd name="T71" fmla="*/ 46 h 653"/>
                <a:gd name="T72" fmla="*/ 468 w 809"/>
                <a:gd name="T73" fmla="*/ 87 h 653"/>
                <a:gd name="T74" fmla="*/ 477 w 809"/>
                <a:gd name="T75" fmla="*/ 132 h 653"/>
                <a:gd name="T76" fmla="*/ 403 w 809"/>
                <a:gd name="T77" fmla="*/ 106 h 653"/>
                <a:gd name="T78" fmla="*/ 347 w 809"/>
                <a:gd name="T79" fmla="*/ 111 h 653"/>
                <a:gd name="T80" fmla="*/ 242 w 809"/>
                <a:gd name="T81" fmla="*/ 100 h 653"/>
                <a:gd name="T82" fmla="*/ 181 w 809"/>
                <a:gd name="T83" fmla="*/ 112 h 653"/>
                <a:gd name="T84" fmla="*/ 102 w 809"/>
                <a:gd name="T85" fmla="*/ 114 h 653"/>
                <a:gd name="T86" fmla="*/ 68 w 809"/>
                <a:gd name="T87" fmla="*/ 158 h 653"/>
                <a:gd name="T88" fmla="*/ 62 w 809"/>
                <a:gd name="T89" fmla="*/ 234 h 653"/>
                <a:gd name="T90" fmla="*/ 102 w 809"/>
                <a:gd name="T91" fmla="*/ 256 h 653"/>
                <a:gd name="T92" fmla="*/ 128 w 809"/>
                <a:gd name="T93" fmla="*/ 264 h 653"/>
                <a:gd name="T94" fmla="*/ 145 w 809"/>
                <a:gd name="T95" fmla="*/ 291 h 653"/>
                <a:gd name="T96" fmla="*/ 179 w 809"/>
                <a:gd name="T97" fmla="*/ 300 h 653"/>
                <a:gd name="T98" fmla="*/ 162 w 809"/>
                <a:gd name="T99" fmla="*/ 326 h 653"/>
                <a:gd name="T100" fmla="*/ 94 w 809"/>
                <a:gd name="T101" fmla="*/ 406 h 653"/>
                <a:gd name="T102" fmla="*/ 102 w 809"/>
                <a:gd name="T103" fmla="*/ 432 h 653"/>
                <a:gd name="T104" fmla="*/ 60 w 809"/>
                <a:gd name="T105" fmla="*/ 458 h 653"/>
                <a:gd name="T106" fmla="*/ 43 w 809"/>
                <a:gd name="T107" fmla="*/ 476 h 653"/>
                <a:gd name="T108" fmla="*/ 17 w 809"/>
                <a:gd name="T109" fmla="*/ 458 h 653"/>
                <a:gd name="T110" fmla="*/ 9 w 809"/>
                <a:gd name="T111" fmla="*/ 520 h 653"/>
                <a:gd name="T112" fmla="*/ 26 w 809"/>
                <a:gd name="T113" fmla="*/ 582 h 653"/>
                <a:gd name="T114" fmla="*/ 51 w 809"/>
                <a:gd name="T115" fmla="*/ 591 h 6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09" h="653">
                  <a:moveTo>
                    <a:pt x="51" y="591"/>
                  </a:moveTo>
                  <a:lnTo>
                    <a:pt x="60" y="591"/>
                  </a:lnTo>
                  <a:lnTo>
                    <a:pt x="77" y="600"/>
                  </a:lnTo>
                  <a:lnTo>
                    <a:pt x="85" y="617"/>
                  </a:lnTo>
                  <a:lnTo>
                    <a:pt x="94" y="617"/>
                  </a:lnTo>
                  <a:lnTo>
                    <a:pt x="94" y="626"/>
                  </a:lnTo>
                  <a:lnTo>
                    <a:pt x="102" y="653"/>
                  </a:lnTo>
                  <a:lnTo>
                    <a:pt x="111" y="653"/>
                  </a:lnTo>
                  <a:lnTo>
                    <a:pt x="111" y="626"/>
                  </a:lnTo>
                  <a:lnTo>
                    <a:pt x="154" y="564"/>
                  </a:lnTo>
                  <a:lnTo>
                    <a:pt x="179" y="556"/>
                  </a:lnTo>
                  <a:lnTo>
                    <a:pt x="204" y="556"/>
                  </a:lnTo>
                  <a:lnTo>
                    <a:pt x="221" y="538"/>
                  </a:lnTo>
                  <a:lnTo>
                    <a:pt x="238" y="529"/>
                  </a:lnTo>
                  <a:lnTo>
                    <a:pt x="264" y="547"/>
                  </a:lnTo>
                  <a:lnTo>
                    <a:pt x="289" y="538"/>
                  </a:lnTo>
                  <a:lnTo>
                    <a:pt x="289" y="502"/>
                  </a:lnTo>
                  <a:lnTo>
                    <a:pt x="315" y="502"/>
                  </a:lnTo>
                  <a:lnTo>
                    <a:pt x="340" y="494"/>
                  </a:lnTo>
                  <a:lnTo>
                    <a:pt x="349" y="467"/>
                  </a:lnTo>
                  <a:lnTo>
                    <a:pt x="358" y="467"/>
                  </a:lnTo>
                  <a:lnTo>
                    <a:pt x="366" y="467"/>
                  </a:lnTo>
                  <a:lnTo>
                    <a:pt x="366" y="458"/>
                  </a:lnTo>
                  <a:lnTo>
                    <a:pt x="383" y="440"/>
                  </a:lnTo>
                  <a:lnTo>
                    <a:pt x="400" y="449"/>
                  </a:lnTo>
                  <a:lnTo>
                    <a:pt x="417" y="432"/>
                  </a:lnTo>
                  <a:lnTo>
                    <a:pt x="426" y="406"/>
                  </a:lnTo>
                  <a:lnTo>
                    <a:pt x="460" y="397"/>
                  </a:lnTo>
                  <a:lnTo>
                    <a:pt x="477" y="397"/>
                  </a:lnTo>
                  <a:lnTo>
                    <a:pt x="494" y="397"/>
                  </a:lnTo>
                  <a:lnTo>
                    <a:pt x="520" y="380"/>
                  </a:lnTo>
                  <a:lnTo>
                    <a:pt x="520" y="371"/>
                  </a:lnTo>
                  <a:lnTo>
                    <a:pt x="537" y="353"/>
                  </a:lnTo>
                  <a:lnTo>
                    <a:pt x="554" y="353"/>
                  </a:lnTo>
                  <a:lnTo>
                    <a:pt x="614" y="318"/>
                  </a:lnTo>
                  <a:lnTo>
                    <a:pt x="631" y="318"/>
                  </a:lnTo>
                  <a:lnTo>
                    <a:pt x="647" y="300"/>
                  </a:lnTo>
                  <a:lnTo>
                    <a:pt x="639" y="291"/>
                  </a:lnTo>
                  <a:lnTo>
                    <a:pt x="622" y="273"/>
                  </a:lnTo>
                  <a:lnTo>
                    <a:pt x="614" y="264"/>
                  </a:lnTo>
                  <a:lnTo>
                    <a:pt x="622" y="247"/>
                  </a:lnTo>
                  <a:lnTo>
                    <a:pt x="647" y="256"/>
                  </a:lnTo>
                  <a:lnTo>
                    <a:pt x="664" y="247"/>
                  </a:lnTo>
                  <a:lnTo>
                    <a:pt x="698" y="264"/>
                  </a:lnTo>
                  <a:lnTo>
                    <a:pt x="706" y="300"/>
                  </a:lnTo>
                  <a:lnTo>
                    <a:pt x="715" y="300"/>
                  </a:lnTo>
                  <a:lnTo>
                    <a:pt x="715" y="318"/>
                  </a:lnTo>
                  <a:lnTo>
                    <a:pt x="715" y="326"/>
                  </a:lnTo>
                  <a:lnTo>
                    <a:pt x="758" y="335"/>
                  </a:lnTo>
                  <a:lnTo>
                    <a:pt x="766" y="326"/>
                  </a:lnTo>
                  <a:lnTo>
                    <a:pt x="783" y="318"/>
                  </a:lnTo>
                  <a:lnTo>
                    <a:pt x="775" y="318"/>
                  </a:lnTo>
                  <a:lnTo>
                    <a:pt x="775" y="309"/>
                  </a:lnTo>
                  <a:lnTo>
                    <a:pt x="800" y="238"/>
                  </a:lnTo>
                  <a:lnTo>
                    <a:pt x="809" y="141"/>
                  </a:lnTo>
                  <a:lnTo>
                    <a:pt x="792" y="114"/>
                  </a:lnTo>
                  <a:lnTo>
                    <a:pt x="783" y="53"/>
                  </a:lnTo>
                  <a:lnTo>
                    <a:pt x="732" y="35"/>
                  </a:lnTo>
                  <a:lnTo>
                    <a:pt x="724" y="18"/>
                  </a:lnTo>
                  <a:lnTo>
                    <a:pt x="724" y="9"/>
                  </a:lnTo>
                  <a:lnTo>
                    <a:pt x="724" y="0"/>
                  </a:lnTo>
                  <a:lnTo>
                    <a:pt x="698" y="9"/>
                  </a:lnTo>
                  <a:lnTo>
                    <a:pt x="681" y="9"/>
                  </a:lnTo>
                  <a:lnTo>
                    <a:pt x="664" y="18"/>
                  </a:lnTo>
                  <a:lnTo>
                    <a:pt x="649" y="21"/>
                  </a:lnTo>
                  <a:lnTo>
                    <a:pt x="622" y="35"/>
                  </a:lnTo>
                  <a:lnTo>
                    <a:pt x="605" y="35"/>
                  </a:lnTo>
                  <a:lnTo>
                    <a:pt x="588" y="27"/>
                  </a:lnTo>
                  <a:lnTo>
                    <a:pt x="566" y="45"/>
                  </a:lnTo>
                  <a:lnTo>
                    <a:pt x="562" y="62"/>
                  </a:lnTo>
                  <a:lnTo>
                    <a:pt x="554" y="70"/>
                  </a:lnTo>
                  <a:lnTo>
                    <a:pt x="535" y="46"/>
                  </a:lnTo>
                  <a:lnTo>
                    <a:pt x="485" y="70"/>
                  </a:lnTo>
                  <a:lnTo>
                    <a:pt x="468" y="87"/>
                  </a:lnTo>
                  <a:lnTo>
                    <a:pt x="477" y="114"/>
                  </a:lnTo>
                  <a:lnTo>
                    <a:pt x="477" y="132"/>
                  </a:lnTo>
                  <a:lnTo>
                    <a:pt x="451" y="132"/>
                  </a:lnTo>
                  <a:lnTo>
                    <a:pt x="403" y="106"/>
                  </a:lnTo>
                  <a:lnTo>
                    <a:pt x="379" y="106"/>
                  </a:lnTo>
                  <a:lnTo>
                    <a:pt x="347" y="111"/>
                  </a:lnTo>
                  <a:lnTo>
                    <a:pt x="298" y="96"/>
                  </a:lnTo>
                  <a:lnTo>
                    <a:pt x="242" y="100"/>
                  </a:lnTo>
                  <a:lnTo>
                    <a:pt x="196" y="88"/>
                  </a:lnTo>
                  <a:lnTo>
                    <a:pt x="181" y="112"/>
                  </a:lnTo>
                  <a:lnTo>
                    <a:pt x="128" y="105"/>
                  </a:lnTo>
                  <a:lnTo>
                    <a:pt x="102" y="114"/>
                  </a:lnTo>
                  <a:lnTo>
                    <a:pt x="77" y="132"/>
                  </a:lnTo>
                  <a:lnTo>
                    <a:pt x="68" y="158"/>
                  </a:lnTo>
                  <a:lnTo>
                    <a:pt x="77" y="194"/>
                  </a:lnTo>
                  <a:lnTo>
                    <a:pt x="62" y="234"/>
                  </a:lnTo>
                  <a:lnTo>
                    <a:pt x="85" y="256"/>
                  </a:lnTo>
                  <a:lnTo>
                    <a:pt x="102" y="256"/>
                  </a:lnTo>
                  <a:lnTo>
                    <a:pt x="111" y="256"/>
                  </a:lnTo>
                  <a:lnTo>
                    <a:pt x="128" y="264"/>
                  </a:lnTo>
                  <a:lnTo>
                    <a:pt x="145" y="273"/>
                  </a:lnTo>
                  <a:lnTo>
                    <a:pt x="145" y="291"/>
                  </a:lnTo>
                  <a:lnTo>
                    <a:pt x="162" y="291"/>
                  </a:lnTo>
                  <a:lnTo>
                    <a:pt x="179" y="300"/>
                  </a:lnTo>
                  <a:lnTo>
                    <a:pt x="179" y="318"/>
                  </a:lnTo>
                  <a:lnTo>
                    <a:pt x="162" y="326"/>
                  </a:lnTo>
                  <a:lnTo>
                    <a:pt x="128" y="362"/>
                  </a:lnTo>
                  <a:lnTo>
                    <a:pt x="94" y="406"/>
                  </a:lnTo>
                  <a:lnTo>
                    <a:pt x="111" y="423"/>
                  </a:lnTo>
                  <a:lnTo>
                    <a:pt x="102" y="432"/>
                  </a:lnTo>
                  <a:lnTo>
                    <a:pt x="68" y="449"/>
                  </a:lnTo>
                  <a:lnTo>
                    <a:pt x="60" y="458"/>
                  </a:lnTo>
                  <a:lnTo>
                    <a:pt x="51" y="485"/>
                  </a:lnTo>
                  <a:lnTo>
                    <a:pt x="43" y="476"/>
                  </a:lnTo>
                  <a:lnTo>
                    <a:pt x="26" y="458"/>
                  </a:lnTo>
                  <a:lnTo>
                    <a:pt x="17" y="458"/>
                  </a:lnTo>
                  <a:lnTo>
                    <a:pt x="0" y="476"/>
                  </a:lnTo>
                  <a:lnTo>
                    <a:pt x="9" y="520"/>
                  </a:lnTo>
                  <a:lnTo>
                    <a:pt x="0" y="547"/>
                  </a:lnTo>
                  <a:lnTo>
                    <a:pt x="26" y="582"/>
                  </a:lnTo>
                  <a:lnTo>
                    <a:pt x="51" y="591"/>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134">
              <a:extLst>
                <a:ext uri="{FF2B5EF4-FFF2-40B4-BE49-F238E27FC236}">
                  <a16:creationId xmlns:a16="http://schemas.microsoft.com/office/drawing/2014/main" id="{613E5E4B-7FC3-4BBD-8E4F-8640A83B7243}"/>
                </a:ext>
              </a:extLst>
            </p:cNvPr>
            <p:cNvSpPr>
              <a:spLocks/>
            </p:cNvSpPr>
            <p:nvPr>
              <p:custDataLst>
                <p:tags r:id="rId16"/>
              </p:custDataLst>
            </p:nvPr>
          </p:nvSpPr>
          <p:spPr bwMode="auto">
            <a:xfrm>
              <a:off x="4151" y="853"/>
              <a:ext cx="966" cy="617"/>
            </a:xfrm>
            <a:custGeom>
              <a:avLst/>
              <a:gdLst>
                <a:gd name="T0" fmla="*/ 932 w 966"/>
                <a:gd name="T1" fmla="*/ 538 h 617"/>
                <a:gd name="T2" fmla="*/ 940 w 966"/>
                <a:gd name="T3" fmla="*/ 485 h 617"/>
                <a:gd name="T4" fmla="*/ 888 w 966"/>
                <a:gd name="T5" fmla="*/ 442 h 617"/>
                <a:gd name="T6" fmla="*/ 822 w 966"/>
                <a:gd name="T7" fmla="*/ 437 h 617"/>
                <a:gd name="T8" fmla="*/ 751 w 966"/>
                <a:gd name="T9" fmla="*/ 463 h 617"/>
                <a:gd name="T10" fmla="*/ 693 w 966"/>
                <a:gd name="T11" fmla="*/ 530 h 617"/>
                <a:gd name="T12" fmla="*/ 624 w 966"/>
                <a:gd name="T13" fmla="*/ 538 h 617"/>
                <a:gd name="T14" fmla="*/ 650 w 966"/>
                <a:gd name="T15" fmla="*/ 590 h 617"/>
                <a:gd name="T16" fmla="*/ 537 w 966"/>
                <a:gd name="T17" fmla="*/ 548 h 617"/>
                <a:gd name="T18" fmla="*/ 455 w 966"/>
                <a:gd name="T19" fmla="*/ 530 h 617"/>
                <a:gd name="T20" fmla="*/ 387 w 966"/>
                <a:gd name="T21" fmla="*/ 503 h 617"/>
                <a:gd name="T22" fmla="*/ 352 w 966"/>
                <a:gd name="T23" fmla="*/ 503 h 617"/>
                <a:gd name="T24" fmla="*/ 326 w 966"/>
                <a:gd name="T25" fmla="*/ 538 h 617"/>
                <a:gd name="T26" fmla="*/ 284 w 966"/>
                <a:gd name="T27" fmla="*/ 565 h 617"/>
                <a:gd name="T28" fmla="*/ 207 w 966"/>
                <a:gd name="T29" fmla="*/ 608 h 617"/>
                <a:gd name="T30" fmla="*/ 173 w 966"/>
                <a:gd name="T31" fmla="*/ 617 h 617"/>
                <a:gd name="T32" fmla="*/ 121 w 966"/>
                <a:gd name="T33" fmla="*/ 583 h 617"/>
                <a:gd name="T34" fmla="*/ 54 w 966"/>
                <a:gd name="T35" fmla="*/ 538 h 617"/>
                <a:gd name="T36" fmla="*/ 0 w 966"/>
                <a:gd name="T37" fmla="*/ 494 h 617"/>
                <a:gd name="T38" fmla="*/ 16 w 966"/>
                <a:gd name="T39" fmla="*/ 458 h 617"/>
                <a:gd name="T40" fmla="*/ 52 w 966"/>
                <a:gd name="T41" fmla="*/ 413 h 617"/>
                <a:gd name="T42" fmla="*/ 78 w 966"/>
                <a:gd name="T43" fmla="*/ 361 h 617"/>
                <a:gd name="T44" fmla="*/ 43 w 966"/>
                <a:gd name="T45" fmla="*/ 274 h 617"/>
                <a:gd name="T46" fmla="*/ 70 w 966"/>
                <a:gd name="T47" fmla="*/ 254 h 617"/>
                <a:gd name="T48" fmla="*/ 84 w 966"/>
                <a:gd name="T49" fmla="*/ 229 h 617"/>
                <a:gd name="T50" fmla="*/ 130 w 966"/>
                <a:gd name="T51" fmla="*/ 212 h 617"/>
                <a:gd name="T52" fmla="*/ 156 w 966"/>
                <a:gd name="T53" fmla="*/ 238 h 617"/>
                <a:gd name="T54" fmla="*/ 181 w 966"/>
                <a:gd name="T55" fmla="*/ 247 h 617"/>
                <a:gd name="T56" fmla="*/ 215 w 966"/>
                <a:gd name="T57" fmla="*/ 247 h 617"/>
                <a:gd name="T58" fmla="*/ 241 w 966"/>
                <a:gd name="T59" fmla="*/ 186 h 617"/>
                <a:gd name="T60" fmla="*/ 250 w 966"/>
                <a:gd name="T61" fmla="*/ 150 h 617"/>
                <a:gd name="T62" fmla="*/ 326 w 966"/>
                <a:gd name="T63" fmla="*/ 133 h 617"/>
                <a:gd name="T64" fmla="*/ 369 w 966"/>
                <a:gd name="T65" fmla="*/ 133 h 617"/>
                <a:gd name="T66" fmla="*/ 420 w 966"/>
                <a:gd name="T67" fmla="*/ 71 h 617"/>
                <a:gd name="T68" fmla="*/ 514 w 966"/>
                <a:gd name="T69" fmla="*/ 9 h 617"/>
                <a:gd name="T70" fmla="*/ 540 w 966"/>
                <a:gd name="T71" fmla="*/ 18 h 617"/>
                <a:gd name="T72" fmla="*/ 497 w 966"/>
                <a:gd name="T73" fmla="*/ 18 h 617"/>
                <a:gd name="T74" fmla="*/ 472 w 966"/>
                <a:gd name="T75" fmla="*/ 35 h 617"/>
                <a:gd name="T76" fmla="*/ 429 w 966"/>
                <a:gd name="T77" fmla="*/ 80 h 617"/>
                <a:gd name="T78" fmla="*/ 455 w 966"/>
                <a:gd name="T79" fmla="*/ 62 h 617"/>
                <a:gd name="T80" fmla="*/ 489 w 966"/>
                <a:gd name="T81" fmla="*/ 44 h 617"/>
                <a:gd name="T82" fmla="*/ 531 w 966"/>
                <a:gd name="T83" fmla="*/ 35 h 617"/>
                <a:gd name="T84" fmla="*/ 573 w 966"/>
                <a:gd name="T85" fmla="*/ 9 h 617"/>
                <a:gd name="T86" fmla="*/ 599 w 966"/>
                <a:gd name="T87" fmla="*/ 35 h 617"/>
                <a:gd name="T88" fmla="*/ 616 w 966"/>
                <a:gd name="T89" fmla="*/ 71 h 617"/>
                <a:gd name="T90" fmla="*/ 667 w 966"/>
                <a:gd name="T91" fmla="*/ 124 h 617"/>
                <a:gd name="T92" fmla="*/ 701 w 966"/>
                <a:gd name="T93" fmla="*/ 150 h 617"/>
                <a:gd name="T94" fmla="*/ 718 w 966"/>
                <a:gd name="T95" fmla="*/ 133 h 617"/>
                <a:gd name="T96" fmla="*/ 770 w 966"/>
                <a:gd name="T97" fmla="*/ 133 h 617"/>
                <a:gd name="T98" fmla="*/ 812 w 966"/>
                <a:gd name="T99" fmla="*/ 212 h 617"/>
                <a:gd name="T100" fmla="*/ 804 w 966"/>
                <a:gd name="T101" fmla="*/ 264 h 617"/>
                <a:gd name="T102" fmla="*/ 898 w 966"/>
                <a:gd name="T103" fmla="*/ 300 h 617"/>
                <a:gd name="T104" fmla="*/ 932 w 966"/>
                <a:gd name="T105" fmla="*/ 370 h 617"/>
                <a:gd name="T106" fmla="*/ 949 w 966"/>
                <a:gd name="T107" fmla="*/ 423 h 617"/>
                <a:gd name="T108" fmla="*/ 966 w 966"/>
                <a:gd name="T109" fmla="*/ 494 h 617"/>
                <a:gd name="T110" fmla="*/ 949 w 966"/>
                <a:gd name="T111" fmla="*/ 547 h 6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66" h="617">
                  <a:moveTo>
                    <a:pt x="949" y="547"/>
                  </a:moveTo>
                  <a:lnTo>
                    <a:pt x="932" y="538"/>
                  </a:lnTo>
                  <a:lnTo>
                    <a:pt x="923" y="512"/>
                  </a:lnTo>
                  <a:lnTo>
                    <a:pt x="940" y="485"/>
                  </a:lnTo>
                  <a:lnTo>
                    <a:pt x="927" y="458"/>
                  </a:lnTo>
                  <a:lnTo>
                    <a:pt x="888" y="442"/>
                  </a:lnTo>
                  <a:lnTo>
                    <a:pt x="862" y="440"/>
                  </a:lnTo>
                  <a:lnTo>
                    <a:pt x="822" y="437"/>
                  </a:lnTo>
                  <a:lnTo>
                    <a:pt x="778" y="441"/>
                  </a:lnTo>
                  <a:lnTo>
                    <a:pt x="751" y="463"/>
                  </a:lnTo>
                  <a:lnTo>
                    <a:pt x="735" y="503"/>
                  </a:lnTo>
                  <a:lnTo>
                    <a:pt x="693" y="530"/>
                  </a:lnTo>
                  <a:lnTo>
                    <a:pt x="658" y="530"/>
                  </a:lnTo>
                  <a:lnTo>
                    <a:pt x="624" y="538"/>
                  </a:lnTo>
                  <a:lnTo>
                    <a:pt x="658" y="574"/>
                  </a:lnTo>
                  <a:lnTo>
                    <a:pt x="650" y="590"/>
                  </a:lnTo>
                  <a:lnTo>
                    <a:pt x="564" y="569"/>
                  </a:lnTo>
                  <a:lnTo>
                    <a:pt x="537" y="548"/>
                  </a:lnTo>
                  <a:lnTo>
                    <a:pt x="480" y="538"/>
                  </a:lnTo>
                  <a:lnTo>
                    <a:pt x="455" y="530"/>
                  </a:lnTo>
                  <a:lnTo>
                    <a:pt x="405" y="503"/>
                  </a:lnTo>
                  <a:lnTo>
                    <a:pt x="387" y="503"/>
                  </a:lnTo>
                  <a:lnTo>
                    <a:pt x="369" y="494"/>
                  </a:lnTo>
                  <a:lnTo>
                    <a:pt x="352" y="503"/>
                  </a:lnTo>
                  <a:lnTo>
                    <a:pt x="352" y="521"/>
                  </a:lnTo>
                  <a:lnTo>
                    <a:pt x="326" y="538"/>
                  </a:lnTo>
                  <a:lnTo>
                    <a:pt x="301" y="565"/>
                  </a:lnTo>
                  <a:lnTo>
                    <a:pt x="284" y="565"/>
                  </a:lnTo>
                  <a:lnTo>
                    <a:pt x="233" y="583"/>
                  </a:lnTo>
                  <a:lnTo>
                    <a:pt x="207" y="608"/>
                  </a:lnTo>
                  <a:lnTo>
                    <a:pt x="181" y="617"/>
                  </a:lnTo>
                  <a:lnTo>
                    <a:pt x="173" y="617"/>
                  </a:lnTo>
                  <a:lnTo>
                    <a:pt x="164" y="599"/>
                  </a:lnTo>
                  <a:lnTo>
                    <a:pt x="121" y="583"/>
                  </a:lnTo>
                  <a:lnTo>
                    <a:pt x="113" y="590"/>
                  </a:lnTo>
                  <a:lnTo>
                    <a:pt x="54" y="538"/>
                  </a:lnTo>
                  <a:lnTo>
                    <a:pt x="29" y="503"/>
                  </a:lnTo>
                  <a:lnTo>
                    <a:pt x="0" y="494"/>
                  </a:lnTo>
                  <a:lnTo>
                    <a:pt x="9" y="470"/>
                  </a:lnTo>
                  <a:lnTo>
                    <a:pt x="16" y="458"/>
                  </a:lnTo>
                  <a:lnTo>
                    <a:pt x="43" y="433"/>
                  </a:lnTo>
                  <a:lnTo>
                    <a:pt x="52" y="413"/>
                  </a:lnTo>
                  <a:lnTo>
                    <a:pt x="79" y="406"/>
                  </a:lnTo>
                  <a:lnTo>
                    <a:pt x="78" y="361"/>
                  </a:lnTo>
                  <a:lnTo>
                    <a:pt x="43" y="334"/>
                  </a:lnTo>
                  <a:lnTo>
                    <a:pt x="43" y="274"/>
                  </a:lnTo>
                  <a:lnTo>
                    <a:pt x="51" y="274"/>
                  </a:lnTo>
                  <a:lnTo>
                    <a:pt x="70" y="254"/>
                  </a:lnTo>
                  <a:lnTo>
                    <a:pt x="70" y="238"/>
                  </a:lnTo>
                  <a:lnTo>
                    <a:pt x="84" y="229"/>
                  </a:lnTo>
                  <a:lnTo>
                    <a:pt x="113" y="212"/>
                  </a:lnTo>
                  <a:lnTo>
                    <a:pt x="130" y="212"/>
                  </a:lnTo>
                  <a:lnTo>
                    <a:pt x="156" y="221"/>
                  </a:lnTo>
                  <a:lnTo>
                    <a:pt x="156" y="238"/>
                  </a:lnTo>
                  <a:lnTo>
                    <a:pt x="164" y="247"/>
                  </a:lnTo>
                  <a:lnTo>
                    <a:pt x="181" y="247"/>
                  </a:lnTo>
                  <a:lnTo>
                    <a:pt x="198" y="255"/>
                  </a:lnTo>
                  <a:lnTo>
                    <a:pt x="215" y="247"/>
                  </a:lnTo>
                  <a:lnTo>
                    <a:pt x="215" y="203"/>
                  </a:lnTo>
                  <a:lnTo>
                    <a:pt x="241" y="186"/>
                  </a:lnTo>
                  <a:lnTo>
                    <a:pt x="241" y="168"/>
                  </a:lnTo>
                  <a:lnTo>
                    <a:pt x="250" y="150"/>
                  </a:lnTo>
                  <a:lnTo>
                    <a:pt x="258" y="142"/>
                  </a:lnTo>
                  <a:lnTo>
                    <a:pt x="326" y="133"/>
                  </a:lnTo>
                  <a:lnTo>
                    <a:pt x="352" y="124"/>
                  </a:lnTo>
                  <a:lnTo>
                    <a:pt x="369" y="133"/>
                  </a:lnTo>
                  <a:lnTo>
                    <a:pt x="369" y="124"/>
                  </a:lnTo>
                  <a:lnTo>
                    <a:pt x="420" y="71"/>
                  </a:lnTo>
                  <a:lnTo>
                    <a:pt x="463" y="0"/>
                  </a:lnTo>
                  <a:lnTo>
                    <a:pt x="514" y="9"/>
                  </a:lnTo>
                  <a:lnTo>
                    <a:pt x="556" y="9"/>
                  </a:lnTo>
                  <a:lnTo>
                    <a:pt x="540" y="18"/>
                  </a:lnTo>
                  <a:lnTo>
                    <a:pt x="506" y="18"/>
                  </a:lnTo>
                  <a:lnTo>
                    <a:pt x="497" y="18"/>
                  </a:lnTo>
                  <a:lnTo>
                    <a:pt x="489" y="18"/>
                  </a:lnTo>
                  <a:lnTo>
                    <a:pt x="472" y="35"/>
                  </a:lnTo>
                  <a:lnTo>
                    <a:pt x="446" y="35"/>
                  </a:lnTo>
                  <a:lnTo>
                    <a:pt x="429" y="80"/>
                  </a:lnTo>
                  <a:lnTo>
                    <a:pt x="437" y="88"/>
                  </a:lnTo>
                  <a:lnTo>
                    <a:pt x="455" y="62"/>
                  </a:lnTo>
                  <a:lnTo>
                    <a:pt x="480" y="44"/>
                  </a:lnTo>
                  <a:lnTo>
                    <a:pt x="489" y="44"/>
                  </a:lnTo>
                  <a:lnTo>
                    <a:pt x="506" y="27"/>
                  </a:lnTo>
                  <a:lnTo>
                    <a:pt x="531" y="35"/>
                  </a:lnTo>
                  <a:lnTo>
                    <a:pt x="540" y="44"/>
                  </a:lnTo>
                  <a:lnTo>
                    <a:pt x="573" y="9"/>
                  </a:lnTo>
                  <a:lnTo>
                    <a:pt x="582" y="9"/>
                  </a:lnTo>
                  <a:lnTo>
                    <a:pt x="599" y="35"/>
                  </a:lnTo>
                  <a:lnTo>
                    <a:pt x="599" y="44"/>
                  </a:lnTo>
                  <a:lnTo>
                    <a:pt x="616" y="71"/>
                  </a:lnTo>
                  <a:lnTo>
                    <a:pt x="658" y="97"/>
                  </a:lnTo>
                  <a:lnTo>
                    <a:pt x="667" y="124"/>
                  </a:lnTo>
                  <a:lnTo>
                    <a:pt x="684" y="115"/>
                  </a:lnTo>
                  <a:lnTo>
                    <a:pt x="701" y="150"/>
                  </a:lnTo>
                  <a:lnTo>
                    <a:pt x="710" y="150"/>
                  </a:lnTo>
                  <a:lnTo>
                    <a:pt x="718" y="133"/>
                  </a:lnTo>
                  <a:lnTo>
                    <a:pt x="752" y="115"/>
                  </a:lnTo>
                  <a:lnTo>
                    <a:pt x="770" y="133"/>
                  </a:lnTo>
                  <a:lnTo>
                    <a:pt x="778" y="186"/>
                  </a:lnTo>
                  <a:lnTo>
                    <a:pt x="812" y="212"/>
                  </a:lnTo>
                  <a:lnTo>
                    <a:pt x="795" y="255"/>
                  </a:lnTo>
                  <a:lnTo>
                    <a:pt x="804" y="264"/>
                  </a:lnTo>
                  <a:lnTo>
                    <a:pt x="855" y="300"/>
                  </a:lnTo>
                  <a:lnTo>
                    <a:pt x="898" y="300"/>
                  </a:lnTo>
                  <a:lnTo>
                    <a:pt x="915" y="300"/>
                  </a:lnTo>
                  <a:lnTo>
                    <a:pt x="932" y="370"/>
                  </a:lnTo>
                  <a:lnTo>
                    <a:pt x="932" y="397"/>
                  </a:lnTo>
                  <a:lnTo>
                    <a:pt x="949" y="423"/>
                  </a:lnTo>
                  <a:lnTo>
                    <a:pt x="957" y="459"/>
                  </a:lnTo>
                  <a:lnTo>
                    <a:pt x="966" y="494"/>
                  </a:lnTo>
                  <a:lnTo>
                    <a:pt x="966" y="503"/>
                  </a:lnTo>
                  <a:lnTo>
                    <a:pt x="949" y="547"/>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135">
              <a:extLst>
                <a:ext uri="{FF2B5EF4-FFF2-40B4-BE49-F238E27FC236}">
                  <a16:creationId xmlns:a16="http://schemas.microsoft.com/office/drawing/2014/main" id="{4D47877C-FE88-4E57-B049-E2CDCD887B29}"/>
                </a:ext>
              </a:extLst>
            </p:cNvPr>
            <p:cNvSpPr>
              <a:spLocks/>
            </p:cNvSpPr>
            <p:nvPr>
              <p:custDataLst>
                <p:tags r:id="rId17"/>
              </p:custDataLst>
            </p:nvPr>
          </p:nvSpPr>
          <p:spPr bwMode="auto">
            <a:xfrm>
              <a:off x="2986" y="2964"/>
              <a:ext cx="306" cy="238"/>
            </a:xfrm>
            <a:custGeom>
              <a:avLst/>
              <a:gdLst>
                <a:gd name="T0" fmla="*/ 0 w 306"/>
                <a:gd name="T1" fmla="*/ 63 h 238"/>
                <a:gd name="T2" fmla="*/ 0 w 306"/>
                <a:gd name="T3" fmla="*/ 24 h 238"/>
                <a:gd name="T4" fmla="*/ 42 w 306"/>
                <a:gd name="T5" fmla="*/ 39 h 238"/>
                <a:gd name="T6" fmla="*/ 102 w 306"/>
                <a:gd name="T7" fmla="*/ 41 h 238"/>
                <a:gd name="T8" fmla="*/ 151 w 306"/>
                <a:gd name="T9" fmla="*/ 30 h 238"/>
                <a:gd name="T10" fmla="*/ 185 w 306"/>
                <a:gd name="T11" fmla="*/ 0 h 238"/>
                <a:gd name="T12" fmla="*/ 196 w 306"/>
                <a:gd name="T13" fmla="*/ 3 h 238"/>
                <a:gd name="T14" fmla="*/ 244 w 306"/>
                <a:gd name="T15" fmla="*/ 17 h 238"/>
                <a:gd name="T16" fmla="*/ 283 w 306"/>
                <a:gd name="T17" fmla="*/ 33 h 238"/>
                <a:gd name="T18" fmla="*/ 291 w 306"/>
                <a:gd name="T19" fmla="*/ 63 h 238"/>
                <a:gd name="T20" fmla="*/ 272 w 306"/>
                <a:gd name="T21" fmla="*/ 82 h 238"/>
                <a:gd name="T22" fmla="*/ 291 w 306"/>
                <a:gd name="T23" fmla="*/ 111 h 238"/>
                <a:gd name="T24" fmla="*/ 301 w 306"/>
                <a:gd name="T25" fmla="*/ 121 h 238"/>
                <a:gd name="T26" fmla="*/ 306 w 306"/>
                <a:gd name="T27" fmla="*/ 134 h 238"/>
                <a:gd name="T28" fmla="*/ 294 w 306"/>
                <a:gd name="T29" fmla="*/ 164 h 238"/>
                <a:gd name="T30" fmla="*/ 283 w 306"/>
                <a:gd name="T31" fmla="*/ 188 h 238"/>
                <a:gd name="T32" fmla="*/ 296 w 306"/>
                <a:gd name="T33" fmla="*/ 203 h 238"/>
                <a:gd name="T34" fmla="*/ 301 w 306"/>
                <a:gd name="T35" fmla="*/ 218 h 238"/>
                <a:gd name="T36" fmla="*/ 272 w 306"/>
                <a:gd name="T37" fmla="*/ 238 h 238"/>
                <a:gd name="T38" fmla="*/ 233 w 306"/>
                <a:gd name="T39" fmla="*/ 228 h 238"/>
                <a:gd name="T40" fmla="*/ 214 w 306"/>
                <a:gd name="T41" fmla="*/ 238 h 238"/>
                <a:gd name="T42" fmla="*/ 204 w 306"/>
                <a:gd name="T43" fmla="*/ 209 h 238"/>
                <a:gd name="T44" fmla="*/ 175 w 306"/>
                <a:gd name="T45" fmla="*/ 189 h 238"/>
                <a:gd name="T46" fmla="*/ 146 w 306"/>
                <a:gd name="T47" fmla="*/ 189 h 238"/>
                <a:gd name="T48" fmla="*/ 146 w 306"/>
                <a:gd name="T49" fmla="*/ 209 h 238"/>
                <a:gd name="T50" fmla="*/ 146 w 306"/>
                <a:gd name="T51" fmla="*/ 218 h 238"/>
                <a:gd name="T52" fmla="*/ 117 w 306"/>
                <a:gd name="T53" fmla="*/ 218 h 238"/>
                <a:gd name="T54" fmla="*/ 107 w 306"/>
                <a:gd name="T55" fmla="*/ 199 h 238"/>
                <a:gd name="T56" fmla="*/ 107 w 306"/>
                <a:gd name="T57" fmla="*/ 189 h 238"/>
                <a:gd name="T58" fmla="*/ 97 w 306"/>
                <a:gd name="T59" fmla="*/ 179 h 238"/>
                <a:gd name="T60" fmla="*/ 68 w 306"/>
                <a:gd name="T61" fmla="*/ 121 h 238"/>
                <a:gd name="T62" fmla="*/ 58 w 306"/>
                <a:gd name="T63" fmla="*/ 92 h 238"/>
                <a:gd name="T64" fmla="*/ 58 w 306"/>
                <a:gd name="T65" fmla="*/ 82 h 238"/>
                <a:gd name="T66" fmla="*/ 29 w 306"/>
                <a:gd name="T67" fmla="*/ 63 h 238"/>
                <a:gd name="T68" fmla="*/ 0 w 306"/>
                <a:gd name="T69" fmla="*/ 63 h 238"/>
                <a:gd name="T70" fmla="*/ 0 w 306"/>
                <a:gd name="T71" fmla="*/ 63 h 2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6" h="238">
                  <a:moveTo>
                    <a:pt x="0" y="63"/>
                  </a:moveTo>
                  <a:lnTo>
                    <a:pt x="0" y="24"/>
                  </a:lnTo>
                  <a:lnTo>
                    <a:pt x="42" y="39"/>
                  </a:lnTo>
                  <a:lnTo>
                    <a:pt x="102" y="41"/>
                  </a:lnTo>
                  <a:lnTo>
                    <a:pt x="151" y="30"/>
                  </a:lnTo>
                  <a:lnTo>
                    <a:pt x="185" y="0"/>
                  </a:lnTo>
                  <a:lnTo>
                    <a:pt x="196" y="3"/>
                  </a:lnTo>
                  <a:lnTo>
                    <a:pt x="244" y="17"/>
                  </a:lnTo>
                  <a:lnTo>
                    <a:pt x="283" y="33"/>
                  </a:lnTo>
                  <a:lnTo>
                    <a:pt x="291" y="63"/>
                  </a:lnTo>
                  <a:lnTo>
                    <a:pt x="272" y="82"/>
                  </a:lnTo>
                  <a:lnTo>
                    <a:pt x="291" y="111"/>
                  </a:lnTo>
                  <a:lnTo>
                    <a:pt x="301" y="121"/>
                  </a:lnTo>
                  <a:lnTo>
                    <a:pt x="306" y="134"/>
                  </a:lnTo>
                  <a:lnTo>
                    <a:pt x="294" y="164"/>
                  </a:lnTo>
                  <a:lnTo>
                    <a:pt x="283" y="188"/>
                  </a:lnTo>
                  <a:lnTo>
                    <a:pt x="296" y="203"/>
                  </a:lnTo>
                  <a:lnTo>
                    <a:pt x="301" y="218"/>
                  </a:lnTo>
                  <a:lnTo>
                    <a:pt x="272" y="238"/>
                  </a:lnTo>
                  <a:lnTo>
                    <a:pt x="233" y="228"/>
                  </a:lnTo>
                  <a:lnTo>
                    <a:pt x="214" y="238"/>
                  </a:lnTo>
                  <a:lnTo>
                    <a:pt x="204" y="209"/>
                  </a:lnTo>
                  <a:lnTo>
                    <a:pt x="175" y="189"/>
                  </a:lnTo>
                  <a:lnTo>
                    <a:pt x="146" y="189"/>
                  </a:lnTo>
                  <a:lnTo>
                    <a:pt x="146" y="209"/>
                  </a:lnTo>
                  <a:lnTo>
                    <a:pt x="146" y="218"/>
                  </a:lnTo>
                  <a:lnTo>
                    <a:pt x="117" y="218"/>
                  </a:lnTo>
                  <a:lnTo>
                    <a:pt x="107" y="199"/>
                  </a:lnTo>
                  <a:lnTo>
                    <a:pt x="107" y="189"/>
                  </a:lnTo>
                  <a:lnTo>
                    <a:pt x="97" y="179"/>
                  </a:lnTo>
                  <a:lnTo>
                    <a:pt x="68" y="121"/>
                  </a:lnTo>
                  <a:lnTo>
                    <a:pt x="58" y="92"/>
                  </a:lnTo>
                  <a:lnTo>
                    <a:pt x="58" y="82"/>
                  </a:lnTo>
                  <a:lnTo>
                    <a:pt x="29" y="63"/>
                  </a:lnTo>
                  <a:lnTo>
                    <a:pt x="0" y="63"/>
                  </a:lnTo>
                </a:path>
              </a:pathLst>
            </a:custGeom>
            <a:solidFill>
              <a:srgbClr val="D7DEE2"/>
            </a:solidFill>
            <a:ln w="3175" cap="rnd"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136">
              <a:extLst>
                <a:ext uri="{FF2B5EF4-FFF2-40B4-BE49-F238E27FC236}">
                  <a16:creationId xmlns:a16="http://schemas.microsoft.com/office/drawing/2014/main" id="{574C22D2-C477-4766-98A6-E43AE660C4B0}"/>
                </a:ext>
              </a:extLst>
            </p:cNvPr>
            <p:cNvSpPr>
              <a:spLocks/>
            </p:cNvSpPr>
            <p:nvPr>
              <p:custDataLst>
                <p:tags r:id="rId18"/>
              </p:custDataLst>
            </p:nvPr>
          </p:nvSpPr>
          <p:spPr bwMode="auto">
            <a:xfrm>
              <a:off x="3155" y="1126"/>
              <a:ext cx="1241" cy="1133"/>
            </a:xfrm>
            <a:custGeom>
              <a:avLst/>
              <a:gdLst>
                <a:gd name="T0" fmla="*/ 408 w 1241"/>
                <a:gd name="T1" fmla="*/ 114 h 1133"/>
                <a:gd name="T2" fmla="*/ 408 w 1241"/>
                <a:gd name="T3" fmla="*/ 176 h 1133"/>
                <a:gd name="T4" fmla="*/ 348 w 1241"/>
                <a:gd name="T5" fmla="*/ 176 h 1133"/>
                <a:gd name="T6" fmla="*/ 323 w 1241"/>
                <a:gd name="T7" fmla="*/ 71 h 1133"/>
                <a:gd name="T8" fmla="*/ 111 w 1241"/>
                <a:gd name="T9" fmla="*/ 123 h 1133"/>
                <a:gd name="T10" fmla="*/ 94 w 1241"/>
                <a:gd name="T11" fmla="*/ 229 h 1133"/>
                <a:gd name="T12" fmla="*/ 128 w 1241"/>
                <a:gd name="T13" fmla="*/ 273 h 1133"/>
                <a:gd name="T14" fmla="*/ 128 w 1241"/>
                <a:gd name="T15" fmla="*/ 377 h 1133"/>
                <a:gd name="T16" fmla="*/ 60 w 1241"/>
                <a:gd name="T17" fmla="*/ 527 h 1133"/>
                <a:gd name="T18" fmla="*/ 9 w 1241"/>
                <a:gd name="T19" fmla="*/ 562 h 1133"/>
                <a:gd name="T20" fmla="*/ 26 w 1241"/>
                <a:gd name="T21" fmla="*/ 606 h 1133"/>
                <a:gd name="T22" fmla="*/ 85 w 1241"/>
                <a:gd name="T23" fmla="*/ 651 h 1133"/>
                <a:gd name="T24" fmla="*/ 199 w 1241"/>
                <a:gd name="T25" fmla="*/ 665 h 1133"/>
                <a:gd name="T26" fmla="*/ 254 w 1241"/>
                <a:gd name="T27" fmla="*/ 642 h 1133"/>
                <a:gd name="T28" fmla="*/ 316 w 1241"/>
                <a:gd name="T29" fmla="*/ 731 h 1133"/>
                <a:gd name="T30" fmla="*/ 306 w 1241"/>
                <a:gd name="T31" fmla="*/ 776 h 1133"/>
                <a:gd name="T32" fmla="*/ 342 w 1241"/>
                <a:gd name="T33" fmla="*/ 787 h 1133"/>
                <a:gd name="T34" fmla="*/ 465 w 1241"/>
                <a:gd name="T35" fmla="*/ 739 h 1133"/>
                <a:gd name="T36" fmla="*/ 417 w 1241"/>
                <a:gd name="T37" fmla="*/ 644 h 1133"/>
                <a:gd name="T38" fmla="*/ 454 w 1241"/>
                <a:gd name="T39" fmla="*/ 613 h 1133"/>
                <a:gd name="T40" fmla="*/ 520 w 1241"/>
                <a:gd name="T41" fmla="*/ 643 h 1133"/>
                <a:gd name="T42" fmla="*/ 594 w 1241"/>
                <a:gd name="T43" fmla="*/ 619 h 1133"/>
                <a:gd name="T44" fmla="*/ 594 w 1241"/>
                <a:gd name="T45" fmla="*/ 680 h 1133"/>
                <a:gd name="T46" fmla="*/ 604 w 1241"/>
                <a:gd name="T47" fmla="*/ 733 h 1133"/>
                <a:gd name="T48" fmla="*/ 639 w 1241"/>
                <a:gd name="T49" fmla="*/ 793 h 1133"/>
                <a:gd name="T50" fmla="*/ 664 w 1241"/>
                <a:gd name="T51" fmla="*/ 850 h 1133"/>
                <a:gd name="T52" fmla="*/ 697 w 1241"/>
                <a:gd name="T53" fmla="*/ 922 h 1133"/>
                <a:gd name="T54" fmla="*/ 726 w 1241"/>
                <a:gd name="T55" fmla="*/ 980 h 1133"/>
                <a:gd name="T56" fmla="*/ 739 w 1241"/>
                <a:gd name="T57" fmla="*/ 1039 h 1133"/>
                <a:gd name="T58" fmla="*/ 739 w 1241"/>
                <a:gd name="T59" fmla="*/ 1114 h 1133"/>
                <a:gd name="T60" fmla="*/ 786 w 1241"/>
                <a:gd name="T61" fmla="*/ 1124 h 1133"/>
                <a:gd name="T62" fmla="*/ 853 w 1241"/>
                <a:gd name="T63" fmla="*/ 1075 h 1133"/>
                <a:gd name="T64" fmla="*/ 960 w 1241"/>
                <a:gd name="T65" fmla="*/ 998 h 1133"/>
                <a:gd name="T66" fmla="*/ 1027 w 1241"/>
                <a:gd name="T67" fmla="*/ 985 h 1133"/>
                <a:gd name="T68" fmla="*/ 1003 w 1241"/>
                <a:gd name="T69" fmla="*/ 890 h 1133"/>
                <a:gd name="T70" fmla="*/ 1004 w 1241"/>
                <a:gd name="T71" fmla="*/ 817 h 1133"/>
                <a:gd name="T72" fmla="*/ 1096 w 1241"/>
                <a:gd name="T73" fmla="*/ 785 h 1133"/>
                <a:gd name="T74" fmla="*/ 1122 w 1241"/>
                <a:gd name="T75" fmla="*/ 722 h 1133"/>
                <a:gd name="T76" fmla="*/ 1088 w 1241"/>
                <a:gd name="T77" fmla="*/ 615 h 1133"/>
                <a:gd name="T78" fmla="*/ 1088 w 1241"/>
                <a:gd name="T79" fmla="*/ 544 h 1133"/>
                <a:gd name="T80" fmla="*/ 1051 w 1241"/>
                <a:gd name="T81" fmla="*/ 461 h 1133"/>
                <a:gd name="T82" fmla="*/ 1158 w 1241"/>
                <a:gd name="T83" fmla="*/ 433 h 1133"/>
                <a:gd name="T84" fmla="*/ 1241 w 1241"/>
                <a:gd name="T85" fmla="*/ 368 h 1133"/>
                <a:gd name="T86" fmla="*/ 1173 w 1241"/>
                <a:gd name="T87" fmla="*/ 342 h 1133"/>
                <a:gd name="T88" fmla="*/ 1045 w 1241"/>
                <a:gd name="T89" fmla="*/ 261 h 1133"/>
                <a:gd name="T90" fmla="*/ 918 w 1241"/>
                <a:gd name="T91" fmla="*/ 202 h 1133"/>
                <a:gd name="T92" fmla="*/ 857 w 1241"/>
                <a:gd name="T93" fmla="*/ 193 h 1133"/>
                <a:gd name="T94" fmla="*/ 805 w 1241"/>
                <a:gd name="T95" fmla="*/ 188 h 1133"/>
                <a:gd name="T96" fmla="*/ 733 w 1241"/>
                <a:gd name="T97" fmla="*/ 118 h 1133"/>
                <a:gd name="T98" fmla="*/ 635 w 1241"/>
                <a:gd name="T99" fmla="*/ 8 h 1133"/>
                <a:gd name="T100" fmla="*/ 493 w 1241"/>
                <a:gd name="T101" fmla="*/ 0 h 1133"/>
                <a:gd name="T102" fmla="*/ 485 w 1241"/>
                <a:gd name="T103" fmla="*/ 123 h 1133"/>
                <a:gd name="T104" fmla="*/ 468 w 1241"/>
                <a:gd name="T105" fmla="*/ 141 h 11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241" h="1133">
                  <a:moveTo>
                    <a:pt x="468" y="141"/>
                  </a:moveTo>
                  <a:lnTo>
                    <a:pt x="451" y="141"/>
                  </a:lnTo>
                  <a:lnTo>
                    <a:pt x="425" y="123"/>
                  </a:lnTo>
                  <a:lnTo>
                    <a:pt x="408" y="114"/>
                  </a:lnTo>
                  <a:lnTo>
                    <a:pt x="391" y="132"/>
                  </a:lnTo>
                  <a:lnTo>
                    <a:pt x="391" y="149"/>
                  </a:lnTo>
                  <a:lnTo>
                    <a:pt x="408" y="158"/>
                  </a:lnTo>
                  <a:lnTo>
                    <a:pt x="408" y="176"/>
                  </a:lnTo>
                  <a:lnTo>
                    <a:pt x="391" y="202"/>
                  </a:lnTo>
                  <a:lnTo>
                    <a:pt x="374" y="194"/>
                  </a:lnTo>
                  <a:lnTo>
                    <a:pt x="357" y="185"/>
                  </a:lnTo>
                  <a:lnTo>
                    <a:pt x="348" y="176"/>
                  </a:lnTo>
                  <a:lnTo>
                    <a:pt x="374" y="149"/>
                  </a:lnTo>
                  <a:lnTo>
                    <a:pt x="348" y="114"/>
                  </a:lnTo>
                  <a:lnTo>
                    <a:pt x="340" y="80"/>
                  </a:lnTo>
                  <a:lnTo>
                    <a:pt x="323" y="71"/>
                  </a:lnTo>
                  <a:lnTo>
                    <a:pt x="254" y="80"/>
                  </a:lnTo>
                  <a:lnTo>
                    <a:pt x="204" y="80"/>
                  </a:lnTo>
                  <a:lnTo>
                    <a:pt x="154" y="80"/>
                  </a:lnTo>
                  <a:lnTo>
                    <a:pt x="111" y="123"/>
                  </a:lnTo>
                  <a:lnTo>
                    <a:pt x="120" y="141"/>
                  </a:lnTo>
                  <a:lnTo>
                    <a:pt x="94" y="158"/>
                  </a:lnTo>
                  <a:lnTo>
                    <a:pt x="85" y="211"/>
                  </a:lnTo>
                  <a:lnTo>
                    <a:pt x="94" y="229"/>
                  </a:lnTo>
                  <a:lnTo>
                    <a:pt x="128" y="229"/>
                  </a:lnTo>
                  <a:lnTo>
                    <a:pt x="145" y="238"/>
                  </a:lnTo>
                  <a:lnTo>
                    <a:pt x="145" y="256"/>
                  </a:lnTo>
                  <a:lnTo>
                    <a:pt x="128" y="273"/>
                  </a:lnTo>
                  <a:lnTo>
                    <a:pt x="137" y="282"/>
                  </a:lnTo>
                  <a:lnTo>
                    <a:pt x="128" y="315"/>
                  </a:lnTo>
                  <a:lnTo>
                    <a:pt x="128" y="324"/>
                  </a:lnTo>
                  <a:lnTo>
                    <a:pt x="128" y="377"/>
                  </a:lnTo>
                  <a:lnTo>
                    <a:pt x="103" y="439"/>
                  </a:lnTo>
                  <a:lnTo>
                    <a:pt x="94" y="500"/>
                  </a:lnTo>
                  <a:lnTo>
                    <a:pt x="85" y="536"/>
                  </a:lnTo>
                  <a:lnTo>
                    <a:pt x="60" y="527"/>
                  </a:lnTo>
                  <a:lnTo>
                    <a:pt x="43" y="527"/>
                  </a:lnTo>
                  <a:lnTo>
                    <a:pt x="9" y="527"/>
                  </a:lnTo>
                  <a:lnTo>
                    <a:pt x="0" y="544"/>
                  </a:lnTo>
                  <a:lnTo>
                    <a:pt x="9" y="562"/>
                  </a:lnTo>
                  <a:lnTo>
                    <a:pt x="0" y="571"/>
                  </a:lnTo>
                  <a:lnTo>
                    <a:pt x="0" y="589"/>
                  </a:lnTo>
                  <a:lnTo>
                    <a:pt x="9" y="606"/>
                  </a:lnTo>
                  <a:lnTo>
                    <a:pt x="26" y="606"/>
                  </a:lnTo>
                  <a:lnTo>
                    <a:pt x="51" y="615"/>
                  </a:lnTo>
                  <a:lnTo>
                    <a:pt x="68" y="606"/>
                  </a:lnTo>
                  <a:lnTo>
                    <a:pt x="85" y="633"/>
                  </a:lnTo>
                  <a:lnTo>
                    <a:pt x="85" y="651"/>
                  </a:lnTo>
                  <a:lnTo>
                    <a:pt x="77" y="675"/>
                  </a:lnTo>
                  <a:lnTo>
                    <a:pt x="93" y="707"/>
                  </a:lnTo>
                  <a:lnTo>
                    <a:pt x="142" y="697"/>
                  </a:lnTo>
                  <a:lnTo>
                    <a:pt x="199" y="665"/>
                  </a:lnTo>
                  <a:lnTo>
                    <a:pt x="226" y="646"/>
                  </a:lnTo>
                  <a:lnTo>
                    <a:pt x="228" y="635"/>
                  </a:lnTo>
                  <a:lnTo>
                    <a:pt x="241" y="613"/>
                  </a:lnTo>
                  <a:lnTo>
                    <a:pt x="254" y="642"/>
                  </a:lnTo>
                  <a:lnTo>
                    <a:pt x="288" y="651"/>
                  </a:lnTo>
                  <a:lnTo>
                    <a:pt x="331" y="679"/>
                  </a:lnTo>
                  <a:lnTo>
                    <a:pt x="313" y="698"/>
                  </a:lnTo>
                  <a:lnTo>
                    <a:pt x="316" y="731"/>
                  </a:lnTo>
                  <a:lnTo>
                    <a:pt x="339" y="740"/>
                  </a:lnTo>
                  <a:lnTo>
                    <a:pt x="333" y="749"/>
                  </a:lnTo>
                  <a:lnTo>
                    <a:pt x="322" y="763"/>
                  </a:lnTo>
                  <a:lnTo>
                    <a:pt x="306" y="776"/>
                  </a:lnTo>
                  <a:lnTo>
                    <a:pt x="305" y="790"/>
                  </a:lnTo>
                  <a:lnTo>
                    <a:pt x="310" y="794"/>
                  </a:lnTo>
                  <a:lnTo>
                    <a:pt x="322" y="803"/>
                  </a:lnTo>
                  <a:lnTo>
                    <a:pt x="342" y="787"/>
                  </a:lnTo>
                  <a:lnTo>
                    <a:pt x="384" y="784"/>
                  </a:lnTo>
                  <a:lnTo>
                    <a:pt x="399" y="758"/>
                  </a:lnTo>
                  <a:lnTo>
                    <a:pt x="420" y="772"/>
                  </a:lnTo>
                  <a:lnTo>
                    <a:pt x="465" y="739"/>
                  </a:lnTo>
                  <a:lnTo>
                    <a:pt x="448" y="725"/>
                  </a:lnTo>
                  <a:lnTo>
                    <a:pt x="459" y="707"/>
                  </a:lnTo>
                  <a:lnTo>
                    <a:pt x="439" y="667"/>
                  </a:lnTo>
                  <a:lnTo>
                    <a:pt x="417" y="644"/>
                  </a:lnTo>
                  <a:lnTo>
                    <a:pt x="417" y="626"/>
                  </a:lnTo>
                  <a:lnTo>
                    <a:pt x="453" y="629"/>
                  </a:lnTo>
                  <a:lnTo>
                    <a:pt x="450" y="617"/>
                  </a:lnTo>
                  <a:lnTo>
                    <a:pt x="454" y="613"/>
                  </a:lnTo>
                  <a:lnTo>
                    <a:pt x="492" y="592"/>
                  </a:lnTo>
                  <a:lnTo>
                    <a:pt x="508" y="599"/>
                  </a:lnTo>
                  <a:lnTo>
                    <a:pt x="517" y="620"/>
                  </a:lnTo>
                  <a:lnTo>
                    <a:pt x="520" y="643"/>
                  </a:lnTo>
                  <a:lnTo>
                    <a:pt x="520" y="655"/>
                  </a:lnTo>
                  <a:lnTo>
                    <a:pt x="564" y="656"/>
                  </a:lnTo>
                  <a:lnTo>
                    <a:pt x="582" y="644"/>
                  </a:lnTo>
                  <a:lnTo>
                    <a:pt x="594" y="619"/>
                  </a:lnTo>
                  <a:lnTo>
                    <a:pt x="609" y="610"/>
                  </a:lnTo>
                  <a:lnTo>
                    <a:pt x="630" y="619"/>
                  </a:lnTo>
                  <a:lnTo>
                    <a:pt x="619" y="655"/>
                  </a:lnTo>
                  <a:lnTo>
                    <a:pt x="594" y="680"/>
                  </a:lnTo>
                  <a:lnTo>
                    <a:pt x="586" y="688"/>
                  </a:lnTo>
                  <a:lnTo>
                    <a:pt x="588" y="707"/>
                  </a:lnTo>
                  <a:lnTo>
                    <a:pt x="604" y="715"/>
                  </a:lnTo>
                  <a:lnTo>
                    <a:pt x="604" y="733"/>
                  </a:lnTo>
                  <a:lnTo>
                    <a:pt x="589" y="742"/>
                  </a:lnTo>
                  <a:lnTo>
                    <a:pt x="597" y="758"/>
                  </a:lnTo>
                  <a:lnTo>
                    <a:pt x="619" y="766"/>
                  </a:lnTo>
                  <a:lnTo>
                    <a:pt x="639" y="793"/>
                  </a:lnTo>
                  <a:lnTo>
                    <a:pt x="639" y="833"/>
                  </a:lnTo>
                  <a:lnTo>
                    <a:pt x="638" y="834"/>
                  </a:lnTo>
                  <a:lnTo>
                    <a:pt x="654" y="844"/>
                  </a:lnTo>
                  <a:lnTo>
                    <a:pt x="664" y="850"/>
                  </a:lnTo>
                  <a:lnTo>
                    <a:pt x="658" y="860"/>
                  </a:lnTo>
                  <a:lnTo>
                    <a:pt x="675" y="886"/>
                  </a:lnTo>
                  <a:lnTo>
                    <a:pt x="696" y="884"/>
                  </a:lnTo>
                  <a:lnTo>
                    <a:pt x="697" y="922"/>
                  </a:lnTo>
                  <a:lnTo>
                    <a:pt x="688" y="939"/>
                  </a:lnTo>
                  <a:lnTo>
                    <a:pt x="688" y="977"/>
                  </a:lnTo>
                  <a:lnTo>
                    <a:pt x="712" y="971"/>
                  </a:lnTo>
                  <a:lnTo>
                    <a:pt x="726" y="980"/>
                  </a:lnTo>
                  <a:lnTo>
                    <a:pt x="750" y="980"/>
                  </a:lnTo>
                  <a:lnTo>
                    <a:pt x="754" y="1006"/>
                  </a:lnTo>
                  <a:lnTo>
                    <a:pt x="738" y="1027"/>
                  </a:lnTo>
                  <a:lnTo>
                    <a:pt x="739" y="1039"/>
                  </a:lnTo>
                  <a:lnTo>
                    <a:pt x="757" y="1066"/>
                  </a:lnTo>
                  <a:lnTo>
                    <a:pt x="751" y="1085"/>
                  </a:lnTo>
                  <a:lnTo>
                    <a:pt x="732" y="1102"/>
                  </a:lnTo>
                  <a:lnTo>
                    <a:pt x="739" y="1114"/>
                  </a:lnTo>
                  <a:lnTo>
                    <a:pt x="748" y="1120"/>
                  </a:lnTo>
                  <a:lnTo>
                    <a:pt x="765" y="1132"/>
                  </a:lnTo>
                  <a:lnTo>
                    <a:pt x="777" y="1133"/>
                  </a:lnTo>
                  <a:lnTo>
                    <a:pt x="786" y="1124"/>
                  </a:lnTo>
                  <a:lnTo>
                    <a:pt x="774" y="1103"/>
                  </a:lnTo>
                  <a:lnTo>
                    <a:pt x="789" y="1082"/>
                  </a:lnTo>
                  <a:lnTo>
                    <a:pt x="820" y="1093"/>
                  </a:lnTo>
                  <a:lnTo>
                    <a:pt x="853" y="1075"/>
                  </a:lnTo>
                  <a:lnTo>
                    <a:pt x="889" y="1066"/>
                  </a:lnTo>
                  <a:lnTo>
                    <a:pt x="933" y="1039"/>
                  </a:lnTo>
                  <a:lnTo>
                    <a:pt x="952" y="1006"/>
                  </a:lnTo>
                  <a:lnTo>
                    <a:pt x="960" y="998"/>
                  </a:lnTo>
                  <a:lnTo>
                    <a:pt x="990" y="1013"/>
                  </a:lnTo>
                  <a:lnTo>
                    <a:pt x="1002" y="1004"/>
                  </a:lnTo>
                  <a:lnTo>
                    <a:pt x="1029" y="1003"/>
                  </a:lnTo>
                  <a:lnTo>
                    <a:pt x="1027" y="985"/>
                  </a:lnTo>
                  <a:lnTo>
                    <a:pt x="1029" y="970"/>
                  </a:lnTo>
                  <a:lnTo>
                    <a:pt x="1030" y="950"/>
                  </a:lnTo>
                  <a:lnTo>
                    <a:pt x="1017" y="929"/>
                  </a:lnTo>
                  <a:lnTo>
                    <a:pt x="1003" y="890"/>
                  </a:lnTo>
                  <a:lnTo>
                    <a:pt x="1018" y="862"/>
                  </a:lnTo>
                  <a:lnTo>
                    <a:pt x="1009" y="845"/>
                  </a:lnTo>
                  <a:lnTo>
                    <a:pt x="1004" y="834"/>
                  </a:lnTo>
                  <a:lnTo>
                    <a:pt x="1004" y="817"/>
                  </a:lnTo>
                  <a:lnTo>
                    <a:pt x="1014" y="818"/>
                  </a:lnTo>
                  <a:lnTo>
                    <a:pt x="1029" y="806"/>
                  </a:lnTo>
                  <a:lnTo>
                    <a:pt x="1078" y="796"/>
                  </a:lnTo>
                  <a:lnTo>
                    <a:pt x="1096" y="785"/>
                  </a:lnTo>
                  <a:lnTo>
                    <a:pt x="1090" y="776"/>
                  </a:lnTo>
                  <a:lnTo>
                    <a:pt x="1122" y="760"/>
                  </a:lnTo>
                  <a:lnTo>
                    <a:pt x="1105" y="731"/>
                  </a:lnTo>
                  <a:lnTo>
                    <a:pt x="1122" y="722"/>
                  </a:lnTo>
                  <a:lnTo>
                    <a:pt x="1104" y="693"/>
                  </a:lnTo>
                  <a:lnTo>
                    <a:pt x="1110" y="677"/>
                  </a:lnTo>
                  <a:lnTo>
                    <a:pt x="1113" y="666"/>
                  </a:lnTo>
                  <a:lnTo>
                    <a:pt x="1088" y="615"/>
                  </a:lnTo>
                  <a:lnTo>
                    <a:pt x="1096" y="606"/>
                  </a:lnTo>
                  <a:lnTo>
                    <a:pt x="1088" y="571"/>
                  </a:lnTo>
                  <a:lnTo>
                    <a:pt x="1088" y="553"/>
                  </a:lnTo>
                  <a:lnTo>
                    <a:pt x="1088" y="544"/>
                  </a:lnTo>
                  <a:lnTo>
                    <a:pt x="1080" y="536"/>
                  </a:lnTo>
                  <a:lnTo>
                    <a:pt x="1054" y="491"/>
                  </a:lnTo>
                  <a:lnTo>
                    <a:pt x="1048" y="466"/>
                  </a:lnTo>
                  <a:lnTo>
                    <a:pt x="1051" y="461"/>
                  </a:lnTo>
                  <a:lnTo>
                    <a:pt x="1084" y="449"/>
                  </a:lnTo>
                  <a:lnTo>
                    <a:pt x="1096" y="424"/>
                  </a:lnTo>
                  <a:lnTo>
                    <a:pt x="1130" y="422"/>
                  </a:lnTo>
                  <a:lnTo>
                    <a:pt x="1158" y="433"/>
                  </a:lnTo>
                  <a:lnTo>
                    <a:pt x="1224" y="405"/>
                  </a:lnTo>
                  <a:lnTo>
                    <a:pt x="1231" y="387"/>
                  </a:lnTo>
                  <a:lnTo>
                    <a:pt x="1236" y="383"/>
                  </a:lnTo>
                  <a:lnTo>
                    <a:pt x="1241" y="368"/>
                  </a:lnTo>
                  <a:lnTo>
                    <a:pt x="1241" y="360"/>
                  </a:lnTo>
                  <a:lnTo>
                    <a:pt x="1232" y="360"/>
                  </a:lnTo>
                  <a:lnTo>
                    <a:pt x="1203" y="332"/>
                  </a:lnTo>
                  <a:lnTo>
                    <a:pt x="1173" y="342"/>
                  </a:lnTo>
                  <a:lnTo>
                    <a:pt x="1156" y="324"/>
                  </a:lnTo>
                  <a:lnTo>
                    <a:pt x="1117" y="308"/>
                  </a:lnTo>
                  <a:lnTo>
                    <a:pt x="1105" y="315"/>
                  </a:lnTo>
                  <a:lnTo>
                    <a:pt x="1045" y="261"/>
                  </a:lnTo>
                  <a:lnTo>
                    <a:pt x="1024" y="227"/>
                  </a:lnTo>
                  <a:lnTo>
                    <a:pt x="995" y="220"/>
                  </a:lnTo>
                  <a:lnTo>
                    <a:pt x="961" y="220"/>
                  </a:lnTo>
                  <a:lnTo>
                    <a:pt x="918" y="202"/>
                  </a:lnTo>
                  <a:lnTo>
                    <a:pt x="902" y="202"/>
                  </a:lnTo>
                  <a:lnTo>
                    <a:pt x="893" y="211"/>
                  </a:lnTo>
                  <a:lnTo>
                    <a:pt x="874" y="210"/>
                  </a:lnTo>
                  <a:lnTo>
                    <a:pt x="857" y="193"/>
                  </a:lnTo>
                  <a:lnTo>
                    <a:pt x="845" y="202"/>
                  </a:lnTo>
                  <a:lnTo>
                    <a:pt x="826" y="204"/>
                  </a:lnTo>
                  <a:lnTo>
                    <a:pt x="814" y="195"/>
                  </a:lnTo>
                  <a:lnTo>
                    <a:pt x="805" y="188"/>
                  </a:lnTo>
                  <a:lnTo>
                    <a:pt x="785" y="163"/>
                  </a:lnTo>
                  <a:lnTo>
                    <a:pt x="773" y="142"/>
                  </a:lnTo>
                  <a:lnTo>
                    <a:pt x="746" y="130"/>
                  </a:lnTo>
                  <a:lnTo>
                    <a:pt x="733" y="118"/>
                  </a:lnTo>
                  <a:lnTo>
                    <a:pt x="712" y="80"/>
                  </a:lnTo>
                  <a:lnTo>
                    <a:pt x="671" y="25"/>
                  </a:lnTo>
                  <a:lnTo>
                    <a:pt x="652" y="8"/>
                  </a:lnTo>
                  <a:lnTo>
                    <a:pt x="635" y="8"/>
                  </a:lnTo>
                  <a:lnTo>
                    <a:pt x="596" y="18"/>
                  </a:lnTo>
                  <a:lnTo>
                    <a:pt x="536" y="18"/>
                  </a:lnTo>
                  <a:lnTo>
                    <a:pt x="510" y="0"/>
                  </a:lnTo>
                  <a:lnTo>
                    <a:pt x="493" y="0"/>
                  </a:lnTo>
                  <a:lnTo>
                    <a:pt x="476" y="9"/>
                  </a:lnTo>
                  <a:lnTo>
                    <a:pt x="451" y="88"/>
                  </a:lnTo>
                  <a:lnTo>
                    <a:pt x="468" y="114"/>
                  </a:lnTo>
                  <a:lnTo>
                    <a:pt x="485" y="123"/>
                  </a:lnTo>
                  <a:lnTo>
                    <a:pt x="493" y="158"/>
                  </a:lnTo>
                  <a:lnTo>
                    <a:pt x="485" y="167"/>
                  </a:lnTo>
                  <a:lnTo>
                    <a:pt x="468" y="158"/>
                  </a:lnTo>
                  <a:lnTo>
                    <a:pt x="468" y="141"/>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Freeform 137">
              <a:extLst>
                <a:ext uri="{FF2B5EF4-FFF2-40B4-BE49-F238E27FC236}">
                  <a16:creationId xmlns:a16="http://schemas.microsoft.com/office/drawing/2014/main" id="{6D8D98FA-B4D2-4421-BB97-2D59030442FE}"/>
                </a:ext>
              </a:extLst>
            </p:cNvPr>
            <p:cNvSpPr>
              <a:spLocks/>
            </p:cNvSpPr>
            <p:nvPr>
              <p:custDataLst>
                <p:tags r:id="rId19"/>
              </p:custDataLst>
            </p:nvPr>
          </p:nvSpPr>
          <p:spPr bwMode="auto">
            <a:xfrm>
              <a:off x="4246" y="835"/>
              <a:ext cx="68" cy="63"/>
            </a:xfrm>
            <a:custGeom>
              <a:avLst/>
              <a:gdLst>
                <a:gd name="T0" fmla="*/ 71 w 64"/>
                <a:gd name="T1" fmla="*/ 49 h 57"/>
                <a:gd name="T2" fmla="*/ 71 w 64"/>
                <a:gd name="T3" fmla="*/ 59 h 57"/>
                <a:gd name="T4" fmla="*/ 44 w 64"/>
                <a:gd name="T5" fmla="*/ 59 h 57"/>
                <a:gd name="T6" fmla="*/ 35 w 64"/>
                <a:gd name="T7" fmla="*/ 69 h 57"/>
                <a:gd name="T8" fmla="*/ 26 w 64"/>
                <a:gd name="T9" fmla="*/ 69 h 57"/>
                <a:gd name="T10" fmla="*/ 17 w 64"/>
                <a:gd name="T11" fmla="*/ 49 h 57"/>
                <a:gd name="T12" fmla="*/ 0 w 64"/>
                <a:gd name="T13" fmla="*/ 49 h 57"/>
                <a:gd name="T14" fmla="*/ 0 w 64"/>
                <a:gd name="T15" fmla="*/ 10 h 57"/>
                <a:gd name="T16" fmla="*/ 10 w 64"/>
                <a:gd name="T17" fmla="*/ 0 h 57"/>
                <a:gd name="T18" fmla="*/ 44 w 64"/>
                <a:gd name="T19" fmla="*/ 10 h 57"/>
                <a:gd name="T20" fmla="*/ 71 w 64"/>
                <a:gd name="T21" fmla="*/ 49 h 57"/>
                <a:gd name="T22" fmla="*/ 71 w 64"/>
                <a:gd name="T23" fmla="*/ 49 h 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57">
                  <a:moveTo>
                    <a:pt x="63" y="40"/>
                  </a:moveTo>
                  <a:lnTo>
                    <a:pt x="63" y="48"/>
                  </a:lnTo>
                  <a:lnTo>
                    <a:pt x="39" y="48"/>
                  </a:lnTo>
                  <a:lnTo>
                    <a:pt x="31" y="56"/>
                  </a:lnTo>
                  <a:lnTo>
                    <a:pt x="23" y="56"/>
                  </a:lnTo>
                  <a:lnTo>
                    <a:pt x="15" y="40"/>
                  </a:lnTo>
                  <a:lnTo>
                    <a:pt x="0" y="40"/>
                  </a:lnTo>
                  <a:lnTo>
                    <a:pt x="0" y="8"/>
                  </a:lnTo>
                  <a:lnTo>
                    <a:pt x="8" y="0"/>
                  </a:lnTo>
                  <a:lnTo>
                    <a:pt x="39" y="8"/>
                  </a:lnTo>
                  <a:lnTo>
                    <a:pt x="63" y="40"/>
                  </a:lnTo>
                </a:path>
              </a:pathLst>
            </a:custGeom>
            <a:solidFill>
              <a:srgbClr val="D7DEE2"/>
            </a:solidFill>
            <a:ln w="3175" cap="rnd" cmpd="sng">
              <a:solidFill>
                <a:schemeClr val="bg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 name="Titel 7">
            <a:extLst>
              <a:ext uri="{FF2B5EF4-FFF2-40B4-BE49-F238E27FC236}">
                <a16:creationId xmlns:a16="http://schemas.microsoft.com/office/drawing/2014/main" id="{E33EE96B-AEDB-4B9F-9DA6-EB48BFDD2C30}"/>
              </a:ext>
            </a:extLst>
          </p:cNvPr>
          <p:cNvSpPr>
            <a:spLocks noGrp="1"/>
          </p:cNvSpPr>
          <p:nvPr>
            <p:ph type="title"/>
          </p:nvPr>
        </p:nvSpPr>
        <p:spPr/>
        <p:txBody>
          <a:bodyPr/>
          <a:lstStyle/>
          <a:p>
            <a:pPr algn="l" rtl="0"/>
            <a:r>
              <a:rPr lang="en-US" b="0" i="0" u="none" baseline="0"/>
              <a:t>Our projects</a:t>
            </a:r>
            <a:br>
              <a:rPr lang="en-US"/>
            </a:br>
            <a:r>
              <a:rPr lang="en-US" b="0" i="0" u="none" baseline="0">
                <a:latin typeface="DB Head Light" panose="020B0302050202020204" pitchFamily="34" charset="0"/>
              </a:rPr>
              <a:t>Selection of projects in which Drones2BIM provided valuable support</a:t>
            </a:r>
          </a:p>
        </p:txBody>
      </p:sp>
      <p:sp>
        <p:nvSpPr>
          <p:cNvPr id="86" name="Ellipse 85"/>
          <p:cNvSpPr/>
          <p:nvPr/>
        </p:nvSpPr>
        <p:spPr>
          <a:xfrm>
            <a:off x="7086114" y="2176042"/>
            <a:ext cx="315206" cy="315042"/>
          </a:xfrm>
          <a:prstGeom prst="ellipse">
            <a:avLst/>
          </a:prstGeom>
          <a:solidFill>
            <a:srgbClr val="004B6D">
              <a:alpha val="46000"/>
            </a:srgb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87" name="Ellipse 86"/>
          <p:cNvSpPr/>
          <p:nvPr/>
        </p:nvSpPr>
        <p:spPr>
          <a:xfrm>
            <a:off x="5814920" y="1622304"/>
            <a:ext cx="315206" cy="315042"/>
          </a:xfrm>
          <a:prstGeom prst="ellipse">
            <a:avLst/>
          </a:prstGeom>
          <a:solidFill>
            <a:srgbClr val="004B6D">
              <a:alpha val="46000"/>
            </a:srgb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90" name="Ellipse 89"/>
          <p:cNvSpPr/>
          <p:nvPr/>
        </p:nvSpPr>
        <p:spPr>
          <a:xfrm>
            <a:off x="6632768" y="2833258"/>
            <a:ext cx="396221" cy="396015"/>
          </a:xfrm>
          <a:prstGeom prst="ellipse">
            <a:avLst/>
          </a:prstGeom>
          <a:solidFill>
            <a:srgbClr val="006E6B">
              <a:alpha val="46000"/>
            </a:srgb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97" name="Freihandform 96"/>
          <p:cNvSpPr/>
          <p:nvPr/>
        </p:nvSpPr>
        <p:spPr>
          <a:xfrm rot="12071544" flipV="1">
            <a:off x="4264488" y="1489299"/>
            <a:ext cx="1594812" cy="97085"/>
          </a:xfrm>
          <a:custGeom>
            <a:avLst/>
            <a:gdLst>
              <a:gd name="connsiteX0" fmla="*/ 3158138 w 3158138"/>
              <a:gd name="connsiteY0" fmla="*/ 972030 h 972030"/>
              <a:gd name="connsiteX1" fmla="*/ 1586753 w 3158138"/>
              <a:gd name="connsiteY1" fmla="*/ 299677 h 972030"/>
              <a:gd name="connsiteX2" fmla="*/ 0 w 3158138"/>
              <a:gd name="connsiteY2" fmla="*/ 0 h 972030"/>
              <a:gd name="connsiteX0" fmla="*/ 3158138 w 3158138"/>
              <a:gd name="connsiteY0" fmla="*/ 972030 h 972030"/>
              <a:gd name="connsiteX1" fmla="*/ 1628925 w 3158138"/>
              <a:gd name="connsiteY1" fmla="*/ 235860 h 972030"/>
              <a:gd name="connsiteX2" fmla="*/ 0 w 3158138"/>
              <a:gd name="connsiteY2" fmla="*/ 0 h 972030"/>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589 h 911589"/>
              <a:gd name="connsiteX1" fmla="*/ 1769138 w 3131301"/>
              <a:gd name="connsiteY1" fmla="*/ 226723 h 911589"/>
              <a:gd name="connsiteX2" fmla="*/ 0 w 3131301"/>
              <a:gd name="connsiteY2" fmla="*/ 186 h 911589"/>
              <a:gd name="connsiteX0" fmla="*/ 3090020 w 3090020"/>
              <a:gd name="connsiteY0" fmla="*/ 884245 h 884245"/>
              <a:gd name="connsiteX1" fmla="*/ 1769138 w 3090020"/>
              <a:gd name="connsiteY1" fmla="*/ 226723 h 884245"/>
              <a:gd name="connsiteX2" fmla="*/ 0 w 3090020"/>
              <a:gd name="connsiteY2" fmla="*/ 186 h 884245"/>
              <a:gd name="connsiteX0" fmla="*/ 3090020 w 3090020"/>
              <a:gd name="connsiteY0" fmla="*/ 878776 h 878776"/>
              <a:gd name="connsiteX1" fmla="*/ 1769138 w 3090020"/>
              <a:gd name="connsiteY1" fmla="*/ 226723 h 878776"/>
              <a:gd name="connsiteX2" fmla="*/ 0 w 3090020"/>
              <a:gd name="connsiteY2" fmla="*/ 186 h 878776"/>
            </a:gdLst>
            <a:ahLst/>
            <a:cxnLst>
              <a:cxn ang="0">
                <a:pos x="connsiteX0" y="connsiteY0"/>
              </a:cxn>
              <a:cxn ang="0">
                <a:pos x="connsiteX1" y="connsiteY1"/>
              </a:cxn>
              <a:cxn ang="0">
                <a:pos x="connsiteX2" y="connsiteY2"/>
              </a:cxn>
            </a:cxnLst>
            <a:rect l="l" t="t" r="r" b="b"/>
            <a:pathLst>
              <a:path w="3090020" h="878776">
                <a:moveTo>
                  <a:pt x="3090020" y="878776"/>
                </a:moveTo>
                <a:cubicBezTo>
                  <a:pt x="2640348" y="566166"/>
                  <a:pt x="2291021" y="378623"/>
                  <a:pt x="1769138" y="226723"/>
                </a:cubicBezTo>
                <a:cubicBezTo>
                  <a:pt x="1247255" y="74823"/>
                  <a:pt x="557035" y="-4368"/>
                  <a:pt x="0" y="186"/>
                </a:cubicBezTo>
              </a:path>
            </a:pathLst>
          </a:custGeom>
          <a:noFill/>
          <a:ln w="6350" cap="flat" cmpd="sng" algn="ctr">
            <a:solidFill>
              <a:srgbClr val="EC0016"/>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100" name="Freihandform 99"/>
          <p:cNvSpPr/>
          <p:nvPr/>
        </p:nvSpPr>
        <p:spPr>
          <a:xfrm rot="20565661" flipH="1" flipV="1">
            <a:off x="4185534" y="2969822"/>
            <a:ext cx="551330" cy="107442"/>
          </a:xfrm>
          <a:custGeom>
            <a:avLst/>
            <a:gdLst>
              <a:gd name="connsiteX0" fmla="*/ 3158138 w 3158138"/>
              <a:gd name="connsiteY0" fmla="*/ 972030 h 972030"/>
              <a:gd name="connsiteX1" fmla="*/ 1586753 w 3158138"/>
              <a:gd name="connsiteY1" fmla="*/ 299677 h 972030"/>
              <a:gd name="connsiteX2" fmla="*/ 0 w 3158138"/>
              <a:gd name="connsiteY2" fmla="*/ 0 h 972030"/>
              <a:gd name="connsiteX0" fmla="*/ 3158138 w 3158138"/>
              <a:gd name="connsiteY0" fmla="*/ 972030 h 972030"/>
              <a:gd name="connsiteX1" fmla="*/ 1628925 w 3158138"/>
              <a:gd name="connsiteY1" fmla="*/ 235860 h 972030"/>
              <a:gd name="connsiteX2" fmla="*/ 0 w 3158138"/>
              <a:gd name="connsiteY2" fmla="*/ 0 h 972030"/>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589 h 911589"/>
              <a:gd name="connsiteX1" fmla="*/ 1769138 w 3131301"/>
              <a:gd name="connsiteY1" fmla="*/ 226723 h 911589"/>
              <a:gd name="connsiteX2" fmla="*/ 0 w 3131301"/>
              <a:gd name="connsiteY2" fmla="*/ 186 h 911589"/>
              <a:gd name="connsiteX0" fmla="*/ 3091194 w 3091194"/>
              <a:gd name="connsiteY0" fmla="*/ 906079 h 906079"/>
              <a:gd name="connsiteX1" fmla="*/ 1769138 w 3091194"/>
              <a:gd name="connsiteY1" fmla="*/ 226721 h 906079"/>
              <a:gd name="connsiteX2" fmla="*/ 0 w 3091194"/>
              <a:gd name="connsiteY2" fmla="*/ 184 h 906079"/>
              <a:gd name="connsiteX0" fmla="*/ 3096252 w 3096252"/>
              <a:gd name="connsiteY0" fmla="*/ 910157 h 910157"/>
              <a:gd name="connsiteX1" fmla="*/ 1769138 w 3096252"/>
              <a:gd name="connsiteY1" fmla="*/ 226722 h 910157"/>
              <a:gd name="connsiteX2" fmla="*/ 0 w 3096252"/>
              <a:gd name="connsiteY2" fmla="*/ 185 h 910157"/>
            </a:gdLst>
            <a:ahLst/>
            <a:cxnLst>
              <a:cxn ang="0">
                <a:pos x="connsiteX0" y="connsiteY0"/>
              </a:cxn>
              <a:cxn ang="0">
                <a:pos x="connsiteX1" y="connsiteY1"/>
              </a:cxn>
              <a:cxn ang="0">
                <a:pos x="connsiteX2" y="connsiteY2"/>
              </a:cxn>
            </a:cxnLst>
            <a:rect l="l" t="t" r="r" b="b"/>
            <a:pathLst>
              <a:path w="3096252" h="910157">
                <a:moveTo>
                  <a:pt x="3096252" y="910157"/>
                </a:moveTo>
                <a:cubicBezTo>
                  <a:pt x="2646580" y="597547"/>
                  <a:pt x="2285180" y="378384"/>
                  <a:pt x="1769138" y="226722"/>
                </a:cubicBezTo>
                <a:cubicBezTo>
                  <a:pt x="1253096" y="75060"/>
                  <a:pt x="557035" y="-4369"/>
                  <a:pt x="0" y="185"/>
                </a:cubicBezTo>
              </a:path>
            </a:pathLst>
          </a:custGeom>
          <a:noFill/>
          <a:ln w="6350" cap="flat" cmpd="sng" algn="ctr">
            <a:solidFill>
              <a:srgbClr val="EC0016"/>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102" name="Freihandform 101"/>
          <p:cNvSpPr/>
          <p:nvPr/>
        </p:nvSpPr>
        <p:spPr>
          <a:xfrm rot="1830041" flipV="1">
            <a:off x="6593522" y="4444341"/>
            <a:ext cx="1173424" cy="241162"/>
          </a:xfrm>
          <a:custGeom>
            <a:avLst/>
            <a:gdLst>
              <a:gd name="connsiteX0" fmla="*/ 3158138 w 3158138"/>
              <a:gd name="connsiteY0" fmla="*/ 972030 h 972030"/>
              <a:gd name="connsiteX1" fmla="*/ 1586753 w 3158138"/>
              <a:gd name="connsiteY1" fmla="*/ 299677 h 972030"/>
              <a:gd name="connsiteX2" fmla="*/ 0 w 3158138"/>
              <a:gd name="connsiteY2" fmla="*/ 0 h 972030"/>
              <a:gd name="connsiteX0" fmla="*/ 3158138 w 3158138"/>
              <a:gd name="connsiteY0" fmla="*/ 972030 h 972030"/>
              <a:gd name="connsiteX1" fmla="*/ 1628925 w 3158138"/>
              <a:gd name="connsiteY1" fmla="*/ 235860 h 972030"/>
              <a:gd name="connsiteX2" fmla="*/ 0 w 3158138"/>
              <a:gd name="connsiteY2" fmla="*/ 0 h 972030"/>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589 h 911589"/>
              <a:gd name="connsiteX1" fmla="*/ 1769138 w 3131301"/>
              <a:gd name="connsiteY1" fmla="*/ 226723 h 911589"/>
              <a:gd name="connsiteX2" fmla="*/ 0 w 3131301"/>
              <a:gd name="connsiteY2" fmla="*/ 186 h 911589"/>
              <a:gd name="connsiteX0" fmla="*/ 3143140 w 3143140"/>
              <a:gd name="connsiteY0" fmla="*/ 685480 h 685480"/>
              <a:gd name="connsiteX1" fmla="*/ 1780977 w 3143140"/>
              <a:gd name="connsiteY1" fmla="*/ 614 h 685480"/>
              <a:gd name="connsiteX2" fmla="*/ 1 w 3143140"/>
              <a:gd name="connsiteY2" fmla="*/ 554190 h 685480"/>
              <a:gd name="connsiteX0" fmla="*/ 3143140 w 3143140"/>
              <a:gd name="connsiteY0" fmla="*/ 687842 h 687842"/>
              <a:gd name="connsiteX1" fmla="*/ 1780977 w 3143140"/>
              <a:gd name="connsiteY1" fmla="*/ 2976 h 687842"/>
              <a:gd name="connsiteX2" fmla="*/ 1 w 3143140"/>
              <a:gd name="connsiteY2" fmla="*/ 556552 h 687842"/>
              <a:gd name="connsiteX0" fmla="*/ 3143140 w 3143140"/>
              <a:gd name="connsiteY0" fmla="*/ 438662 h 438662"/>
              <a:gd name="connsiteX1" fmla="*/ 1917730 w 3143140"/>
              <a:gd name="connsiteY1" fmla="*/ 72855 h 438662"/>
              <a:gd name="connsiteX2" fmla="*/ 1 w 3143140"/>
              <a:gd name="connsiteY2" fmla="*/ 307372 h 438662"/>
              <a:gd name="connsiteX0" fmla="*/ 2560120 w 2560120"/>
              <a:gd name="connsiteY0" fmla="*/ 428525 h 428525"/>
              <a:gd name="connsiteX1" fmla="*/ 1917730 w 2560120"/>
              <a:gd name="connsiteY1" fmla="*/ 72256 h 428525"/>
              <a:gd name="connsiteX2" fmla="*/ 1 w 2560120"/>
              <a:gd name="connsiteY2" fmla="*/ 306773 h 428525"/>
              <a:gd name="connsiteX0" fmla="*/ 2560120 w 2560120"/>
              <a:gd name="connsiteY0" fmla="*/ 432291 h 432291"/>
              <a:gd name="connsiteX1" fmla="*/ 1316509 w 2560120"/>
              <a:gd name="connsiteY1" fmla="*/ 68615 h 432291"/>
              <a:gd name="connsiteX2" fmla="*/ 1 w 2560120"/>
              <a:gd name="connsiteY2" fmla="*/ 310539 h 432291"/>
              <a:gd name="connsiteX0" fmla="*/ 2560120 w 2560120"/>
              <a:gd name="connsiteY0" fmla="*/ 422955 h 422955"/>
              <a:gd name="connsiteX1" fmla="*/ 1316509 w 2560120"/>
              <a:gd name="connsiteY1" fmla="*/ 59279 h 422955"/>
              <a:gd name="connsiteX2" fmla="*/ 1 w 2560120"/>
              <a:gd name="connsiteY2" fmla="*/ 301203 h 422955"/>
              <a:gd name="connsiteX0" fmla="*/ 2560120 w 2560120"/>
              <a:gd name="connsiteY0" fmla="*/ 488618 h 488618"/>
              <a:gd name="connsiteX1" fmla="*/ 1411662 w 2560120"/>
              <a:gd name="connsiteY1" fmla="*/ 14677 h 488618"/>
              <a:gd name="connsiteX2" fmla="*/ 1 w 2560120"/>
              <a:gd name="connsiteY2" fmla="*/ 366866 h 488618"/>
              <a:gd name="connsiteX0" fmla="*/ 2560120 w 2560120"/>
              <a:gd name="connsiteY0" fmla="*/ 496154 h 496154"/>
              <a:gd name="connsiteX1" fmla="*/ 1411662 w 2560120"/>
              <a:gd name="connsiteY1" fmla="*/ 22213 h 496154"/>
              <a:gd name="connsiteX2" fmla="*/ 1 w 2560120"/>
              <a:gd name="connsiteY2" fmla="*/ 374402 h 496154"/>
              <a:gd name="connsiteX0" fmla="*/ 2560120 w 2560120"/>
              <a:gd name="connsiteY0" fmla="*/ 423291 h 423291"/>
              <a:gd name="connsiteX1" fmla="*/ 1414319 w 2560120"/>
              <a:gd name="connsiteY1" fmla="*/ 71745 h 423291"/>
              <a:gd name="connsiteX2" fmla="*/ 1 w 2560120"/>
              <a:gd name="connsiteY2" fmla="*/ 301539 h 423291"/>
              <a:gd name="connsiteX0" fmla="*/ 2560120 w 2560120"/>
              <a:gd name="connsiteY0" fmla="*/ 352830 h 352830"/>
              <a:gd name="connsiteX1" fmla="*/ 1414319 w 2560120"/>
              <a:gd name="connsiteY1" fmla="*/ 1284 h 352830"/>
              <a:gd name="connsiteX2" fmla="*/ 1 w 2560120"/>
              <a:gd name="connsiteY2" fmla="*/ 231078 h 352830"/>
              <a:gd name="connsiteX0" fmla="*/ 2560120 w 2560120"/>
              <a:gd name="connsiteY0" fmla="*/ 366536 h 366536"/>
              <a:gd name="connsiteX1" fmla="*/ 1210506 w 2560120"/>
              <a:gd name="connsiteY1" fmla="*/ 1121 h 366536"/>
              <a:gd name="connsiteX2" fmla="*/ 1 w 2560120"/>
              <a:gd name="connsiteY2" fmla="*/ 244784 h 366536"/>
              <a:gd name="connsiteX0" fmla="*/ 2851638 w 2851638"/>
              <a:gd name="connsiteY0" fmla="*/ 206545 h 281785"/>
              <a:gd name="connsiteX1" fmla="*/ 1210506 w 2851638"/>
              <a:gd name="connsiteY1" fmla="*/ 38122 h 281785"/>
              <a:gd name="connsiteX2" fmla="*/ 1 w 2851638"/>
              <a:gd name="connsiteY2" fmla="*/ 281785 h 281785"/>
              <a:gd name="connsiteX0" fmla="*/ 2851638 w 2851638"/>
              <a:gd name="connsiteY0" fmla="*/ 313077 h 388317"/>
              <a:gd name="connsiteX1" fmla="*/ 1330244 w 2851638"/>
              <a:gd name="connsiteY1" fmla="*/ 3191 h 388317"/>
              <a:gd name="connsiteX2" fmla="*/ 1 w 2851638"/>
              <a:gd name="connsiteY2" fmla="*/ 388317 h 388317"/>
              <a:gd name="connsiteX0" fmla="*/ 2948273 w 2948273"/>
              <a:gd name="connsiteY0" fmla="*/ 309957 h 313931"/>
              <a:gd name="connsiteX1" fmla="*/ 1426879 w 2948273"/>
              <a:gd name="connsiteY1" fmla="*/ 71 h 313931"/>
              <a:gd name="connsiteX2" fmla="*/ -1 w 2948273"/>
              <a:gd name="connsiteY2" fmla="*/ 313931 h 313931"/>
              <a:gd name="connsiteX0" fmla="*/ 2948273 w 2948273"/>
              <a:gd name="connsiteY0" fmla="*/ 309957 h 313931"/>
              <a:gd name="connsiteX1" fmla="*/ 1426879 w 2948273"/>
              <a:gd name="connsiteY1" fmla="*/ 71 h 313931"/>
              <a:gd name="connsiteX2" fmla="*/ -1 w 2948273"/>
              <a:gd name="connsiteY2" fmla="*/ 313931 h 313931"/>
              <a:gd name="connsiteX0" fmla="*/ 2948273 w 2948273"/>
              <a:gd name="connsiteY0" fmla="*/ 309890 h 313864"/>
              <a:gd name="connsiteX1" fmla="*/ 1426879 w 2948273"/>
              <a:gd name="connsiteY1" fmla="*/ 4 h 313864"/>
              <a:gd name="connsiteX2" fmla="*/ -1 w 2948273"/>
              <a:gd name="connsiteY2" fmla="*/ 313864 h 313864"/>
              <a:gd name="connsiteX0" fmla="*/ 2948273 w 2948273"/>
              <a:gd name="connsiteY0" fmla="*/ 276822 h 280796"/>
              <a:gd name="connsiteX1" fmla="*/ 1466894 w 2948273"/>
              <a:gd name="connsiteY1" fmla="*/ 2 h 280796"/>
              <a:gd name="connsiteX2" fmla="*/ -1 w 2948273"/>
              <a:gd name="connsiteY2" fmla="*/ 280796 h 280796"/>
              <a:gd name="connsiteX0" fmla="*/ 3213594 w 3213594"/>
              <a:gd name="connsiteY0" fmla="*/ 341052 h 341052"/>
              <a:gd name="connsiteX1" fmla="*/ 1732215 w 3213594"/>
              <a:gd name="connsiteY1" fmla="*/ 64232 h 341052"/>
              <a:gd name="connsiteX2" fmla="*/ 0 w 3213594"/>
              <a:gd name="connsiteY2" fmla="*/ 100027 h 341052"/>
              <a:gd name="connsiteX0" fmla="*/ 3213594 w 3213594"/>
              <a:gd name="connsiteY0" fmla="*/ 298001 h 298001"/>
              <a:gd name="connsiteX1" fmla="*/ 1732215 w 3213594"/>
              <a:gd name="connsiteY1" fmla="*/ 21181 h 298001"/>
              <a:gd name="connsiteX2" fmla="*/ 0 w 3213594"/>
              <a:gd name="connsiteY2" fmla="*/ 56976 h 298001"/>
              <a:gd name="connsiteX0" fmla="*/ 3213594 w 3213594"/>
              <a:gd name="connsiteY0" fmla="*/ 328151 h 328151"/>
              <a:gd name="connsiteX1" fmla="*/ 1592796 w 3213594"/>
              <a:gd name="connsiteY1" fmla="*/ 13398 h 328151"/>
              <a:gd name="connsiteX2" fmla="*/ 0 w 3213594"/>
              <a:gd name="connsiteY2" fmla="*/ 87126 h 328151"/>
              <a:gd name="connsiteX0" fmla="*/ 3213594 w 3213594"/>
              <a:gd name="connsiteY0" fmla="*/ 335842 h 335842"/>
              <a:gd name="connsiteX1" fmla="*/ 1592796 w 3213594"/>
              <a:gd name="connsiteY1" fmla="*/ 21089 h 335842"/>
              <a:gd name="connsiteX2" fmla="*/ 0 w 3213594"/>
              <a:gd name="connsiteY2" fmla="*/ 94817 h 335842"/>
              <a:gd name="connsiteX0" fmla="*/ 3213594 w 3213594"/>
              <a:gd name="connsiteY0" fmla="*/ 327397 h 327397"/>
              <a:gd name="connsiteX1" fmla="*/ 1732005 w 3213594"/>
              <a:gd name="connsiteY1" fmla="*/ 24646 h 327397"/>
              <a:gd name="connsiteX2" fmla="*/ 0 w 3213594"/>
              <a:gd name="connsiteY2" fmla="*/ 86372 h 327397"/>
            </a:gdLst>
            <a:ahLst/>
            <a:cxnLst>
              <a:cxn ang="0">
                <a:pos x="connsiteX0" y="connsiteY0"/>
              </a:cxn>
              <a:cxn ang="0">
                <a:pos x="connsiteX1" y="connsiteY1"/>
              </a:cxn>
              <a:cxn ang="0">
                <a:pos x="connsiteX2" y="connsiteY2"/>
              </a:cxn>
            </a:cxnLst>
            <a:rect l="l" t="t" r="r" b="b"/>
            <a:pathLst>
              <a:path w="3213594" h="327397">
                <a:moveTo>
                  <a:pt x="3213594" y="327397"/>
                </a:moveTo>
                <a:cubicBezTo>
                  <a:pt x="2859599" y="171119"/>
                  <a:pt x="2267604" y="64817"/>
                  <a:pt x="1732005" y="24646"/>
                </a:cubicBezTo>
                <a:cubicBezTo>
                  <a:pt x="1196406" y="-15525"/>
                  <a:pt x="731797" y="-14176"/>
                  <a:pt x="0" y="86372"/>
                </a:cubicBezTo>
              </a:path>
            </a:pathLst>
          </a:custGeom>
          <a:noFill/>
          <a:ln w="6350" cap="flat" cmpd="sng" algn="ctr">
            <a:solidFill>
              <a:srgbClr val="EC0016"/>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103" name="Freihandform 102"/>
          <p:cNvSpPr/>
          <p:nvPr/>
        </p:nvSpPr>
        <p:spPr>
          <a:xfrm rot="20170375" flipH="1" flipV="1">
            <a:off x="7046246" y="2912382"/>
            <a:ext cx="701808" cy="281029"/>
          </a:xfrm>
          <a:custGeom>
            <a:avLst/>
            <a:gdLst>
              <a:gd name="connsiteX0" fmla="*/ 3158138 w 3158138"/>
              <a:gd name="connsiteY0" fmla="*/ 972030 h 972030"/>
              <a:gd name="connsiteX1" fmla="*/ 1586753 w 3158138"/>
              <a:gd name="connsiteY1" fmla="*/ 299677 h 972030"/>
              <a:gd name="connsiteX2" fmla="*/ 0 w 3158138"/>
              <a:gd name="connsiteY2" fmla="*/ 0 h 972030"/>
              <a:gd name="connsiteX0" fmla="*/ 3158138 w 3158138"/>
              <a:gd name="connsiteY0" fmla="*/ 972030 h 972030"/>
              <a:gd name="connsiteX1" fmla="*/ 1628925 w 3158138"/>
              <a:gd name="connsiteY1" fmla="*/ 235860 h 972030"/>
              <a:gd name="connsiteX2" fmla="*/ 0 w 3158138"/>
              <a:gd name="connsiteY2" fmla="*/ 0 h 972030"/>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589 h 911589"/>
              <a:gd name="connsiteX1" fmla="*/ 1769138 w 3131301"/>
              <a:gd name="connsiteY1" fmla="*/ 226723 h 911589"/>
              <a:gd name="connsiteX2" fmla="*/ 0 w 3131301"/>
              <a:gd name="connsiteY2" fmla="*/ 186 h 911589"/>
              <a:gd name="connsiteX0" fmla="*/ 2991541 w 2991541"/>
              <a:gd name="connsiteY0" fmla="*/ 820732 h 820733"/>
              <a:gd name="connsiteX1" fmla="*/ 1769138 w 2991541"/>
              <a:gd name="connsiteY1" fmla="*/ 226695 h 820733"/>
              <a:gd name="connsiteX2" fmla="*/ 0 w 2991541"/>
              <a:gd name="connsiteY2" fmla="*/ 158 h 820733"/>
              <a:gd name="connsiteX0" fmla="*/ 2991541 w 2991541"/>
              <a:gd name="connsiteY0" fmla="*/ 820667 h 820667"/>
              <a:gd name="connsiteX1" fmla="*/ 2044594 w 2991541"/>
              <a:gd name="connsiteY1" fmla="*/ 296790 h 820667"/>
              <a:gd name="connsiteX2" fmla="*/ 0 w 2991541"/>
              <a:gd name="connsiteY2" fmla="*/ 93 h 820667"/>
              <a:gd name="connsiteX0" fmla="*/ 2991541 w 2991541"/>
              <a:gd name="connsiteY0" fmla="*/ 820667 h 820667"/>
              <a:gd name="connsiteX1" fmla="*/ 2044594 w 2991541"/>
              <a:gd name="connsiteY1" fmla="*/ 296790 h 820667"/>
              <a:gd name="connsiteX2" fmla="*/ 0 w 2991541"/>
              <a:gd name="connsiteY2" fmla="*/ 93 h 820667"/>
              <a:gd name="connsiteX0" fmla="*/ 3044810 w 3044810"/>
              <a:gd name="connsiteY0" fmla="*/ 848372 h 848372"/>
              <a:gd name="connsiteX1" fmla="*/ 2044594 w 3044810"/>
              <a:gd name="connsiteY1" fmla="*/ 296792 h 848372"/>
              <a:gd name="connsiteX2" fmla="*/ 0 w 3044810"/>
              <a:gd name="connsiteY2" fmla="*/ 95 h 848372"/>
              <a:gd name="connsiteX0" fmla="*/ 3044810 w 3044810"/>
              <a:gd name="connsiteY0" fmla="*/ 848277 h 848277"/>
              <a:gd name="connsiteX1" fmla="*/ 2044594 w 3044810"/>
              <a:gd name="connsiteY1" fmla="*/ 296697 h 848277"/>
              <a:gd name="connsiteX2" fmla="*/ 0 w 3044810"/>
              <a:gd name="connsiteY2" fmla="*/ 0 h 848277"/>
            </a:gdLst>
            <a:ahLst/>
            <a:cxnLst>
              <a:cxn ang="0">
                <a:pos x="connsiteX0" y="connsiteY0"/>
              </a:cxn>
              <a:cxn ang="0">
                <a:pos x="connsiteX1" y="connsiteY1"/>
              </a:cxn>
              <a:cxn ang="0">
                <a:pos x="connsiteX2" y="connsiteY2"/>
              </a:cxn>
            </a:cxnLst>
            <a:rect l="l" t="t" r="r" b="b"/>
            <a:pathLst>
              <a:path w="3044810" h="848277">
                <a:moveTo>
                  <a:pt x="3044810" y="848277"/>
                </a:moveTo>
                <a:cubicBezTo>
                  <a:pt x="2843536" y="620667"/>
                  <a:pt x="2552062" y="438076"/>
                  <a:pt x="2044594" y="296697"/>
                </a:cubicBezTo>
                <a:cubicBezTo>
                  <a:pt x="1537126" y="155318"/>
                  <a:pt x="620831" y="30261"/>
                  <a:pt x="0" y="0"/>
                </a:cubicBezTo>
              </a:path>
            </a:pathLst>
          </a:custGeom>
          <a:noFill/>
          <a:ln w="6350" cap="flat" cmpd="sng" algn="ctr">
            <a:solidFill>
              <a:srgbClr val="EC0016"/>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pitchFamily="34" charset="0"/>
            </a:endParaRPr>
          </a:p>
        </p:txBody>
      </p:sp>
      <p:sp>
        <p:nvSpPr>
          <p:cNvPr id="104" name="Freihandform 103"/>
          <p:cNvSpPr/>
          <p:nvPr/>
        </p:nvSpPr>
        <p:spPr>
          <a:xfrm rot="3952496" flipH="1" flipV="1">
            <a:off x="7209501" y="1324061"/>
            <a:ext cx="601948" cy="830291"/>
          </a:xfrm>
          <a:custGeom>
            <a:avLst/>
            <a:gdLst>
              <a:gd name="connsiteX0" fmla="*/ 3158138 w 3158138"/>
              <a:gd name="connsiteY0" fmla="*/ 972030 h 972030"/>
              <a:gd name="connsiteX1" fmla="*/ 1586753 w 3158138"/>
              <a:gd name="connsiteY1" fmla="*/ 299677 h 972030"/>
              <a:gd name="connsiteX2" fmla="*/ 0 w 3158138"/>
              <a:gd name="connsiteY2" fmla="*/ 0 h 972030"/>
              <a:gd name="connsiteX0" fmla="*/ 3158138 w 3158138"/>
              <a:gd name="connsiteY0" fmla="*/ 972030 h 972030"/>
              <a:gd name="connsiteX1" fmla="*/ 1628925 w 3158138"/>
              <a:gd name="connsiteY1" fmla="*/ 235860 h 972030"/>
              <a:gd name="connsiteX2" fmla="*/ 0 w 3158138"/>
              <a:gd name="connsiteY2" fmla="*/ 0 h 972030"/>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589 h 911589"/>
              <a:gd name="connsiteX1" fmla="*/ 1769138 w 3131301"/>
              <a:gd name="connsiteY1" fmla="*/ 226723 h 911589"/>
              <a:gd name="connsiteX2" fmla="*/ 0 w 3131301"/>
              <a:gd name="connsiteY2" fmla="*/ 186 h 911589"/>
              <a:gd name="connsiteX0" fmla="*/ 2991541 w 2991541"/>
              <a:gd name="connsiteY0" fmla="*/ 820732 h 820733"/>
              <a:gd name="connsiteX1" fmla="*/ 1769138 w 2991541"/>
              <a:gd name="connsiteY1" fmla="*/ 226695 h 820733"/>
              <a:gd name="connsiteX2" fmla="*/ 0 w 2991541"/>
              <a:gd name="connsiteY2" fmla="*/ 158 h 820733"/>
              <a:gd name="connsiteX0" fmla="*/ 2991541 w 2991541"/>
              <a:gd name="connsiteY0" fmla="*/ 820667 h 820667"/>
              <a:gd name="connsiteX1" fmla="*/ 2044594 w 2991541"/>
              <a:gd name="connsiteY1" fmla="*/ 296790 h 820667"/>
              <a:gd name="connsiteX2" fmla="*/ 0 w 2991541"/>
              <a:gd name="connsiteY2" fmla="*/ 93 h 820667"/>
              <a:gd name="connsiteX0" fmla="*/ 2991541 w 2991541"/>
              <a:gd name="connsiteY0" fmla="*/ 820667 h 820667"/>
              <a:gd name="connsiteX1" fmla="*/ 2044594 w 2991541"/>
              <a:gd name="connsiteY1" fmla="*/ 296790 h 820667"/>
              <a:gd name="connsiteX2" fmla="*/ 0 w 2991541"/>
              <a:gd name="connsiteY2" fmla="*/ 93 h 820667"/>
              <a:gd name="connsiteX0" fmla="*/ 3044810 w 3044810"/>
              <a:gd name="connsiteY0" fmla="*/ 848372 h 848372"/>
              <a:gd name="connsiteX1" fmla="*/ 2044594 w 3044810"/>
              <a:gd name="connsiteY1" fmla="*/ 296792 h 848372"/>
              <a:gd name="connsiteX2" fmla="*/ 0 w 3044810"/>
              <a:gd name="connsiteY2" fmla="*/ 95 h 848372"/>
              <a:gd name="connsiteX0" fmla="*/ 3044810 w 3044810"/>
              <a:gd name="connsiteY0" fmla="*/ 848277 h 848277"/>
              <a:gd name="connsiteX1" fmla="*/ 2044594 w 3044810"/>
              <a:gd name="connsiteY1" fmla="*/ 296697 h 848277"/>
              <a:gd name="connsiteX2" fmla="*/ 0 w 3044810"/>
              <a:gd name="connsiteY2" fmla="*/ 0 h 848277"/>
              <a:gd name="connsiteX0" fmla="*/ 3044810 w 3044810"/>
              <a:gd name="connsiteY0" fmla="*/ 848277 h 848277"/>
              <a:gd name="connsiteX1" fmla="*/ 1925675 w 3044810"/>
              <a:gd name="connsiteY1" fmla="*/ 316946 h 848277"/>
              <a:gd name="connsiteX2" fmla="*/ 0 w 3044810"/>
              <a:gd name="connsiteY2" fmla="*/ 0 h 848277"/>
              <a:gd name="connsiteX0" fmla="*/ 3044810 w 3044810"/>
              <a:gd name="connsiteY0" fmla="*/ 848277 h 848277"/>
              <a:gd name="connsiteX1" fmla="*/ 1991746 w 3044810"/>
              <a:gd name="connsiteY1" fmla="*/ 314003 h 848277"/>
              <a:gd name="connsiteX2" fmla="*/ 0 w 3044810"/>
              <a:gd name="connsiteY2" fmla="*/ 0 h 848277"/>
              <a:gd name="connsiteX0" fmla="*/ 3107644 w 3107644"/>
              <a:gd name="connsiteY0" fmla="*/ 852075 h 852075"/>
              <a:gd name="connsiteX1" fmla="*/ 2054580 w 3107644"/>
              <a:gd name="connsiteY1" fmla="*/ 317801 h 852075"/>
              <a:gd name="connsiteX2" fmla="*/ 0 w 3107644"/>
              <a:gd name="connsiteY2" fmla="*/ 0 h 852075"/>
              <a:gd name="connsiteX0" fmla="*/ 3061926 w 3061926"/>
              <a:gd name="connsiteY0" fmla="*/ 849965 h 849965"/>
              <a:gd name="connsiteX1" fmla="*/ 2008862 w 3061926"/>
              <a:gd name="connsiteY1" fmla="*/ 315691 h 849965"/>
              <a:gd name="connsiteX2" fmla="*/ 1 w 3061926"/>
              <a:gd name="connsiteY2" fmla="*/ 0 h 849965"/>
            </a:gdLst>
            <a:ahLst/>
            <a:cxnLst>
              <a:cxn ang="0">
                <a:pos x="connsiteX0" y="connsiteY0"/>
              </a:cxn>
              <a:cxn ang="0">
                <a:pos x="connsiteX1" y="connsiteY1"/>
              </a:cxn>
              <a:cxn ang="0">
                <a:pos x="connsiteX2" y="connsiteY2"/>
              </a:cxn>
            </a:cxnLst>
            <a:rect l="l" t="t" r="r" b="b"/>
            <a:pathLst>
              <a:path w="3061926" h="849965">
                <a:moveTo>
                  <a:pt x="3061926" y="849965"/>
                </a:moveTo>
                <a:cubicBezTo>
                  <a:pt x="2860652" y="622355"/>
                  <a:pt x="2519183" y="457352"/>
                  <a:pt x="2008862" y="315691"/>
                </a:cubicBezTo>
                <a:cubicBezTo>
                  <a:pt x="1498541" y="174030"/>
                  <a:pt x="620832" y="30261"/>
                  <a:pt x="1" y="0"/>
                </a:cubicBezTo>
              </a:path>
            </a:pathLst>
          </a:custGeom>
          <a:noFill/>
          <a:ln w="6350" cap="flat" cmpd="sng" algn="ctr">
            <a:solidFill>
              <a:srgbClr val="EC0016"/>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2" name="Fußzeilenplatzhalter 1"/>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79" name="Ellipse 78">
            <a:extLst>
              <a:ext uri="{FF2B5EF4-FFF2-40B4-BE49-F238E27FC236}">
                <a16:creationId xmlns:a16="http://schemas.microsoft.com/office/drawing/2014/main" id="{BB36543D-4E35-4B03-8ACE-60442D1CF1FE}"/>
              </a:ext>
            </a:extLst>
          </p:cNvPr>
          <p:cNvSpPr/>
          <p:nvPr/>
        </p:nvSpPr>
        <p:spPr>
          <a:xfrm>
            <a:off x="4718781" y="2875414"/>
            <a:ext cx="315206" cy="315042"/>
          </a:xfrm>
          <a:prstGeom prst="ellipse">
            <a:avLst/>
          </a:prstGeom>
          <a:solidFill>
            <a:srgbClr val="004B6D">
              <a:alpha val="46000"/>
            </a:srgb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80" name="Ellipse 79">
            <a:extLst>
              <a:ext uri="{FF2B5EF4-FFF2-40B4-BE49-F238E27FC236}">
                <a16:creationId xmlns:a16="http://schemas.microsoft.com/office/drawing/2014/main" id="{5F420E35-1963-4A60-84DB-920511E4E094}"/>
              </a:ext>
            </a:extLst>
          </p:cNvPr>
          <p:cNvSpPr/>
          <p:nvPr/>
        </p:nvSpPr>
        <p:spPr>
          <a:xfrm>
            <a:off x="6358045" y="4092086"/>
            <a:ext cx="315206" cy="315042"/>
          </a:xfrm>
          <a:prstGeom prst="ellipse">
            <a:avLst/>
          </a:prstGeom>
          <a:solidFill>
            <a:srgbClr val="73AEF4">
              <a:alpha val="46000"/>
            </a:srgb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4" name="Foliennummernplatzhalter 3">
            <a:extLst>
              <a:ext uri="{FF2B5EF4-FFF2-40B4-BE49-F238E27FC236}">
                <a16:creationId xmlns:a16="http://schemas.microsoft.com/office/drawing/2014/main" id="{4F200CAD-4CC7-4E74-803C-E65C903192E3}"/>
              </a:ext>
            </a:extLst>
          </p:cNvPr>
          <p:cNvSpPr>
            <a:spLocks noGrp="1"/>
          </p:cNvSpPr>
          <p:nvPr>
            <p:ph type="sldNum" sz="quarter" idx="12"/>
          </p:nvPr>
        </p:nvSpPr>
        <p:spPr/>
        <p:txBody>
          <a:bodyPr/>
          <a:lstStyle/>
          <a:p>
            <a:pPr algn="r" rtl="0"/>
            <a:fld id="{913D9F7D-0C28-4C21-AA99-7C67E34F632A}" type="slidenum">
              <a:rPr>
                <a:solidFill>
                  <a:prstClr val="black"/>
                </a:solidFill>
              </a:rPr>
              <a:pPr/>
              <a:t>26</a:t>
            </a:fld>
            <a:endParaRPr lang="en-US">
              <a:solidFill>
                <a:prstClr val="black"/>
              </a:solidFill>
            </a:endParaRPr>
          </a:p>
        </p:txBody>
      </p:sp>
      <p:sp>
        <p:nvSpPr>
          <p:cNvPr id="108" name="Textfeld 107"/>
          <p:cNvSpPr txBox="1"/>
          <p:nvPr/>
        </p:nvSpPr>
        <p:spPr>
          <a:xfrm>
            <a:off x="2001870" y="1281867"/>
            <a:ext cx="2448000" cy="1620000"/>
          </a:xfrm>
          <a:prstGeom prst="rect">
            <a:avLst/>
          </a:prstGeom>
          <a:solidFill>
            <a:schemeClr val="bg1"/>
          </a:solidFill>
          <a:ln>
            <a:noFill/>
          </a:ln>
        </p:spPr>
        <p:txBody>
          <a:bodyPr wrap="square" lIns="144000" tIns="144000" rIns="0" bIns="45720" rtlCol="0" anchor="t">
            <a:noAutofit/>
          </a:bodyPr>
          <a:lstStyle/>
          <a:p>
            <a:pPr algn="l" rtl="0" fontAlgn="auto">
              <a:spcBef>
                <a:spcPts val="0"/>
              </a:spcBef>
              <a:spcAft>
                <a:spcPts val="600"/>
              </a:spcAft>
              <a:defRPr/>
            </a:pPr>
            <a:r>
              <a:rPr lang="en-US" sz="1000" b="1" i="0" u="none" kern="0" baseline="0" dirty="0">
                <a:latin typeface="+mn-lt"/>
                <a:ea typeface="ＭＳ Ｐゴシック"/>
                <a:cs typeface="Arial"/>
              </a:rPr>
              <a:t>Construction of new S4 rapid transit line in Hamburg region</a:t>
            </a:r>
            <a:endParaRPr lang="en-US" sz="1000" i="0" u="none" strike="noStrike" kern="0" cap="none" spc="0" normalizeH="0" baseline="0" dirty="0">
              <a:ln>
                <a:noFill/>
              </a:ln>
              <a:effectLst/>
              <a:uLnTx/>
              <a:uFillTx/>
              <a:latin typeface="+mn-lt"/>
              <a:ea typeface="ＭＳ Ｐゴシック" pitchFamily="34" charset="-128"/>
              <a:cs typeface="Arial" pitchFamily="34" charset="0"/>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Construction of a new rapid transit line between Hamburg-Altona and Bad </a:t>
            </a:r>
            <a:r>
              <a:rPr lang="en-US" sz="800" b="0" i="0" u="none" kern="0" baseline="0" dirty="0" err="1">
                <a:latin typeface="+mn-lt"/>
                <a:ea typeface="ＭＳ Ｐゴシック"/>
                <a:cs typeface="Arial"/>
              </a:rPr>
              <a:t>Oldesloe</a:t>
            </a:r>
            <a:endParaRPr lang="en-US" sz="800" b="0" i="0" u="none" kern="0" baseline="0" dirty="0">
              <a:latin typeface="+mn-lt"/>
              <a:ea typeface="ＭＳ Ｐゴシック"/>
              <a:cs typeface="Arial"/>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Drones2BIM to support </a:t>
            </a:r>
            <a:br>
              <a:rPr lang="en-US" sz="800" b="0" kern="0" dirty="0">
                <a:latin typeface="+mn-lt"/>
                <a:ea typeface="ＭＳ Ｐゴシック"/>
                <a:cs typeface="Arial"/>
              </a:rPr>
            </a:br>
            <a:r>
              <a:rPr lang="en-US" sz="800" b="0" i="0" u="none" kern="0" baseline="0" dirty="0">
                <a:latin typeface="+mn-lt"/>
                <a:ea typeface="ＭＳ Ｐゴシック"/>
                <a:cs typeface="Arial"/>
              </a:rPr>
              <a:t>digital as-built documentation and determination of actual work performed using</a:t>
            </a:r>
            <a:r>
              <a:rPr lang="en-US" sz="800" b="0" i="0" u="none" kern="0" dirty="0">
                <a:latin typeface="+mn-lt"/>
                <a:ea typeface="ＭＳ Ｐゴシック"/>
                <a:cs typeface="Arial"/>
              </a:rPr>
              <a:t> </a:t>
            </a:r>
            <a:r>
              <a:rPr lang="en-US" sz="800" b="0" i="0" u="none" kern="0" baseline="0" dirty="0">
                <a:latin typeface="+mn-lt"/>
                <a:ea typeface="ＭＳ Ｐゴシック"/>
                <a:cs typeface="Arial"/>
              </a:rPr>
              <a:t>high-resolution </a:t>
            </a:r>
            <a:r>
              <a:rPr lang="en-US" sz="800" b="0" i="0" u="none" kern="0" baseline="0" dirty="0" err="1">
                <a:latin typeface="+mn-lt"/>
                <a:ea typeface="ＭＳ Ｐゴシック"/>
                <a:cs typeface="Arial"/>
              </a:rPr>
              <a:t>orthophotos</a:t>
            </a:r>
            <a:endParaRPr lang="en-US" sz="800" b="0" i="0" u="none" kern="0" baseline="0" dirty="0">
              <a:latin typeface="+mn-lt"/>
              <a:ea typeface="ＭＳ Ｐゴシック"/>
              <a:cs typeface="Arial"/>
            </a:endParaRPr>
          </a:p>
          <a:p>
            <a:pPr marL="88900" indent="-82550" algn="l" rtl="0">
              <a:spcBef>
                <a:spcPts val="0"/>
              </a:spcBef>
              <a:spcAft>
                <a:spcPts val="600"/>
              </a:spcAft>
              <a:buClr>
                <a:schemeClr val="accent2"/>
              </a:buClr>
              <a:buSzPct val="120000"/>
              <a:buFont typeface="Wingdings" pitchFamily="2" charset="2"/>
              <a:buChar char="§"/>
              <a:defRPr/>
            </a:pPr>
            <a:r>
              <a:rPr lang="en-US" sz="800" b="0" i="0" u="none" kern="0" baseline="0" dirty="0">
                <a:ea typeface="ＭＳ Ｐゴシック"/>
                <a:cs typeface="Arial"/>
              </a:rPr>
              <a:t>Number of flights: approx. two a month</a:t>
            </a:r>
            <a:endParaRPr lang="en-US" sz="800" b="0" kern="0" dirty="0">
              <a:latin typeface="+mn-lt"/>
              <a:ea typeface="ＭＳ Ｐゴシック"/>
              <a:cs typeface="Arial"/>
            </a:endParaRPr>
          </a:p>
        </p:txBody>
      </p:sp>
      <p:sp>
        <p:nvSpPr>
          <p:cNvPr id="77" name="Ellipse 76">
            <a:extLst>
              <a:ext uri="{FF2B5EF4-FFF2-40B4-BE49-F238E27FC236}">
                <a16:creationId xmlns:a16="http://schemas.microsoft.com/office/drawing/2014/main" id="{84785831-7910-4D04-B163-5EB8F99B9AD6}"/>
              </a:ext>
            </a:extLst>
          </p:cNvPr>
          <p:cNvSpPr/>
          <p:nvPr/>
        </p:nvSpPr>
        <p:spPr>
          <a:xfrm>
            <a:off x="5622007" y="3571299"/>
            <a:ext cx="321480" cy="313300"/>
          </a:xfrm>
          <a:prstGeom prst="ellipse">
            <a:avLst/>
          </a:prstGeom>
          <a:solidFill>
            <a:srgbClr val="006E6B">
              <a:alpha val="46000"/>
            </a:srgb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78" name="Freihandform 101">
            <a:extLst>
              <a:ext uri="{FF2B5EF4-FFF2-40B4-BE49-F238E27FC236}">
                <a16:creationId xmlns:a16="http://schemas.microsoft.com/office/drawing/2014/main" id="{FDE2433F-6C5C-4842-BD60-1C07DC51C25E}"/>
              </a:ext>
            </a:extLst>
          </p:cNvPr>
          <p:cNvSpPr/>
          <p:nvPr/>
        </p:nvSpPr>
        <p:spPr>
          <a:xfrm rot="20327940" flipV="1">
            <a:off x="4291636" y="4102051"/>
            <a:ext cx="1530397" cy="540058"/>
          </a:xfrm>
          <a:custGeom>
            <a:avLst/>
            <a:gdLst>
              <a:gd name="connsiteX0" fmla="*/ 3158138 w 3158138"/>
              <a:gd name="connsiteY0" fmla="*/ 972030 h 972030"/>
              <a:gd name="connsiteX1" fmla="*/ 1586753 w 3158138"/>
              <a:gd name="connsiteY1" fmla="*/ 299677 h 972030"/>
              <a:gd name="connsiteX2" fmla="*/ 0 w 3158138"/>
              <a:gd name="connsiteY2" fmla="*/ 0 h 972030"/>
              <a:gd name="connsiteX0" fmla="*/ 3158138 w 3158138"/>
              <a:gd name="connsiteY0" fmla="*/ 972030 h 972030"/>
              <a:gd name="connsiteX1" fmla="*/ 1628925 w 3158138"/>
              <a:gd name="connsiteY1" fmla="*/ 235860 h 972030"/>
              <a:gd name="connsiteX2" fmla="*/ 0 w 3158138"/>
              <a:gd name="connsiteY2" fmla="*/ 0 h 972030"/>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403 h 911403"/>
              <a:gd name="connsiteX1" fmla="*/ 1602088 w 3131301"/>
              <a:gd name="connsiteY1" fmla="*/ 175233 h 911403"/>
              <a:gd name="connsiteX2" fmla="*/ 0 w 3131301"/>
              <a:gd name="connsiteY2" fmla="*/ 0 h 911403"/>
              <a:gd name="connsiteX0" fmla="*/ 3131301 w 3131301"/>
              <a:gd name="connsiteY0" fmla="*/ 911854 h 911854"/>
              <a:gd name="connsiteX1" fmla="*/ 1602088 w 3131301"/>
              <a:gd name="connsiteY1" fmla="*/ 175684 h 911854"/>
              <a:gd name="connsiteX2" fmla="*/ 0 w 3131301"/>
              <a:gd name="connsiteY2" fmla="*/ 451 h 911854"/>
              <a:gd name="connsiteX0" fmla="*/ 3131301 w 3131301"/>
              <a:gd name="connsiteY0" fmla="*/ 911589 h 911589"/>
              <a:gd name="connsiteX1" fmla="*/ 1769138 w 3131301"/>
              <a:gd name="connsiteY1" fmla="*/ 226723 h 911589"/>
              <a:gd name="connsiteX2" fmla="*/ 0 w 3131301"/>
              <a:gd name="connsiteY2" fmla="*/ 186 h 911589"/>
              <a:gd name="connsiteX0" fmla="*/ 3143140 w 3143140"/>
              <a:gd name="connsiteY0" fmla="*/ 685480 h 685480"/>
              <a:gd name="connsiteX1" fmla="*/ 1780977 w 3143140"/>
              <a:gd name="connsiteY1" fmla="*/ 614 h 685480"/>
              <a:gd name="connsiteX2" fmla="*/ 1 w 3143140"/>
              <a:gd name="connsiteY2" fmla="*/ 554190 h 685480"/>
              <a:gd name="connsiteX0" fmla="*/ 3143140 w 3143140"/>
              <a:gd name="connsiteY0" fmla="*/ 687842 h 687842"/>
              <a:gd name="connsiteX1" fmla="*/ 1780977 w 3143140"/>
              <a:gd name="connsiteY1" fmla="*/ 2976 h 687842"/>
              <a:gd name="connsiteX2" fmla="*/ 1 w 3143140"/>
              <a:gd name="connsiteY2" fmla="*/ 556552 h 687842"/>
              <a:gd name="connsiteX0" fmla="*/ 3143140 w 3143140"/>
              <a:gd name="connsiteY0" fmla="*/ 438662 h 438662"/>
              <a:gd name="connsiteX1" fmla="*/ 1917730 w 3143140"/>
              <a:gd name="connsiteY1" fmla="*/ 72855 h 438662"/>
              <a:gd name="connsiteX2" fmla="*/ 1 w 3143140"/>
              <a:gd name="connsiteY2" fmla="*/ 307372 h 438662"/>
              <a:gd name="connsiteX0" fmla="*/ 2560120 w 2560120"/>
              <a:gd name="connsiteY0" fmla="*/ 428525 h 428525"/>
              <a:gd name="connsiteX1" fmla="*/ 1917730 w 2560120"/>
              <a:gd name="connsiteY1" fmla="*/ 72256 h 428525"/>
              <a:gd name="connsiteX2" fmla="*/ 1 w 2560120"/>
              <a:gd name="connsiteY2" fmla="*/ 306773 h 428525"/>
              <a:gd name="connsiteX0" fmla="*/ 2560120 w 2560120"/>
              <a:gd name="connsiteY0" fmla="*/ 432291 h 432291"/>
              <a:gd name="connsiteX1" fmla="*/ 1316509 w 2560120"/>
              <a:gd name="connsiteY1" fmla="*/ 68615 h 432291"/>
              <a:gd name="connsiteX2" fmla="*/ 1 w 2560120"/>
              <a:gd name="connsiteY2" fmla="*/ 310539 h 432291"/>
              <a:gd name="connsiteX0" fmla="*/ 2560120 w 2560120"/>
              <a:gd name="connsiteY0" fmla="*/ 422955 h 422955"/>
              <a:gd name="connsiteX1" fmla="*/ 1316509 w 2560120"/>
              <a:gd name="connsiteY1" fmla="*/ 59279 h 422955"/>
              <a:gd name="connsiteX2" fmla="*/ 1 w 2560120"/>
              <a:gd name="connsiteY2" fmla="*/ 301203 h 422955"/>
              <a:gd name="connsiteX0" fmla="*/ 2560120 w 2560120"/>
              <a:gd name="connsiteY0" fmla="*/ 488618 h 488618"/>
              <a:gd name="connsiteX1" fmla="*/ 1411662 w 2560120"/>
              <a:gd name="connsiteY1" fmla="*/ 14677 h 488618"/>
              <a:gd name="connsiteX2" fmla="*/ 1 w 2560120"/>
              <a:gd name="connsiteY2" fmla="*/ 366866 h 488618"/>
              <a:gd name="connsiteX0" fmla="*/ 2560120 w 2560120"/>
              <a:gd name="connsiteY0" fmla="*/ 496154 h 496154"/>
              <a:gd name="connsiteX1" fmla="*/ 1411662 w 2560120"/>
              <a:gd name="connsiteY1" fmla="*/ 22213 h 496154"/>
              <a:gd name="connsiteX2" fmla="*/ 1 w 2560120"/>
              <a:gd name="connsiteY2" fmla="*/ 374402 h 496154"/>
              <a:gd name="connsiteX0" fmla="*/ 2560120 w 2560120"/>
              <a:gd name="connsiteY0" fmla="*/ 423291 h 423291"/>
              <a:gd name="connsiteX1" fmla="*/ 1414319 w 2560120"/>
              <a:gd name="connsiteY1" fmla="*/ 71745 h 423291"/>
              <a:gd name="connsiteX2" fmla="*/ 1 w 2560120"/>
              <a:gd name="connsiteY2" fmla="*/ 301539 h 423291"/>
              <a:gd name="connsiteX0" fmla="*/ 2560120 w 2560120"/>
              <a:gd name="connsiteY0" fmla="*/ 352830 h 352830"/>
              <a:gd name="connsiteX1" fmla="*/ 1414319 w 2560120"/>
              <a:gd name="connsiteY1" fmla="*/ 1284 h 352830"/>
              <a:gd name="connsiteX2" fmla="*/ 1 w 2560120"/>
              <a:gd name="connsiteY2" fmla="*/ 231078 h 352830"/>
              <a:gd name="connsiteX0" fmla="*/ 2560120 w 2560120"/>
              <a:gd name="connsiteY0" fmla="*/ 366536 h 366536"/>
              <a:gd name="connsiteX1" fmla="*/ 1210506 w 2560120"/>
              <a:gd name="connsiteY1" fmla="*/ 1121 h 366536"/>
              <a:gd name="connsiteX2" fmla="*/ 1 w 2560120"/>
              <a:gd name="connsiteY2" fmla="*/ 244784 h 366536"/>
              <a:gd name="connsiteX0" fmla="*/ 2851638 w 2851638"/>
              <a:gd name="connsiteY0" fmla="*/ 206545 h 281785"/>
              <a:gd name="connsiteX1" fmla="*/ 1210506 w 2851638"/>
              <a:gd name="connsiteY1" fmla="*/ 38122 h 281785"/>
              <a:gd name="connsiteX2" fmla="*/ 1 w 2851638"/>
              <a:gd name="connsiteY2" fmla="*/ 281785 h 281785"/>
              <a:gd name="connsiteX0" fmla="*/ 2851638 w 2851638"/>
              <a:gd name="connsiteY0" fmla="*/ 313077 h 388317"/>
              <a:gd name="connsiteX1" fmla="*/ 1330244 w 2851638"/>
              <a:gd name="connsiteY1" fmla="*/ 3191 h 388317"/>
              <a:gd name="connsiteX2" fmla="*/ 1 w 2851638"/>
              <a:gd name="connsiteY2" fmla="*/ 388317 h 388317"/>
              <a:gd name="connsiteX0" fmla="*/ 2948273 w 2948273"/>
              <a:gd name="connsiteY0" fmla="*/ 309957 h 313931"/>
              <a:gd name="connsiteX1" fmla="*/ 1426879 w 2948273"/>
              <a:gd name="connsiteY1" fmla="*/ 71 h 313931"/>
              <a:gd name="connsiteX2" fmla="*/ -1 w 2948273"/>
              <a:gd name="connsiteY2" fmla="*/ 313931 h 313931"/>
              <a:gd name="connsiteX0" fmla="*/ 2948273 w 2948273"/>
              <a:gd name="connsiteY0" fmla="*/ 309957 h 313931"/>
              <a:gd name="connsiteX1" fmla="*/ 1426879 w 2948273"/>
              <a:gd name="connsiteY1" fmla="*/ 71 h 313931"/>
              <a:gd name="connsiteX2" fmla="*/ -1 w 2948273"/>
              <a:gd name="connsiteY2" fmla="*/ 313931 h 313931"/>
              <a:gd name="connsiteX0" fmla="*/ 2948273 w 2948273"/>
              <a:gd name="connsiteY0" fmla="*/ 309890 h 313864"/>
              <a:gd name="connsiteX1" fmla="*/ 1426879 w 2948273"/>
              <a:gd name="connsiteY1" fmla="*/ 4 h 313864"/>
              <a:gd name="connsiteX2" fmla="*/ -1 w 2948273"/>
              <a:gd name="connsiteY2" fmla="*/ 313864 h 313864"/>
              <a:gd name="connsiteX0" fmla="*/ 2948273 w 2948273"/>
              <a:gd name="connsiteY0" fmla="*/ 276822 h 280796"/>
              <a:gd name="connsiteX1" fmla="*/ 1466894 w 2948273"/>
              <a:gd name="connsiteY1" fmla="*/ 2 h 280796"/>
              <a:gd name="connsiteX2" fmla="*/ -1 w 2948273"/>
              <a:gd name="connsiteY2" fmla="*/ 280796 h 280796"/>
              <a:gd name="connsiteX0" fmla="*/ 3213594 w 3213594"/>
              <a:gd name="connsiteY0" fmla="*/ 341052 h 341052"/>
              <a:gd name="connsiteX1" fmla="*/ 1732215 w 3213594"/>
              <a:gd name="connsiteY1" fmla="*/ 64232 h 341052"/>
              <a:gd name="connsiteX2" fmla="*/ 0 w 3213594"/>
              <a:gd name="connsiteY2" fmla="*/ 100027 h 341052"/>
              <a:gd name="connsiteX0" fmla="*/ 3213594 w 3213594"/>
              <a:gd name="connsiteY0" fmla="*/ 298001 h 298001"/>
              <a:gd name="connsiteX1" fmla="*/ 1732215 w 3213594"/>
              <a:gd name="connsiteY1" fmla="*/ 21181 h 298001"/>
              <a:gd name="connsiteX2" fmla="*/ 0 w 3213594"/>
              <a:gd name="connsiteY2" fmla="*/ 56976 h 298001"/>
              <a:gd name="connsiteX0" fmla="*/ 3213594 w 3213594"/>
              <a:gd name="connsiteY0" fmla="*/ 328151 h 328151"/>
              <a:gd name="connsiteX1" fmla="*/ 1592796 w 3213594"/>
              <a:gd name="connsiteY1" fmla="*/ 13398 h 328151"/>
              <a:gd name="connsiteX2" fmla="*/ 0 w 3213594"/>
              <a:gd name="connsiteY2" fmla="*/ 87126 h 328151"/>
              <a:gd name="connsiteX0" fmla="*/ 3213594 w 3213594"/>
              <a:gd name="connsiteY0" fmla="*/ 335842 h 335842"/>
              <a:gd name="connsiteX1" fmla="*/ 1592796 w 3213594"/>
              <a:gd name="connsiteY1" fmla="*/ 21089 h 335842"/>
              <a:gd name="connsiteX2" fmla="*/ 0 w 3213594"/>
              <a:gd name="connsiteY2" fmla="*/ 94817 h 335842"/>
              <a:gd name="connsiteX0" fmla="*/ 3213594 w 3213594"/>
              <a:gd name="connsiteY0" fmla="*/ 327397 h 327397"/>
              <a:gd name="connsiteX1" fmla="*/ 1732005 w 3213594"/>
              <a:gd name="connsiteY1" fmla="*/ 24646 h 327397"/>
              <a:gd name="connsiteX2" fmla="*/ 0 w 3213594"/>
              <a:gd name="connsiteY2" fmla="*/ 86372 h 327397"/>
            </a:gdLst>
            <a:ahLst/>
            <a:cxnLst>
              <a:cxn ang="0">
                <a:pos x="connsiteX0" y="connsiteY0"/>
              </a:cxn>
              <a:cxn ang="0">
                <a:pos x="connsiteX1" y="connsiteY1"/>
              </a:cxn>
              <a:cxn ang="0">
                <a:pos x="connsiteX2" y="connsiteY2"/>
              </a:cxn>
            </a:cxnLst>
            <a:rect l="l" t="t" r="r" b="b"/>
            <a:pathLst>
              <a:path w="3213594" h="327397">
                <a:moveTo>
                  <a:pt x="3213594" y="327397"/>
                </a:moveTo>
                <a:cubicBezTo>
                  <a:pt x="2859599" y="171119"/>
                  <a:pt x="2267604" y="64817"/>
                  <a:pt x="1732005" y="24646"/>
                </a:cubicBezTo>
                <a:cubicBezTo>
                  <a:pt x="1196406" y="-15525"/>
                  <a:pt x="731797" y="-14176"/>
                  <a:pt x="0" y="86372"/>
                </a:cubicBezTo>
              </a:path>
            </a:pathLst>
          </a:custGeom>
          <a:noFill/>
          <a:ln w="6350" cap="flat" cmpd="sng" algn="ctr">
            <a:solidFill>
              <a:srgbClr val="EC0016"/>
            </a:solid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6" name="Rechteck 5">
            <a:extLst>
              <a:ext uri="{FF2B5EF4-FFF2-40B4-BE49-F238E27FC236}">
                <a16:creationId xmlns:a16="http://schemas.microsoft.com/office/drawing/2014/main" id="{4BA7E107-8108-DF4D-81C9-BE3494E40250}"/>
              </a:ext>
            </a:extLst>
          </p:cNvPr>
          <p:cNvSpPr/>
          <p:nvPr/>
        </p:nvSpPr>
        <p:spPr>
          <a:xfrm>
            <a:off x="371474" y="1281867"/>
            <a:ext cx="1623701"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sp>
        <p:nvSpPr>
          <p:cNvPr id="73" name="Textfeld 72">
            <a:extLst>
              <a:ext uri="{FF2B5EF4-FFF2-40B4-BE49-F238E27FC236}">
                <a16:creationId xmlns:a16="http://schemas.microsoft.com/office/drawing/2014/main" id="{B6881E20-E155-5D45-A35C-EE1F751B6A19}"/>
              </a:ext>
            </a:extLst>
          </p:cNvPr>
          <p:cNvSpPr txBox="1"/>
          <p:nvPr/>
        </p:nvSpPr>
        <p:spPr>
          <a:xfrm>
            <a:off x="2001870" y="3018069"/>
            <a:ext cx="2448000" cy="1620000"/>
          </a:xfrm>
          <a:prstGeom prst="rect">
            <a:avLst/>
          </a:prstGeom>
          <a:solidFill>
            <a:schemeClr val="bg1"/>
          </a:solidFill>
          <a:ln>
            <a:noFill/>
          </a:ln>
        </p:spPr>
        <p:txBody>
          <a:bodyPr wrap="square" lIns="144000" tIns="144000" rIns="0" bIns="45720" rtlCol="0" anchor="t">
            <a:noAutofit/>
          </a:bodyPr>
          <a:lstStyle/>
          <a:p>
            <a:pPr algn="l" rtl="0" fontAlgn="auto">
              <a:spcBef>
                <a:spcPts val="0"/>
              </a:spcBef>
              <a:spcAft>
                <a:spcPts val="600"/>
              </a:spcAft>
              <a:defRPr/>
            </a:pPr>
            <a:r>
              <a:rPr lang="en-US" sz="1000" b="1" i="0" u="none" kern="0" baseline="0" dirty="0">
                <a:latin typeface="+mn-lt"/>
                <a:ea typeface="ＭＳ Ｐゴシック"/>
                <a:cs typeface="Arial"/>
              </a:rPr>
              <a:t>Dortmund Main Station</a:t>
            </a:r>
            <a:endParaRPr lang="en-US" sz="1000" i="0" u="none" strike="noStrike" kern="0" cap="none" spc="0" normalizeH="0" baseline="0" dirty="0">
              <a:ln>
                <a:noFill/>
              </a:ln>
              <a:effectLst/>
              <a:uLnTx/>
              <a:uFillTx/>
              <a:latin typeface="+mn-lt"/>
              <a:ea typeface="ＭＳ Ｐゴシック" pitchFamily="34" charset="-128"/>
              <a:cs typeface="Arial" pitchFamily="34" charset="0"/>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Extensive modernization without </a:t>
            </a:r>
            <a:br>
              <a:rPr lang="en-US" sz="800" b="0" kern="0" dirty="0">
                <a:latin typeface="+mn-lt"/>
                <a:ea typeface="ＭＳ Ｐゴシック"/>
                <a:cs typeface="Arial"/>
              </a:rPr>
            </a:br>
            <a:r>
              <a:rPr lang="en-US" sz="800" b="0" i="0" u="none" kern="0" baseline="0" dirty="0">
                <a:latin typeface="+mn-lt"/>
                <a:ea typeface="ＭＳ Ｐゴシック"/>
                <a:cs typeface="Arial"/>
              </a:rPr>
              <a:t>disrupting operations</a:t>
            </a: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Drones2BIM for supporting </a:t>
            </a:r>
            <a:br>
              <a:rPr lang="en-US" sz="800" b="0" kern="0" dirty="0">
                <a:latin typeface="+mn-lt"/>
                <a:ea typeface="ＭＳ Ｐゴシック"/>
                <a:cs typeface="Arial"/>
              </a:rPr>
            </a:br>
            <a:r>
              <a:rPr lang="en-US" sz="800" b="0" i="0" u="none" kern="0" baseline="0" dirty="0">
                <a:latin typeface="+mn-lt"/>
                <a:ea typeface="ＭＳ Ｐゴシック"/>
                <a:cs typeface="Arial"/>
              </a:rPr>
              <a:t>claims management, determination of actual work performed, with surveying services</a:t>
            </a: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Number of flights: approx. three a moth</a:t>
            </a:r>
          </a:p>
        </p:txBody>
      </p:sp>
      <p:sp>
        <p:nvSpPr>
          <p:cNvPr id="74" name="Rechteck 73">
            <a:extLst>
              <a:ext uri="{FF2B5EF4-FFF2-40B4-BE49-F238E27FC236}">
                <a16:creationId xmlns:a16="http://schemas.microsoft.com/office/drawing/2014/main" id="{4FE6EB8B-AC40-9745-9FFA-33502CE11CE6}"/>
              </a:ext>
            </a:extLst>
          </p:cNvPr>
          <p:cNvSpPr/>
          <p:nvPr/>
        </p:nvSpPr>
        <p:spPr>
          <a:xfrm>
            <a:off x="371474" y="3018069"/>
            <a:ext cx="1623701" cy="1620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pic>
        <p:nvPicPr>
          <p:cNvPr id="130" name="Picture 4"/>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13445" r="17084"/>
          <a:stretch/>
        </p:blipFill>
        <p:spPr bwMode="auto">
          <a:xfrm>
            <a:off x="377474" y="3086691"/>
            <a:ext cx="1617249" cy="1551378"/>
          </a:xfrm>
          <a:prstGeom prst="rect">
            <a:avLst/>
          </a:prstGeom>
          <a:ln w="38100" cap="sq">
            <a:noFill/>
            <a:prstDash val="solid"/>
            <a:miter lim="800000"/>
          </a:ln>
          <a:effectLst/>
        </p:spPr>
      </p:pic>
      <p:sp>
        <p:nvSpPr>
          <p:cNvPr id="85" name="Textfeld 84">
            <a:extLst>
              <a:ext uri="{FF2B5EF4-FFF2-40B4-BE49-F238E27FC236}">
                <a16:creationId xmlns:a16="http://schemas.microsoft.com/office/drawing/2014/main" id="{1D88DBA2-41CA-CE4E-988D-3C534918CAC1}"/>
              </a:ext>
            </a:extLst>
          </p:cNvPr>
          <p:cNvSpPr txBox="1"/>
          <p:nvPr/>
        </p:nvSpPr>
        <p:spPr>
          <a:xfrm>
            <a:off x="2001870" y="4731122"/>
            <a:ext cx="2448000" cy="1620000"/>
          </a:xfrm>
          <a:prstGeom prst="rect">
            <a:avLst/>
          </a:prstGeom>
          <a:solidFill>
            <a:schemeClr val="bg1"/>
          </a:solidFill>
          <a:ln>
            <a:noFill/>
          </a:ln>
        </p:spPr>
        <p:txBody>
          <a:bodyPr wrap="square" lIns="144000" tIns="144000" rIns="0" bIns="45720" rtlCol="0" anchor="t">
            <a:noAutofit/>
          </a:bodyPr>
          <a:lstStyle/>
          <a:p>
            <a:pPr algn="l" rtl="0" fontAlgn="auto">
              <a:spcBef>
                <a:spcPts val="0"/>
              </a:spcBef>
              <a:spcAft>
                <a:spcPts val="600"/>
              </a:spcAft>
              <a:defRPr/>
            </a:pPr>
            <a:r>
              <a:rPr lang="en-US" sz="1000" b="1" i="0" u="none" kern="0" baseline="0" dirty="0">
                <a:latin typeface="+mn-lt"/>
                <a:ea typeface="ＭＳ Ｐゴシック"/>
                <a:cs typeface="Arial"/>
              </a:rPr>
              <a:t>Aerial survey </a:t>
            </a:r>
            <a:br>
              <a:rPr lang="en-US" sz="1000" kern="0" dirty="0">
                <a:latin typeface="+mn-lt"/>
                <a:ea typeface="ＭＳ Ｐゴシック"/>
                <a:cs typeface="Arial"/>
              </a:rPr>
            </a:br>
            <a:r>
              <a:rPr lang="en-US" sz="1000" b="1" i="0" u="none" kern="0" baseline="0" dirty="0" err="1">
                <a:latin typeface="+mn-lt"/>
                <a:ea typeface="ＭＳ Ｐゴシック"/>
                <a:cs typeface="Arial"/>
              </a:rPr>
              <a:t>Fürth</a:t>
            </a:r>
            <a:r>
              <a:rPr lang="en-US" sz="500" b="1" i="0" u="none" kern="0" baseline="0" dirty="0">
                <a:latin typeface="+mn-lt"/>
                <a:ea typeface="ＭＳ Ｐゴシック"/>
                <a:cs typeface="Arial"/>
              </a:rPr>
              <a:t> </a:t>
            </a:r>
            <a:r>
              <a:rPr lang="en-US" sz="1000" b="1" i="0" u="none" kern="0" baseline="0" dirty="0">
                <a:latin typeface="+mn-lt"/>
                <a:ea typeface="ＭＳ Ｐゴシック"/>
                <a:cs typeface="Arial"/>
              </a:rPr>
              <a:t>- –</a:t>
            </a:r>
            <a:r>
              <a:rPr lang="en-US" sz="500" b="1" i="0" u="none" kern="0" baseline="0" dirty="0">
                <a:latin typeface="+mn-lt"/>
                <a:ea typeface="ＭＳ Ｐゴシック"/>
                <a:cs typeface="Arial"/>
              </a:rPr>
              <a:t> </a:t>
            </a:r>
            <a:r>
              <a:rPr lang="en-US" sz="1000" b="1" i="0" u="none" kern="0" baseline="0" dirty="0" err="1">
                <a:latin typeface="+mn-lt"/>
                <a:ea typeface="ＭＳ Ｐゴシック"/>
                <a:cs typeface="Arial"/>
              </a:rPr>
              <a:t>Gemünden</a:t>
            </a:r>
            <a:r>
              <a:rPr lang="en-US" sz="1000" b="1" i="0" u="none" kern="0" baseline="0" dirty="0">
                <a:latin typeface="+mn-lt"/>
                <a:ea typeface="ＭＳ Ｐゴシック"/>
                <a:cs typeface="Arial"/>
              </a:rPr>
              <a:t> line</a:t>
            </a:r>
            <a:endParaRPr lang="en-US" sz="1000" i="0" u="none" strike="noStrike" kern="0" cap="none" spc="0" normalizeH="0" baseline="0" dirty="0">
              <a:ln>
                <a:noFill/>
              </a:ln>
              <a:effectLst/>
              <a:uLnTx/>
              <a:uFillTx/>
              <a:latin typeface="+mn-lt"/>
              <a:ea typeface="ＭＳ Ｐゴシック" pitchFamily="34" charset="-128"/>
              <a:cs typeface="Arial" pitchFamily="34" charset="0"/>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New-build: Aerial survey of a 130-kilometer-long line section including all stations </a:t>
            </a:r>
            <a:r>
              <a:rPr lang="en-US" sz="800" b="0" i="0" u="none" kern="0" baseline="0" dirty="0" err="1">
                <a:latin typeface="+mn-lt"/>
                <a:ea typeface="ＭＳ Ｐゴシック"/>
                <a:cs typeface="Arial"/>
              </a:rPr>
              <a:t>en</a:t>
            </a:r>
            <a:r>
              <a:rPr lang="en-US" sz="800" b="0" i="0" u="none" kern="0" baseline="0" dirty="0">
                <a:latin typeface="+mn-lt"/>
                <a:ea typeface="ＭＳ Ｐゴシック"/>
                <a:cs typeface="Arial"/>
              </a:rPr>
              <a:t> route</a:t>
            </a:r>
            <a:endParaRPr lang="en-US" sz="800" b="0" kern="0" dirty="0">
              <a:latin typeface="+mn-lt"/>
              <a:ea typeface="ＭＳ Ｐゴシック"/>
              <a:cs typeface="Arial"/>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Drones2BIM for digital as-built documentation</a:t>
            </a: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All flights executed</a:t>
            </a:r>
            <a:r>
              <a:rPr lang="en-US" sz="800" b="0" kern="0" dirty="0">
                <a:latin typeface="+mn-lt"/>
                <a:ea typeface="ＭＳ Ｐゴシック"/>
                <a:cs typeface="Arial"/>
              </a:rPr>
              <a:t> </a:t>
            </a:r>
            <a:r>
              <a:rPr lang="en-US" sz="800" b="0" i="0" u="none" kern="0" baseline="0" dirty="0">
                <a:latin typeface="+mn-lt"/>
                <a:ea typeface="ＭＳ Ｐゴシック"/>
                <a:cs typeface="Arial"/>
              </a:rPr>
              <a:t>within one month</a:t>
            </a:r>
          </a:p>
        </p:txBody>
      </p:sp>
      <p:sp>
        <p:nvSpPr>
          <p:cNvPr id="88" name="Rechteck 87">
            <a:extLst>
              <a:ext uri="{FF2B5EF4-FFF2-40B4-BE49-F238E27FC236}">
                <a16:creationId xmlns:a16="http://schemas.microsoft.com/office/drawing/2014/main" id="{A766885C-ABC1-4740-BCD2-2C30A5352334}"/>
              </a:ext>
            </a:extLst>
          </p:cNvPr>
          <p:cNvSpPr/>
          <p:nvPr/>
        </p:nvSpPr>
        <p:spPr>
          <a:xfrm>
            <a:off x="371474" y="4731122"/>
            <a:ext cx="1623701" cy="16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sp>
        <p:nvSpPr>
          <p:cNvPr id="89" name="Shape 299">
            <a:extLst>
              <a:ext uri="{FF2B5EF4-FFF2-40B4-BE49-F238E27FC236}">
                <a16:creationId xmlns:a16="http://schemas.microsoft.com/office/drawing/2014/main" id="{56A0B630-1F0E-3448-99F1-C96D8801616F}"/>
              </a:ext>
            </a:extLst>
          </p:cNvPr>
          <p:cNvSpPr/>
          <p:nvPr/>
        </p:nvSpPr>
        <p:spPr>
          <a:xfrm>
            <a:off x="371473" y="4727744"/>
            <a:ext cx="4078397" cy="72000"/>
          </a:xfrm>
          <a:prstGeom prst="rect">
            <a:avLst/>
          </a:prstGeom>
          <a:solidFill>
            <a:srgbClr val="EC0016"/>
          </a:solidFill>
          <a:ln w="12700">
            <a:miter lim="400000"/>
          </a:ln>
          <a:effectLst/>
          <a:extLst>
            <a:ext uri="{C572A759-6A51-4108-AA02-DFA0A04FC94B}">
              <ma14:wrappingTextBoxFlag xmlns:lc="http://schemas.openxmlformats.org/drawingml/2006/lockedCanvas" xmlns:ma14="http://schemas.microsoft.com/office/mac/drawingml/2011/main" xmlns="" val="1"/>
            </a:ext>
          </a:extLst>
        </p:spPr>
        <p:txBody>
          <a:bodyPr lIns="71437" tIns="71437" rIns="71437" bIns="71437"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sz="1400" b="1" i="0" u="none" strike="noStrike" kern="0" cap="none" spc="0" normalizeH="0" baseline="0" noProof="0">
              <a:ln>
                <a:noFill/>
              </a:ln>
              <a:solidFill>
                <a:srgbClr val="FFFFFF"/>
              </a:solidFill>
              <a:effectLst/>
              <a:uLnTx/>
              <a:uFillTx/>
              <a:latin typeface="DB Office" panose="020B0604020202020204" pitchFamily="34" charset="0"/>
              <a:ea typeface="ＭＳ Ｐゴシック" pitchFamily="34" charset="-128"/>
              <a:cs typeface="Arial" pitchFamily="34" charset="0"/>
              <a:sym typeface="Helvetica Light"/>
            </a:endParaRPr>
          </a:p>
        </p:txBody>
      </p:sp>
      <p:sp>
        <p:nvSpPr>
          <p:cNvPr id="81" name="Shape 299">
            <a:extLst>
              <a:ext uri="{FF2B5EF4-FFF2-40B4-BE49-F238E27FC236}">
                <a16:creationId xmlns:a16="http://schemas.microsoft.com/office/drawing/2014/main" id="{5E8BD9E3-A645-A345-A26A-7EB30AC67896}"/>
              </a:ext>
            </a:extLst>
          </p:cNvPr>
          <p:cNvSpPr/>
          <p:nvPr/>
        </p:nvSpPr>
        <p:spPr>
          <a:xfrm>
            <a:off x="371473" y="3014691"/>
            <a:ext cx="4078397" cy="72000"/>
          </a:xfrm>
          <a:prstGeom prst="rect">
            <a:avLst/>
          </a:prstGeom>
          <a:solidFill>
            <a:srgbClr val="EC0016"/>
          </a:solidFill>
          <a:ln w="12700">
            <a:miter lim="400000"/>
          </a:ln>
          <a:effectLst/>
          <a:extLst>
            <a:ext uri="{C572A759-6A51-4108-AA02-DFA0A04FC94B}">
              <ma14:wrappingTextBoxFlag xmlns:lc="http://schemas.openxmlformats.org/drawingml/2006/lockedCanvas" xmlns:ma14="http://schemas.microsoft.com/office/mac/drawingml/2011/main" xmlns="" val="1"/>
            </a:ext>
          </a:extLst>
        </p:spPr>
        <p:txBody>
          <a:bodyPr lIns="71437" tIns="71437" rIns="71437" bIns="71437"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sz="1400" b="1" i="0" u="none" strike="noStrike" kern="0" cap="none" spc="0" normalizeH="0" baseline="0" noProof="0">
              <a:ln>
                <a:noFill/>
              </a:ln>
              <a:solidFill>
                <a:srgbClr val="FFFFFF"/>
              </a:solidFill>
              <a:effectLst/>
              <a:uLnTx/>
              <a:uFillTx/>
              <a:latin typeface="DB Office" panose="020B0604020202020204" pitchFamily="34" charset="0"/>
              <a:ea typeface="ＭＳ Ｐゴシック" pitchFamily="34" charset="-128"/>
              <a:cs typeface="Arial" pitchFamily="34" charset="0"/>
              <a:sym typeface="Helvetica Light"/>
            </a:endParaRPr>
          </a:p>
        </p:txBody>
      </p:sp>
      <p:pic>
        <p:nvPicPr>
          <p:cNvPr id="10" name="Grafik 9" descr="Ein Bild, das Text enthält.&#10;&#10;Automatisch generierte Beschreibung">
            <a:extLst>
              <a:ext uri="{FF2B5EF4-FFF2-40B4-BE49-F238E27FC236}">
                <a16:creationId xmlns:a16="http://schemas.microsoft.com/office/drawing/2014/main" id="{3083BEC7-0779-4349-A8FC-EF5E2DF1CEC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7833" r="1767"/>
          <a:stretch/>
        </p:blipFill>
        <p:spPr>
          <a:xfrm>
            <a:off x="10201405" y="1314362"/>
            <a:ext cx="1623701" cy="1571774"/>
          </a:xfrm>
          <a:prstGeom prst="rect">
            <a:avLst/>
          </a:prstGeom>
        </p:spPr>
      </p:pic>
      <p:sp>
        <p:nvSpPr>
          <p:cNvPr id="92" name="Textfeld 91">
            <a:extLst>
              <a:ext uri="{FF2B5EF4-FFF2-40B4-BE49-F238E27FC236}">
                <a16:creationId xmlns:a16="http://schemas.microsoft.com/office/drawing/2014/main" id="{FEB87F00-2562-2942-8939-43E59DF12A25}"/>
              </a:ext>
            </a:extLst>
          </p:cNvPr>
          <p:cNvSpPr txBox="1"/>
          <p:nvPr/>
        </p:nvSpPr>
        <p:spPr>
          <a:xfrm>
            <a:off x="7749548" y="1269399"/>
            <a:ext cx="2448000" cy="1620000"/>
          </a:xfrm>
          <a:prstGeom prst="rect">
            <a:avLst/>
          </a:prstGeom>
          <a:solidFill>
            <a:schemeClr val="bg1"/>
          </a:solidFill>
          <a:ln>
            <a:noFill/>
          </a:ln>
        </p:spPr>
        <p:txBody>
          <a:bodyPr wrap="square" lIns="144000" tIns="144000" rIns="0" bIns="45720" rtlCol="0" anchor="t">
            <a:noAutofit/>
          </a:bodyPr>
          <a:lstStyle/>
          <a:p>
            <a:pPr algn="l" rtl="0" fontAlgn="auto">
              <a:spcBef>
                <a:spcPts val="0"/>
              </a:spcBef>
              <a:spcAft>
                <a:spcPts val="600"/>
              </a:spcAft>
              <a:defRPr/>
            </a:pPr>
            <a:r>
              <a:rPr lang="en-US" sz="1000" b="1" i="0" u="none" kern="0" baseline="0">
                <a:latin typeface="+mn-lt"/>
                <a:ea typeface="ＭＳ Ｐゴシック"/>
                <a:cs typeface="Arial"/>
              </a:rPr>
              <a:t>Dresdner Railroad </a:t>
            </a:r>
            <a:br>
              <a:rPr lang="en-US" sz="1000" kern="0">
                <a:latin typeface="+mn-lt"/>
                <a:ea typeface="ＭＳ Ｐゴシック"/>
                <a:cs typeface="Arial"/>
              </a:rPr>
            </a:br>
            <a:r>
              <a:rPr lang="en-US" sz="1000" b="1" i="0" u="none" kern="0" baseline="0">
                <a:latin typeface="+mn-lt"/>
                <a:ea typeface="ＭＳ Ｐゴシック"/>
                <a:cs typeface="Arial"/>
              </a:rPr>
              <a:t>(Berlin Südkreuz</a:t>
            </a:r>
            <a:r>
              <a:rPr lang="en-US" sz="700" b="1" i="0" u="none" kern="0" baseline="0">
                <a:ea typeface="ＭＳ Ｐゴシック"/>
                <a:cs typeface="Arial"/>
              </a:rPr>
              <a:t> </a:t>
            </a:r>
            <a:r>
              <a:rPr lang="en-US" sz="1000" b="1" i="0" u="none" kern="0" baseline="0">
                <a:latin typeface="+mn-lt"/>
                <a:ea typeface="ＭＳ Ｐゴシック"/>
                <a:cs typeface="Arial"/>
              </a:rPr>
              <a:t>–</a:t>
            </a:r>
            <a:r>
              <a:rPr lang="en-US" sz="700" b="1" i="0" u="none" kern="0" baseline="0">
                <a:ea typeface="ＭＳ Ｐゴシック"/>
                <a:cs typeface="Arial"/>
              </a:rPr>
              <a:t> </a:t>
            </a:r>
            <a:r>
              <a:rPr lang="en-US" sz="1000" b="1" i="0" u="none" kern="0" baseline="0">
                <a:latin typeface="+mn-lt"/>
                <a:ea typeface="ＭＳ Ｐゴシック"/>
                <a:cs typeface="Arial"/>
              </a:rPr>
              <a:t>Blankenfelde)</a:t>
            </a:r>
            <a:endParaRPr lang="en-US" sz="1000" i="0" u="none" strike="noStrike" kern="0" cap="none" spc="0" normalizeH="0" baseline="0" dirty="0">
              <a:ln>
                <a:noFill/>
              </a:ln>
              <a:effectLst/>
              <a:uLnTx/>
              <a:uFillTx/>
              <a:latin typeface="+mn-lt"/>
              <a:ea typeface="ＭＳ Ｐゴシック" pitchFamily="34" charset="-128"/>
              <a:cs typeface="Arial" pitchFamily="34" charset="0"/>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a:latin typeface="+mn-lt"/>
                <a:ea typeface="ＭＳ Ｐゴシック"/>
                <a:cs typeface="Arial"/>
              </a:rPr>
              <a:t>Upgrading, electrification and extension of existing track system to relieve congestion at Berlin transport hub</a:t>
            </a: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a:latin typeface="+mn-lt"/>
                <a:ea typeface="ＭＳ Ｐゴシック"/>
                <a:cs typeface="Arial"/>
              </a:rPr>
              <a:t>Drones2BIM to support documentation, analysis and determination of actual work performed, e.g. in underground cable installation and track-installed switching devices as well as for as-built documentation</a:t>
            </a:r>
          </a:p>
          <a:p>
            <a:pPr marL="88900" indent="-82550" algn="l" rtl="0" fontAlgn="auto">
              <a:spcBef>
                <a:spcPts val="0"/>
              </a:spcBef>
              <a:spcAft>
                <a:spcPts val="600"/>
              </a:spcAft>
              <a:buClr>
                <a:schemeClr val="accent2"/>
              </a:buClr>
              <a:buSzPct val="120000"/>
              <a:buFont typeface="Wingdings" pitchFamily="2" charset="2"/>
              <a:buChar char="§"/>
              <a:defRPr/>
            </a:pPr>
            <a:endParaRPr lang="en-US" sz="800" b="0" kern="0" dirty="0">
              <a:latin typeface="+mn-lt"/>
              <a:ea typeface="ＭＳ Ｐゴシック"/>
              <a:cs typeface="Arial"/>
            </a:endParaRPr>
          </a:p>
        </p:txBody>
      </p:sp>
      <p:sp>
        <p:nvSpPr>
          <p:cNvPr id="107" name="Shape 299"/>
          <p:cNvSpPr/>
          <p:nvPr/>
        </p:nvSpPr>
        <p:spPr>
          <a:xfrm>
            <a:off x="7746709" y="1266021"/>
            <a:ext cx="4078397" cy="72000"/>
          </a:xfrm>
          <a:prstGeom prst="rect">
            <a:avLst/>
          </a:prstGeom>
          <a:solidFill>
            <a:srgbClr val="EC0016"/>
          </a:solidFill>
          <a:ln w="12700">
            <a:miter lim="400000"/>
          </a:ln>
          <a:effectLst/>
          <a:extLst>
            <a:ext uri="{C572A759-6A51-4108-AA02-DFA0A04FC94B}">
              <ma14:wrappingTextBoxFlag xmlns:lc="http://schemas.openxmlformats.org/drawingml/2006/lockedCanvas" xmlns:ma14="http://schemas.microsoft.com/office/mac/drawingml/2011/main" xmlns="" val="1"/>
            </a:ext>
          </a:extLst>
        </p:spPr>
        <p:txBody>
          <a:bodyPr lIns="71437" tIns="71437" rIns="71437" bIns="71437"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sz="1400" b="1" i="0" u="none" strike="noStrike" kern="0" cap="none" spc="0" normalizeH="0" baseline="0" noProof="0">
              <a:ln>
                <a:noFill/>
              </a:ln>
              <a:solidFill>
                <a:srgbClr val="FFFFFF"/>
              </a:solidFill>
              <a:effectLst/>
              <a:uLnTx/>
              <a:uFillTx/>
              <a:latin typeface="DB Office" panose="020B0604020202020204" pitchFamily="34" charset="0"/>
              <a:ea typeface="ＭＳ Ｐゴシック" pitchFamily="34" charset="-128"/>
              <a:cs typeface="Arial" pitchFamily="34" charset="0"/>
              <a:sym typeface="Helvetica Light"/>
            </a:endParaRPr>
          </a:p>
        </p:txBody>
      </p:sp>
      <p:sp>
        <p:nvSpPr>
          <p:cNvPr id="95" name="Textfeld 94">
            <a:extLst>
              <a:ext uri="{FF2B5EF4-FFF2-40B4-BE49-F238E27FC236}">
                <a16:creationId xmlns:a16="http://schemas.microsoft.com/office/drawing/2014/main" id="{EB04D676-4B54-024A-8DC7-0B95342F08C8}"/>
              </a:ext>
            </a:extLst>
          </p:cNvPr>
          <p:cNvSpPr txBox="1"/>
          <p:nvPr/>
        </p:nvSpPr>
        <p:spPr>
          <a:xfrm>
            <a:off x="7748142" y="3012466"/>
            <a:ext cx="2448000" cy="1620000"/>
          </a:xfrm>
          <a:prstGeom prst="rect">
            <a:avLst/>
          </a:prstGeom>
          <a:solidFill>
            <a:schemeClr val="bg1"/>
          </a:solidFill>
          <a:ln>
            <a:noFill/>
          </a:ln>
        </p:spPr>
        <p:txBody>
          <a:bodyPr wrap="square" lIns="144000" tIns="144000" rIns="0" bIns="45720" rtlCol="0" anchor="t">
            <a:noAutofit/>
          </a:bodyPr>
          <a:lstStyle/>
          <a:p>
            <a:pPr algn="l" rtl="0" fontAlgn="auto">
              <a:spcBef>
                <a:spcPts val="0"/>
              </a:spcBef>
              <a:spcAft>
                <a:spcPts val="600"/>
              </a:spcAft>
              <a:defRPr/>
            </a:pPr>
            <a:r>
              <a:rPr lang="en-US" sz="1000" b="1" i="0" u="none" kern="0" baseline="0" dirty="0">
                <a:latin typeface="+mn-lt"/>
                <a:ea typeface="ＭＳ Ｐゴシック"/>
                <a:cs typeface="Arial"/>
              </a:rPr>
              <a:t>Halle junction</a:t>
            </a:r>
            <a:endParaRPr lang="en-US" sz="1000" i="0" u="none" strike="noStrike" kern="0" cap="none" spc="0" normalizeH="0" baseline="0" dirty="0">
              <a:ln>
                <a:noFill/>
              </a:ln>
              <a:effectLst/>
              <a:uLnTx/>
              <a:uFillTx/>
              <a:latin typeface="+mn-lt"/>
              <a:ea typeface="ＭＳ Ｐゴシック" pitchFamily="34" charset="-128"/>
              <a:cs typeface="Arial" pitchFamily="34" charset="0"/>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Aerial survey of the Halle rail junction </a:t>
            </a:r>
            <a:br>
              <a:rPr lang="en-US" sz="800" b="0" kern="0" dirty="0">
                <a:latin typeface="+mn-lt"/>
                <a:ea typeface="ＭＳ Ｐゴシック"/>
                <a:cs typeface="Arial"/>
              </a:rPr>
            </a:br>
            <a:r>
              <a:rPr lang="en-US" sz="800" b="0" i="0" u="none" kern="0" baseline="0" dirty="0">
                <a:latin typeface="+mn-lt"/>
                <a:ea typeface="ＭＳ Ｐゴシック"/>
                <a:cs typeface="Arial"/>
              </a:rPr>
              <a:t>incl. train-handling sidings, main station, traffic infrastructure, airport and all feeder lines</a:t>
            </a: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dirty="0">
                <a:latin typeface="+mn-lt"/>
                <a:ea typeface="ＭＳ Ｐゴシック"/>
                <a:cs typeface="Arial"/>
              </a:rPr>
              <a:t>Generation of high-resolution </a:t>
            </a:r>
            <a:r>
              <a:rPr lang="en-US" sz="800" b="0" kern="0" dirty="0">
                <a:latin typeface="+mn-lt"/>
                <a:ea typeface="ＭＳ Ｐゴシック"/>
                <a:cs typeface="Arial"/>
              </a:rPr>
              <a:t> </a:t>
            </a:r>
            <a:r>
              <a:rPr lang="en-US" sz="800" b="0" i="0" u="none" kern="0" baseline="0" dirty="0">
                <a:latin typeface="+mn-lt"/>
                <a:ea typeface="ＭＳ Ｐゴシック"/>
                <a:cs typeface="Arial"/>
              </a:rPr>
              <a:t>geo-referenced </a:t>
            </a:r>
            <a:r>
              <a:rPr lang="en-US" sz="800" b="0" i="0" u="none" kern="0" baseline="0" dirty="0" err="1">
                <a:latin typeface="+mn-lt"/>
                <a:ea typeface="ＭＳ Ｐゴシック"/>
                <a:cs typeface="Arial"/>
              </a:rPr>
              <a:t>orthophotos</a:t>
            </a:r>
            <a:r>
              <a:rPr lang="en-US" sz="800" b="0" i="0" u="none" kern="0" baseline="0" dirty="0">
                <a:latin typeface="+mn-lt"/>
                <a:ea typeface="ＭＳ Ｐゴシック"/>
                <a:cs typeface="Arial"/>
              </a:rPr>
              <a:t> </a:t>
            </a:r>
            <a:r>
              <a:rPr lang="en-US" sz="800" b="0" kern="0" dirty="0">
                <a:latin typeface="+mn-lt"/>
                <a:ea typeface="ＭＳ Ｐゴシック"/>
                <a:cs typeface="Arial"/>
              </a:rPr>
              <a:t>f</a:t>
            </a:r>
            <a:r>
              <a:rPr lang="en-US" sz="800" b="0" i="0" u="none" kern="0" baseline="0" dirty="0">
                <a:latin typeface="+mn-lt"/>
                <a:ea typeface="ＭＳ Ｐゴシック"/>
                <a:cs typeface="Arial"/>
              </a:rPr>
              <a:t>or comparison with as-built drawings</a:t>
            </a:r>
          </a:p>
          <a:p>
            <a:pPr marL="88900" indent="-82550" algn="l" rtl="0" fontAlgn="auto">
              <a:spcBef>
                <a:spcPts val="0"/>
              </a:spcBef>
              <a:spcAft>
                <a:spcPts val="600"/>
              </a:spcAft>
              <a:buClr>
                <a:schemeClr val="accent2"/>
              </a:buClr>
              <a:buSzPct val="120000"/>
              <a:buFont typeface="Wingdings" pitchFamily="2" charset="2"/>
              <a:buChar char="§"/>
              <a:defRPr/>
            </a:pPr>
            <a:endParaRPr lang="en-US" sz="800" b="0" kern="0" dirty="0">
              <a:latin typeface="+mn-lt"/>
              <a:ea typeface="ＭＳ Ｐゴシック"/>
              <a:cs typeface="Arial"/>
            </a:endParaRPr>
          </a:p>
          <a:p>
            <a:pPr marL="88900" indent="-82550" algn="l" rtl="0" fontAlgn="auto">
              <a:spcBef>
                <a:spcPts val="0"/>
              </a:spcBef>
              <a:spcAft>
                <a:spcPts val="600"/>
              </a:spcAft>
              <a:buClr>
                <a:schemeClr val="accent2"/>
              </a:buClr>
              <a:buSzPct val="120000"/>
              <a:buFont typeface="Wingdings" pitchFamily="2" charset="2"/>
              <a:buChar char="§"/>
              <a:defRPr/>
            </a:pPr>
            <a:endParaRPr lang="en-US" sz="800" b="0" kern="0" dirty="0">
              <a:latin typeface="+mn-lt"/>
              <a:ea typeface="ＭＳ Ｐゴシック"/>
              <a:cs typeface="Arial"/>
            </a:endParaRPr>
          </a:p>
        </p:txBody>
      </p:sp>
      <p:pic>
        <p:nvPicPr>
          <p:cNvPr id="98" name="Grafik 4" descr="Ein Bild, das draußen, Spur, Gebäude, Zug enthält.&#10;&#10;Beschreibung automatisch generiert.">
            <a:extLst>
              <a:ext uri="{FF2B5EF4-FFF2-40B4-BE49-F238E27FC236}">
                <a16:creationId xmlns:a16="http://schemas.microsoft.com/office/drawing/2014/main" id="{FF83FDE9-51D7-D044-8F25-22655FAFAAEE}"/>
              </a:ext>
            </a:extLst>
          </p:cNvPr>
          <p:cNvPicPr>
            <a:picLocks noChangeAspect="1"/>
          </p:cNvPicPr>
          <p:nvPr/>
        </p:nvPicPr>
        <p:blipFill rotWithShape="1">
          <a:blip r:embed="rId24"/>
          <a:srcRect l="17516" r="25956"/>
          <a:stretch/>
        </p:blipFill>
        <p:spPr>
          <a:xfrm>
            <a:off x="10195417" y="3050691"/>
            <a:ext cx="1623702" cy="1581775"/>
          </a:xfrm>
          <a:prstGeom prst="rect">
            <a:avLst/>
          </a:prstGeom>
        </p:spPr>
      </p:pic>
      <p:sp>
        <p:nvSpPr>
          <p:cNvPr id="96" name="Shape 299">
            <a:extLst>
              <a:ext uri="{FF2B5EF4-FFF2-40B4-BE49-F238E27FC236}">
                <a16:creationId xmlns:a16="http://schemas.microsoft.com/office/drawing/2014/main" id="{D311A9C5-E7D6-AF4D-835C-3B0F5BD6B2A9}"/>
              </a:ext>
            </a:extLst>
          </p:cNvPr>
          <p:cNvSpPr/>
          <p:nvPr/>
        </p:nvSpPr>
        <p:spPr>
          <a:xfrm>
            <a:off x="7745303" y="3009088"/>
            <a:ext cx="4078397" cy="72000"/>
          </a:xfrm>
          <a:prstGeom prst="rect">
            <a:avLst/>
          </a:prstGeom>
          <a:solidFill>
            <a:srgbClr val="EC0016"/>
          </a:solidFill>
          <a:ln w="12700">
            <a:miter lim="400000"/>
          </a:ln>
          <a:effectLst/>
          <a:extLst>
            <a:ext uri="{C572A759-6A51-4108-AA02-DFA0A04FC94B}">
              <ma14:wrappingTextBoxFlag xmlns:lc="http://schemas.openxmlformats.org/drawingml/2006/lockedCanvas" xmlns:ma14="http://schemas.microsoft.com/office/mac/drawingml/2011/main" xmlns="" val="1"/>
            </a:ext>
          </a:extLst>
        </p:spPr>
        <p:txBody>
          <a:bodyPr lIns="71437" tIns="71437" rIns="71437" bIns="71437"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sz="1400" b="1" i="0" u="none" strike="noStrike" kern="0" cap="none" spc="0" normalizeH="0" baseline="0" noProof="0">
              <a:ln>
                <a:noFill/>
              </a:ln>
              <a:solidFill>
                <a:srgbClr val="FFFFFF"/>
              </a:solidFill>
              <a:effectLst/>
              <a:uLnTx/>
              <a:uFillTx/>
              <a:latin typeface="DB Office" panose="020B0604020202020204" pitchFamily="34" charset="0"/>
              <a:ea typeface="ＭＳ Ｐゴシック" pitchFamily="34" charset="-128"/>
              <a:cs typeface="Arial" pitchFamily="34" charset="0"/>
              <a:sym typeface="Helvetica Light"/>
            </a:endParaRPr>
          </a:p>
        </p:txBody>
      </p:sp>
      <p:pic>
        <p:nvPicPr>
          <p:cNvPr id="5" name="Grafik 5" descr="Ein Bild, das draußen, Gras, Rock, Gebäude enthält.&#10;&#10;Beschreibung automatisch generiert.">
            <a:extLst>
              <a:ext uri="{FF2B5EF4-FFF2-40B4-BE49-F238E27FC236}">
                <a16:creationId xmlns:a16="http://schemas.microsoft.com/office/drawing/2014/main" id="{334598F2-8497-4E40-A7E9-AB5C817C47A7}"/>
              </a:ext>
            </a:extLst>
          </p:cNvPr>
          <p:cNvPicPr>
            <a:picLocks noChangeAspect="1"/>
          </p:cNvPicPr>
          <p:nvPr/>
        </p:nvPicPr>
        <p:blipFill rotWithShape="1">
          <a:blip r:embed="rId25"/>
          <a:srcRect l="42849" r="20387"/>
          <a:stretch/>
        </p:blipFill>
        <p:spPr>
          <a:xfrm>
            <a:off x="10197548" y="4778662"/>
            <a:ext cx="1626152" cy="1562102"/>
          </a:xfrm>
          <a:prstGeom prst="rect">
            <a:avLst/>
          </a:prstGeom>
        </p:spPr>
      </p:pic>
      <p:sp>
        <p:nvSpPr>
          <p:cNvPr id="99" name="Textfeld 98">
            <a:extLst>
              <a:ext uri="{FF2B5EF4-FFF2-40B4-BE49-F238E27FC236}">
                <a16:creationId xmlns:a16="http://schemas.microsoft.com/office/drawing/2014/main" id="{822A2226-9F67-344C-B467-282C5C377A95}"/>
              </a:ext>
            </a:extLst>
          </p:cNvPr>
          <p:cNvSpPr txBox="1"/>
          <p:nvPr/>
        </p:nvSpPr>
        <p:spPr>
          <a:xfrm>
            <a:off x="7748142" y="4720764"/>
            <a:ext cx="2448000" cy="1620000"/>
          </a:xfrm>
          <a:prstGeom prst="rect">
            <a:avLst/>
          </a:prstGeom>
          <a:solidFill>
            <a:schemeClr val="bg1"/>
          </a:solidFill>
          <a:ln>
            <a:noFill/>
          </a:ln>
        </p:spPr>
        <p:txBody>
          <a:bodyPr wrap="square" lIns="144000" tIns="144000" rIns="0" bIns="45720" rtlCol="0" anchor="t">
            <a:noAutofit/>
          </a:bodyPr>
          <a:lstStyle/>
          <a:p>
            <a:pPr algn="l" rtl="0" fontAlgn="auto">
              <a:spcBef>
                <a:spcPts val="0"/>
              </a:spcBef>
              <a:spcAft>
                <a:spcPts val="600"/>
              </a:spcAft>
              <a:defRPr/>
            </a:pPr>
            <a:r>
              <a:rPr lang="en-US" sz="1000" b="1" i="0" u="none" kern="0" baseline="0">
                <a:latin typeface="+mn-lt"/>
                <a:ea typeface="ＭＳ Ｐゴシック"/>
                <a:cs typeface="Arial"/>
              </a:rPr>
              <a:t>Aerial survey of cliff faces </a:t>
            </a:r>
            <a:br>
              <a:rPr lang="en-US" sz="1000" kern="0">
                <a:latin typeface="+mn-lt"/>
                <a:ea typeface="ＭＳ Ｐゴシック"/>
                <a:cs typeface="Arial"/>
              </a:rPr>
            </a:br>
            <a:r>
              <a:rPr lang="en-US" sz="1000" b="1" i="0" u="none" kern="0" baseline="0">
                <a:latin typeface="+mn-lt"/>
                <a:ea typeface="ＭＳ Ｐゴシック"/>
                <a:cs typeface="Arial"/>
              </a:rPr>
              <a:t>near Treuchtlingen</a:t>
            </a:r>
            <a:endParaRPr lang="en-US" sz="1000" i="0" u="none" strike="noStrike" kern="0" cap="none" spc="0" normalizeH="0" baseline="0" dirty="0">
              <a:ln>
                <a:noFill/>
              </a:ln>
              <a:effectLst/>
              <a:uLnTx/>
              <a:uFillTx/>
              <a:latin typeface="+mn-lt"/>
              <a:ea typeface="ＭＳ Ｐゴシック" pitchFamily="34" charset="-128"/>
              <a:cs typeface="Arial" pitchFamily="34" charset="0"/>
            </a:endParaRP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a:latin typeface="+mn-lt"/>
                <a:ea typeface="ＭＳ Ｐゴシック"/>
                <a:cs typeface="Arial"/>
              </a:rPr>
              <a:t>Aerial survey of cliff faces that are difficult to access </a:t>
            </a: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a:latin typeface="+mn-lt"/>
                <a:ea typeface="ＭＳ Ｐゴシック"/>
                <a:cs typeface="Arial"/>
              </a:rPr>
              <a:t>Generation of high-resolution orthophotos </a:t>
            </a:r>
            <a:br>
              <a:rPr lang="en-US" sz="800" b="0" kern="0">
                <a:latin typeface="+mn-lt"/>
                <a:ea typeface="ＭＳ Ｐゴシック"/>
                <a:cs typeface="Arial"/>
              </a:rPr>
            </a:br>
            <a:r>
              <a:rPr lang="en-US" sz="800" b="0" i="0" u="none" kern="0" baseline="0">
                <a:latin typeface="+mn-lt"/>
                <a:ea typeface="ＭＳ Ｐゴシック"/>
                <a:cs typeface="Arial"/>
              </a:rPr>
              <a:t>for as-built documentation</a:t>
            </a:r>
          </a:p>
          <a:p>
            <a:pPr marL="88900" indent="-82550" algn="l" rtl="0" fontAlgn="auto">
              <a:spcBef>
                <a:spcPts val="0"/>
              </a:spcBef>
              <a:spcAft>
                <a:spcPts val="600"/>
              </a:spcAft>
              <a:buClr>
                <a:schemeClr val="accent2"/>
              </a:buClr>
              <a:buSzPct val="120000"/>
              <a:buFont typeface="Wingdings" pitchFamily="2" charset="2"/>
              <a:buChar char="§"/>
              <a:defRPr/>
            </a:pPr>
            <a:r>
              <a:rPr lang="en-US" sz="800" b="0" i="0" u="none" kern="0" baseline="0">
                <a:latin typeface="+mn-lt"/>
                <a:ea typeface="ＭＳ Ｐゴシック"/>
                <a:cs typeface="Arial"/>
              </a:rPr>
              <a:t>No need for special climbers within the scope of the inspection intervals</a:t>
            </a:r>
          </a:p>
          <a:p>
            <a:pPr marL="88900" indent="-82550" algn="l" rtl="0" fontAlgn="auto">
              <a:spcBef>
                <a:spcPts val="0"/>
              </a:spcBef>
              <a:spcAft>
                <a:spcPts val="600"/>
              </a:spcAft>
              <a:buClr>
                <a:schemeClr val="accent2"/>
              </a:buClr>
              <a:buSzPct val="120000"/>
              <a:buFont typeface="Wingdings" pitchFamily="2" charset="2"/>
              <a:buChar char="§"/>
              <a:defRPr/>
            </a:pPr>
            <a:endParaRPr lang="en-US" sz="800" b="0" kern="0" dirty="0">
              <a:latin typeface="+mn-lt"/>
              <a:ea typeface="ＭＳ Ｐゴシック"/>
              <a:cs typeface="Arial"/>
            </a:endParaRPr>
          </a:p>
        </p:txBody>
      </p:sp>
      <p:sp>
        <p:nvSpPr>
          <p:cNvPr id="101" name="Shape 299">
            <a:extLst>
              <a:ext uri="{FF2B5EF4-FFF2-40B4-BE49-F238E27FC236}">
                <a16:creationId xmlns:a16="http://schemas.microsoft.com/office/drawing/2014/main" id="{81B315CE-8C38-6345-9F0F-2D3509D3FE31}"/>
              </a:ext>
            </a:extLst>
          </p:cNvPr>
          <p:cNvSpPr/>
          <p:nvPr/>
        </p:nvSpPr>
        <p:spPr>
          <a:xfrm>
            <a:off x="7745303" y="4717386"/>
            <a:ext cx="4078397" cy="72000"/>
          </a:xfrm>
          <a:prstGeom prst="rect">
            <a:avLst/>
          </a:prstGeom>
          <a:solidFill>
            <a:srgbClr val="EC0016"/>
          </a:solidFill>
          <a:ln w="12700">
            <a:miter lim="400000"/>
          </a:ln>
          <a:effectLst/>
          <a:extLst>
            <a:ext uri="{C572A759-6A51-4108-AA02-DFA0A04FC94B}">
              <ma14:wrappingTextBoxFlag xmlns:lc="http://schemas.openxmlformats.org/drawingml/2006/lockedCanvas" xmlns:ma14="http://schemas.microsoft.com/office/mac/drawingml/2011/main" xmlns="" val="1"/>
            </a:ext>
          </a:extLst>
        </p:spPr>
        <p:txBody>
          <a:bodyPr lIns="71437" tIns="71437" rIns="71437" bIns="71437"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sz="1400" b="1" i="0" u="none" strike="noStrike" kern="0" cap="none" spc="0" normalizeH="0" baseline="0" noProof="0">
              <a:ln>
                <a:noFill/>
              </a:ln>
              <a:solidFill>
                <a:srgbClr val="FFFFFF"/>
              </a:solidFill>
              <a:effectLst/>
              <a:uLnTx/>
              <a:uFillTx/>
              <a:latin typeface="DB Office" panose="020B0604020202020204" pitchFamily="34" charset="0"/>
              <a:ea typeface="ＭＳ Ｐゴシック" pitchFamily="34" charset="-128"/>
              <a:cs typeface="Arial" pitchFamily="34" charset="0"/>
              <a:sym typeface="Helvetica Light"/>
            </a:endParaRPr>
          </a:p>
        </p:txBody>
      </p:sp>
      <p:sp>
        <p:nvSpPr>
          <p:cNvPr id="82" name="Rechteck 81">
            <a:extLst>
              <a:ext uri="{FF2B5EF4-FFF2-40B4-BE49-F238E27FC236}">
                <a16:creationId xmlns:a16="http://schemas.microsoft.com/office/drawing/2014/main" id="{CCCDDC20-4DFE-430A-8E02-E2D5C21B2182}"/>
              </a:ext>
            </a:extLst>
          </p:cNvPr>
          <p:cNvSpPr/>
          <p:nvPr/>
        </p:nvSpPr>
        <p:spPr>
          <a:xfrm>
            <a:off x="10037134" y="4198510"/>
            <a:ext cx="2154865" cy="760351"/>
          </a:xfrm>
          <a:prstGeom prst="rect">
            <a:avLst/>
          </a:prstGeom>
          <a:solidFill>
            <a:sysClr val="window" lastClr="FFFFFF">
              <a:alpha val="61000"/>
            </a:sys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cs typeface="Arial" pitchFamily="34" charset="0"/>
            </a:endParaRPr>
          </a:p>
        </p:txBody>
      </p:sp>
      <p:pic>
        <p:nvPicPr>
          <p:cNvPr id="7" name="Grafik 6" descr="Ein Bild, das Text, Karte enthält.&#10;&#10;Automatisch generierte Beschreibung">
            <a:extLst>
              <a:ext uri="{FF2B5EF4-FFF2-40B4-BE49-F238E27FC236}">
                <a16:creationId xmlns:a16="http://schemas.microsoft.com/office/drawing/2014/main" id="{222B9E51-9920-453E-9F38-68336253D712}"/>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50930" b="650"/>
          <a:stretch/>
        </p:blipFill>
        <p:spPr>
          <a:xfrm>
            <a:off x="363856" y="1296039"/>
            <a:ext cx="1633575" cy="1609206"/>
          </a:xfrm>
          <a:prstGeom prst="rect">
            <a:avLst/>
          </a:prstGeom>
        </p:spPr>
      </p:pic>
      <p:sp>
        <p:nvSpPr>
          <p:cNvPr id="109" name="Rechteck 108">
            <a:extLst>
              <a:ext uri="{FF2B5EF4-FFF2-40B4-BE49-F238E27FC236}">
                <a16:creationId xmlns:a16="http://schemas.microsoft.com/office/drawing/2014/main" id="{1CACFAEA-C175-EC46-99ED-FE386FD9A5F3}"/>
              </a:ext>
            </a:extLst>
          </p:cNvPr>
          <p:cNvSpPr/>
          <p:nvPr/>
        </p:nvSpPr>
        <p:spPr>
          <a:xfrm>
            <a:off x="9788020" y="5783355"/>
            <a:ext cx="810721" cy="810721"/>
          </a:xfrm>
          <a:prstGeom prst="rect">
            <a:avLst/>
          </a:prstGeom>
          <a:solidFill>
            <a:schemeClr val="bg1">
              <a:alpha val="61000"/>
            </a:scheme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93" name="Shape 299">
            <a:extLst>
              <a:ext uri="{FF2B5EF4-FFF2-40B4-BE49-F238E27FC236}">
                <a16:creationId xmlns:a16="http://schemas.microsoft.com/office/drawing/2014/main" id="{9E5B9258-95E3-524C-88C3-29AFBD89B657}"/>
              </a:ext>
            </a:extLst>
          </p:cNvPr>
          <p:cNvSpPr/>
          <p:nvPr/>
        </p:nvSpPr>
        <p:spPr>
          <a:xfrm>
            <a:off x="367714" y="1266021"/>
            <a:ext cx="4078397" cy="72000"/>
          </a:xfrm>
          <a:prstGeom prst="rect">
            <a:avLst/>
          </a:prstGeom>
          <a:solidFill>
            <a:srgbClr val="EC0016"/>
          </a:solidFill>
          <a:ln w="12700">
            <a:miter lim="400000"/>
          </a:ln>
          <a:effectLst/>
          <a:extLst>
            <a:ext uri="{C572A759-6A51-4108-AA02-DFA0A04FC94B}">
              <ma14:wrappingTextBoxFlag xmlns:lc="http://schemas.openxmlformats.org/drawingml/2006/lockedCanvas" xmlns:ma14="http://schemas.microsoft.com/office/mac/drawingml/2011/main" xmlns="" val="1"/>
            </a:ext>
          </a:extLst>
        </p:spPr>
        <p:txBody>
          <a:bodyPr lIns="71437" tIns="71437" rIns="71437" bIns="71437"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marL="0" marR="0" lvl="0" indent="0" algn="ctr" defTabSz="821531" rtl="0" eaLnBrk="1" fontAlgn="auto" latinLnBrk="0" hangingPunct="0">
              <a:lnSpc>
                <a:spcPct val="100000"/>
              </a:lnSpc>
              <a:spcBef>
                <a:spcPts val="0"/>
              </a:spcBef>
              <a:spcAft>
                <a:spcPts val="0"/>
              </a:spcAft>
              <a:buClrTx/>
              <a:buSzTx/>
              <a:buFontTx/>
              <a:buNone/>
              <a:tabLst/>
              <a:defRPr/>
            </a:pPr>
            <a:endParaRPr kumimoji="0" sz="1400" b="1" i="0" u="none" strike="noStrike" kern="0" cap="none" spc="0" normalizeH="0" baseline="0" noProof="0">
              <a:ln>
                <a:noFill/>
              </a:ln>
              <a:solidFill>
                <a:srgbClr val="FFFFFF"/>
              </a:solidFill>
              <a:effectLst/>
              <a:uLnTx/>
              <a:uFillTx/>
              <a:latin typeface="DB Office" panose="020B0604020202020204" pitchFamily="34" charset="0"/>
              <a:ea typeface="ＭＳ Ｐゴシック" pitchFamily="34" charset="-128"/>
              <a:cs typeface="Arial" pitchFamily="34" charset="0"/>
              <a:sym typeface="Helvetica Light"/>
            </a:endParaRPr>
          </a:p>
        </p:txBody>
      </p:sp>
      <p:sp>
        <p:nvSpPr>
          <p:cNvPr id="91" name="Rechteck 90">
            <a:extLst>
              <a:ext uri="{FF2B5EF4-FFF2-40B4-BE49-F238E27FC236}">
                <a16:creationId xmlns:a16="http://schemas.microsoft.com/office/drawing/2014/main" id="{A32E5BDD-E5E4-B746-9C29-D2DACF72F9F0}"/>
              </a:ext>
            </a:extLst>
          </p:cNvPr>
          <p:cNvSpPr/>
          <p:nvPr/>
        </p:nvSpPr>
        <p:spPr>
          <a:xfrm>
            <a:off x="1317416" y="2572323"/>
            <a:ext cx="810721" cy="810721"/>
          </a:xfrm>
          <a:prstGeom prst="rect">
            <a:avLst/>
          </a:prstGeom>
          <a:solidFill>
            <a:schemeClr val="bg1">
              <a:alpha val="61000"/>
            </a:scheme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pic>
        <p:nvPicPr>
          <p:cNvPr id="9" name="Grafik 8">
            <a:extLst>
              <a:ext uri="{FF2B5EF4-FFF2-40B4-BE49-F238E27FC236}">
                <a16:creationId xmlns:a16="http://schemas.microsoft.com/office/drawing/2014/main" id="{DEA234A0-252C-4F5B-B0BE-77FA61F26D26}"/>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29482" t="-576" r="38215" b="576"/>
          <a:stretch/>
        </p:blipFill>
        <p:spPr>
          <a:xfrm>
            <a:off x="377474" y="4790727"/>
            <a:ext cx="1623761" cy="1560396"/>
          </a:xfrm>
          <a:prstGeom prst="rect">
            <a:avLst/>
          </a:prstGeom>
        </p:spPr>
      </p:pic>
      <p:sp>
        <p:nvSpPr>
          <p:cNvPr id="71" name="Rechteck 70">
            <a:extLst>
              <a:ext uri="{FF2B5EF4-FFF2-40B4-BE49-F238E27FC236}">
                <a16:creationId xmlns:a16="http://schemas.microsoft.com/office/drawing/2014/main" id="{B077D731-F5EA-4911-8139-48AA50390FD6}"/>
              </a:ext>
            </a:extLst>
          </p:cNvPr>
          <p:cNvSpPr/>
          <p:nvPr/>
        </p:nvSpPr>
        <p:spPr>
          <a:xfrm>
            <a:off x="6351" y="4392606"/>
            <a:ext cx="1586049" cy="710762"/>
          </a:xfrm>
          <a:prstGeom prst="rect">
            <a:avLst/>
          </a:prstGeom>
          <a:solidFill>
            <a:schemeClr val="bg1">
              <a:alpha val="61000"/>
            </a:schemeClr>
          </a:solidFill>
          <a:ln w="1270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cs typeface="Arial" pitchFamily="34" charset="0"/>
            </a:endParaRPr>
          </a:p>
        </p:txBody>
      </p:sp>
      <p:sp>
        <p:nvSpPr>
          <p:cNvPr id="60" name="Textfeld 59">
            <a:extLst>
              <a:ext uri="{FF2B5EF4-FFF2-40B4-BE49-F238E27FC236}">
                <a16:creationId xmlns:a16="http://schemas.microsoft.com/office/drawing/2014/main" id="{118DA6FE-62B3-A24F-A2DC-0C48720329E7}"/>
              </a:ext>
            </a:extLst>
          </p:cNvPr>
          <p:cNvSpPr txBox="1"/>
          <p:nvPr/>
        </p:nvSpPr>
        <p:spPr>
          <a:xfrm rot="-5400000">
            <a:off x="-2847095" y="3738181"/>
            <a:ext cx="5973053" cy="278861"/>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accent1">
                    <a:lumMod val="90000"/>
                  </a:schemeClr>
                </a:solidFill>
                <a:latin typeface="+mn-lt"/>
              </a:rPr>
              <a:t>Photo: Finn Hildebrand (Hamburg), </a:t>
            </a:r>
            <a:r>
              <a:rPr lang="en-US" sz="600" b="0" i="0" u="none" baseline="0">
                <a:solidFill>
                  <a:schemeClr val="accent1">
                    <a:lumMod val="90000"/>
                  </a:schemeClr>
                </a:solidFill>
              </a:rPr>
              <a:t>Thomas Hulboj (Dortmund), Chris Hobusch (Fürth), Sascha Neumann (Berlin), Chris Hobusch (Halle, Treuchtlingen)</a:t>
            </a:r>
            <a:r>
              <a:rPr lang="en-US" sz="600" b="0" i="0" u="none" baseline="0">
                <a:solidFill>
                  <a:schemeClr val="accent1">
                    <a:lumMod val="90000"/>
                  </a:schemeClr>
                </a:solidFill>
                <a:latin typeface="+mn-lt"/>
              </a:rPr>
              <a:t> </a:t>
            </a:r>
          </a:p>
        </p:txBody>
      </p:sp>
    </p:spTree>
    <p:extLst>
      <p:ext uri="{BB962C8B-B14F-4D97-AF65-F5344CB8AC3E}">
        <p14:creationId xmlns:p14="http://schemas.microsoft.com/office/powerpoint/2010/main" val="186666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82032FD-DB0F-44F0-95E1-EEDDD1A86115}"/>
              </a:ext>
            </a:extLst>
          </p:cNvPr>
          <p:cNvPicPr>
            <a:picLocks noChangeAspect="1"/>
          </p:cNvPicPr>
          <p:nvPr/>
        </p:nvPicPr>
        <p:blipFill rotWithShape="1">
          <a:blip r:embed="rId3">
            <a:extLst>
              <a:ext uri="{28A0092B-C50C-407E-A947-70E740481C1C}">
                <a14:useLocalDpi xmlns:a14="http://schemas.microsoft.com/office/drawing/2010/main" val="0"/>
              </a:ext>
            </a:extLst>
          </a:blip>
          <a:srcRect r="21423" b="8946"/>
          <a:stretch/>
        </p:blipFill>
        <p:spPr>
          <a:xfrm>
            <a:off x="0" y="0"/>
            <a:ext cx="12192000" cy="6858000"/>
          </a:xfrm>
          <a:prstGeom prst="rect">
            <a:avLst/>
          </a:prstGeom>
        </p:spPr>
      </p:pic>
      <p:graphicFrame>
        <p:nvGraphicFramePr>
          <p:cNvPr id="31" name="Objekt 30" hidden="1"/>
          <p:cNvGraphicFramePr>
            <a:graphicFrameLocks noChangeAspect="1"/>
          </p:cNvGraphicFramePr>
          <p:nvPr>
            <p:custDataLst>
              <p:tags r:id="rId1"/>
            </p:custDataLst>
            <p:extLst>
              <p:ext uri="{D42A27DB-BD31-4B8C-83A1-F6EECF244321}">
                <p14:modId xmlns:p14="http://schemas.microsoft.com/office/powerpoint/2010/main" val="1993931098"/>
              </p:ext>
            </p:extLst>
          </p:nvPr>
        </p:nvGraphicFramePr>
        <p:xfrm>
          <a:off x="1959" y="-789348"/>
          <a:ext cx="1953" cy="1953"/>
        </p:xfrm>
        <a:graphic>
          <a:graphicData uri="http://schemas.openxmlformats.org/presentationml/2006/ole">
            <mc:AlternateContent xmlns:mc="http://schemas.openxmlformats.org/markup-compatibility/2006">
              <mc:Choice xmlns:v="urn:schemas-microsoft-com:vml" Requires="v">
                <p:oleObj name="think-cell Folie" r:id="rId4" imgW="501" imgH="502" progId="TCLayout.ActiveDocument.1">
                  <p:embed/>
                </p:oleObj>
              </mc:Choice>
              <mc:Fallback>
                <p:oleObj name="think-cell Folie" r:id="rId4" imgW="501" imgH="502" progId="TCLayout.ActiveDocument.1">
                  <p:embed/>
                  <p:pic>
                    <p:nvPicPr>
                      <p:cNvPr id="31" name="Objekt 30" hidden="1"/>
                      <p:cNvPicPr/>
                      <p:nvPr/>
                    </p:nvPicPr>
                    <p:blipFill>
                      <a:blip r:embed="rId5"/>
                      <a:stretch>
                        <a:fillRect/>
                      </a:stretch>
                    </p:blipFill>
                    <p:spPr>
                      <a:xfrm>
                        <a:off x="1959" y="-789348"/>
                        <a:ext cx="1953" cy="1953"/>
                      </a:xfrm>
                      <a:prstGeom prst="rect">
                        <a:avLst/>
                      </a:prstGeom>
                    </p:spPr>
                  </p:pic>
                </p:oleObj>
              </mc:Fallback>
            </mc:AlternateContent>
          </a:graphicData>
        </a:graphic>
      </p:graphicFrame>
      <p:sp>
        <p:nvSpPr>
          <p:cNvPr id="8" name="Fußzeilenplatzhalter 7"/>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a:extLst>
              <a:ext uri="{FF2B5EF4-FFF2-40B4-BE49-F238E27FC236}">
                <a16:creationId xmlns:a16="http://schemas.microsoft.com/office/drawing/2014/main" id="{DE439982-3ED1-4F7B-B00F-78ECEE628BFB}"/>
              </a:ext>
            </a:extLst>
          </p:cNvPr>
          <p:cNvSpPr>
            <a:spLocks noGrp="1"/>
          </p:cNvSpPr>
          <p:nvPr>
            <p:ph type="sldNum" sz="quarter" idx="12"/>
          </p:nvPr>
        </p:nvSpPr>
        <p:spPr/>
        <p:txBody>
          <a:bodyPr/>
          <a:lstStyle/>
          <a:p>
            <a:pPr algn="r" rtl="0"/>
            <a:fld id="{913D9F7D-0C28-4C21-AA99-7C67E34F632A}" type="slidenum">
              <a:rPr>
                <a:solidFill>
                  <a:prstClr val="black"/>
                </a:solidFill>
              </a:rPr>
              <a:pPr/>
              <a:t>27</a:t>
            </a:fld>
            <a:endParaRPr lang="en-US">
              <a:solidFill>
                <a:prstClr val="black"/>
              </a:solidFill>
            </a:endParaRPr>
          </a:p>
        </p:txBody>
      </p:sp>
      <p:sp>
        <p:nvSpPr>
          <p:cNvPr id="18" name="Rechteck 17">
            <a:extLst>
              <a:ext uri="{FF2B5EF4-FFF2-40B4-BE49-F238E27FC236}">
                <a16:creationId xmlns:a16="http://schemas.microsoft.com/office/drawing/2014/main" id="{B44B4EB1-6ABF-43F0-97F6-004CF5A16069}"/>
              </a:ext>
            </a:extLst>
          </p:cNvPr>
          <p:cNvSpPr/>
          <p:nvPr/>
        </p:nvSpPr>
        <p:spPr>
          <a:xfrm>
            <a:off x="0" y="1"/>
            <a:ext cx="12192000" cy="68580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sp>
        <p:nvSpPr>
          <p:cNvPr id="7" name="Rechteck 6">
            <a:extLst>
              <a:ext uri="{FF2B5EF4-FFF2-40B4-BE49-F238E27FC236}">
                <a16:creationId xmlns:a16="http://schemas.microsoft.com/office/drawing/2014/main" id="{EDCA8E76-642C-4AB2-8DB4-2DE0FDCB709F}"/>
              </a:ext>
            </a:extLst>
          </p:cNvPr>
          <p:cNvSpPr/>
          <p:nvPr/>
        </p:nvSpPr>
        <p:spPr>
          <a:xfrm>
            <a:off x="0" y="4066129"/>
            <a:ext cx="12192000" cy="201774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1700" lvl="0" algn="l" rtl="0"/>
            <a:r>
              <a:rPr lang="en-US" sz="2400" b="1" i="0" u="none" baseline="0">
                <a:solidFill>
                  <a:prstClr val="black"/>
                </a:solidFill>
              </a:rPr>
              <a:t>Contact</a:t>
            </a:r>
            <a:endParaRPr lang="en-US" sz="1600" dirty="0">
              <a:solidFill>
                <a:prstClr val="black"/>
              </a:solidFill>
            </a:endParaRPr>
          </a:p>
          <a:p>
            <a:pPr marL="901700" lvl="0" algn="l" rtl="0"/>
            <a:r>
              <a:rPr lang="en-US" sz="1600" b="1" i="0" u="none" baseline="0">
                <a:solidFill>
                  <a:prstClr val="black"/>
                </a:solidFill>
              </a:rPr>
              <a:t>→ </a:t>
            </a:r>
            <a:r>
              <a:rPr lang="en-US" sz="1600" b="1" i="0" u="none" cap="small" baseline="0">
                <a:solidFill>
                  <a:prstClr val="black"/>
                </a:solidFill>
              </a:rPr>
              <a:t>More information on the web:</a:t>
            </a:r>
          </a:p>
          <a:p>
            <a:pPr marL="901700" lvl="0" algn="l" rtl="0"/>
            <a:r>
              <a:rPr lang="en-US" sz="1600" b="0" i="0" u="none" baseline="0">
                <a:solidFill>
                  <a:prstClr val="black"/>
                </a:solidFill>
              </a:rPr>
              <a:t>www.db-engineering-consulting.com/uas</a:t>
            </a:r>
          </a:p>
          <a:p>
            <a:pPr marL="901700" lvl="0" algn="l" rtl="0"/>
            <a:r>
              <a:rPr lang="en-US" sz="1600" b="1" i="0" u="none" baseline="0">
                <a:solidFill>
                  <a:prstClr val="black"/>
                </a:solidFill>
              </a:rPr>
              <a:t>→ </a:t>
            </a:r>
            <a:r>
              <a:rPr lang="en-US" sz="1600" b="1" i="0" u="none" cap="small" baseline="0">
                <a:solidFill>
                  <a:prstClr val="black"/>
                </a:solidFill>
              </a:rPr>
              <a:t>E-mail address for inquiries:</a:t>
            </a:r>
          </a:p>
          <a:p>
            <a:pPr marL="901700" lvl="0" algn="l" rtl="0"/>
            <a:r>
              <a:rPr lang="en-US" sz="1600" b="0" i="0" u="none" baseline="0">
                <a:solidFill>
                  <a:prstClr val="black"/>
                </a:solidFill>
              </a:rPr>
              <a:t>drones2BIM@deutschebahn.com</a:t>
            </a:r>
            <a:endParaRPr lang="en-US" sz="1600" dirty="0">
              <a:solidFill>
                <a:prstClr val="black"/>
              </a:solidFill>
            </a:endParaRPr>
          </a:p>
        </p:txBody>
      </p:sp>
    </p:spTree>
    <p:extLst>
      <p:ext uri="{BB962C8B-B14F-4D97-AF65-F5344CB8AC3E}">
        <p14:creationId xmlns:p14="http://schemas.microsoft.com/office/powerpoint/2010/main" val="3090779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1"/>
            </p:custDataLst>
          </p:nvPr>
        </p:nvGraphicFramePr>
        <p:xfrm>
          <a:off x="1959" y="-789348"/>
          <a:ext cx="1953" cy="1953"/>
        </p:xfrm>
        <a:graphic>
          <a:graphicData uri="http://schemas.openxmlformats.org/presentationml/2006/ole">
            <mc:AlternateContent xmlns:mc="http://schemas.openxmlformats.org/markup-compatibility/2006">
              <mc:Choice xmlns:v="urn:schemas-microsoft-com:vml" Requires="v">
                <p:oleObj name="think-cell Folie" r:id="rId3" imgW="501" imgH="502" progId="TCLayout.ActiveDocument.1">
                  <p:embed/>
                </p:oleObj>
              </mc:Choice>
              <mc:Fallback>
                <p:oleObj name="think-cell Folie" r:id="rId3" imgW="501" imgH="502" progId="TCLayout.ActiveDocument.1">
                  <p:embed/>
                  <p:pic>
                    <p:nvPicPr>
                      <p:cNvPr id="31" name="Objekt 30" hidden="1"/>
                      <p:cNvPicPr/>
                      <p:nvPr/>
                    </p:nvPicPr>
                    <p:blipFill>
                      <a:blip r:embed="rId4"/>
                      <a:stretch>
                        <a:fillRect/>
                      </a:stretch>
                    </p:blipFill>
                    <p:spPr>
                      <a:xfrm>
                        <a:off x="1959" y="-789348"/>
                        <a:ext cx="1953" cy="1953"/>
                      </a:xfrm>
                      <a:prstGeom prst="rect">
                        <a:avLst/>
                      </a:prstGeom>
                    </p:spPr>
                  </p:pic>
                </p:oleObj>
              </mc:Fallback>
            </mc:AlternateContent>
          </a:graphicData>
        </a:graphic>
      </p:graphicFrame>
      <p:sp>
        <p:nvSpPr>
          <p:cNvPr id="2" name="Titel 1"/>
          <p:cNvSpPr>
            <a:spLocks noGrp="1"/>
          </p:cNvSpPr>
          <p:nvPr>
            <p:ph type="title"/>
          </p:nvPr>
        </p:nvSpPr>
        <p:spPr/>
        <p:txBody>
          <a:bodyPr/>
          <a:lstStyle/>
          <a:p>
            <a:pPr algn="l" rtl="0"/>
            <a:r>
              <a:rPr lang="en-US" b="0" i="0" u="none" baseline="0" dirty="0"/>
              <a:t>Drones2BIM — valuable addition to the DB E&amp;C portfolio</a:t>
            </a:r>
            <a:br>
              <a:rPr lang="en-US" dirty="0"/>
            </a:br>
            <a:endParaRPr lang="en-US" dirty="0">
              <a:latin typeface="DB Head Light" panose="020B0302050202020204" pitchFamily="34" charset="0"/>
            </a:endParaRPr>
          </a:p>
        </p:txBody>
      </p:sp>
      <p:sp>
        <p:nvSpPr>
          <p:cNvPr id="169" name="Textfeld 102">
            <a:extLst>
              <a:ext uri="{FF2B5EF4-FFF2-40B4-BE49-F238E27FC236}">
                <a16:creationId xmlns:a16="http://schemas.microsoft.com/office/drawing/2014/main" id="{77DA40E1-1235-49F5-8FD0-B18E1EA3C903}"/>
              </a:ext>
            </a:extLst>
          </p:cNvPr>
          <p:cNvSpPr txBox="1"/>
          <p:nvPr/>
        </p:nvSpPr>
        <p:spPr>
          <a:xfrm>
            <a:off x="6192470" y="1652172"/>
            <a:ext cx="2161286"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r>
              <a:rPr lang="en-US" sz="2000" b="1" i="0" u="none" baseline="0">
                <a:solidFill>
                  <a:schemeClr val="accent2"/>
                </a:solidFill>
              </a:rPr>
              <a:t>Drones2BIM UAV platform</a:t>
            </a:r>
            <a:endParaRPr lang="en-US" sz="2000" dirty="0">
              <a:solidFill>
                <a:schemeClr val="accent2"/>
              </a:solidFill>
            </a:endParaRPr>
          </a:p>
        </p:txBody>
      </p:sp>
      <p:sp>
        <p:nvSpPr>
          <p:cNvPr id="6" name="Fußzeilenplatzhalter 5"/>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3" name="Foliennummernplatzhalter 2">
            <a:extLst>
              <a:ext uri="{FF2B5EF4-FFF2-40B4-BE49-F238E27FC236}">
                <a16:creationId xmlns:a16="http://schemas.microsoft.com/office/drawing/2014/main" id="{F48378C2-DA86-4CD8-AAA7-BD10CE903042}"/>
              </a:ext>
            </a:extLst>
          </p:cNvPr>
          <p:cNvSpPr>
            <a:spLocks noGrp="1"/>
          </p:cNvSpPr>
          <p:nvPr>
            <p:ph type="sldNum" sz="quarter" idx="12"/>
          </p:nvPr>
        </p:nvSpPr>
        <p:spPr/>
        <p:txBody>
          <a:bodyPr/>
          <a:lstStyle/>
          <a:p>
            <a:pPr algn="r" rtl="0"/>
            <a:fld id="{913D9F7D-0C28-4C21-AA99-7C67E34F632A}" type="slidenum">
              <a:rPr>
                <a:solidFill>
                  <a:prstClr val="black"/>
                </a:solidFill>
              </a:rPr>
              <a:pPr/>
              <a:t>2</a:t>
            </a:fld>
            <a:endParaRPr lang="en-US">
              <a:solidFill>
                <a:prstClr val="black"/>
              </a:solidFill>
            </a:endParaRPr>
          </a:p>
        </p:txBody>
      </p:sp>
      <p:grpSp>
        <p:nvGrpSpPr>
          <p:cNvPr id="4" name="Gruppieren 3">
            <a:extLst>
              <a:ext uri="{FF2B5EF4-FFF2-40B4-BE49-F238E27FC236}">
                <a16:creationId xmlns:a16="http://schemas.microsoft.com/office/drawing/2014/main" id="{D2E5D48F-9F0B-804A-BE9A-6F17B3BEA6F3}"/>
              </a:ext>
            </a:extLst>
          </p:cNvPr>
          <p:cNvGrpSpPr/>
          <p:nvPr/>
        </p:nvGrpSpPr>
        <p:grpSpPr>
          <a:xfrm>
            <a:off x="932579" y="2952399"/>
            <a:ext cx="1332000" cy="1332000"/>
            <a:chOff x="1187733" y="2659823"/>
            <a:chExt cx="1179343" cy="1181306"/>
          </a:xfrm>
        </p:grpSpPr>
        <p:sp>
          <p:nvSpPr>
            <p:cNvPr id="76" name="Shape 383">
              <a:extLst>
                <a:ext uri="{FF2B5EF4-FFF2-40B4-BE49-F238E27FC236}">
                  <a16:creationId xmlns:a16="http://schemas.microsoft.com/office/drawing/2014/main" id="{02C55DF1-41E9-EA4A-B2A6-0CCDCF186722}"/>
                </a:ext>
              </a:extLst>
            </p:cNvPr>
            <p:cNvSpPr/>
            <p:nvPr/>
          </p:nvSpPr>
          <p:spPr>
            <a:xfrm rot="10800000" flipH="1">
              <a:off x="1187733" y="2659823"/>
              <a:ext cx="1179343" cy="1181306"/>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78" name="Shape 384">
              <a:extLst>
                <a:ext uri="{FF2B5EF4-FFF2-40B4-BE49-F238E27FC236}">
                  <a16:creationId xmlns:a16="http://schemas.microsoft.com/office/drawing/2014/main" id="{C16814DD-554F-E743-9C73-2D8B6829DC96}"/>
                </a:ext>
              </a:extLst>
            </p:cNvPr>
            <p:cNvSpPr/>
            <p:nvPr/>
          </p:nvSpPr>
          <p:spPr>
            <a:xfrm flipH="1">
              <a:off x="1336598" y="2808876"/>
              <a:ext cx="882654" cy="883199"/>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1100" b="0" i="0" u="none" baseline="0">
                  <a:solidFill>
                    <a:schemeClr val="bg2"/>
                  </a:solidFill>
                  <a:latin typeface="DB Office" panose="020B0604020202020204" pitchFamily="34" charset="0"/>
                </a:rPr>
                <a:t>Planning</a:t>
              </a:r>
              <a:endParaRPr sz="800" b="0" dirty="0">
                <a:solidFill>
                  <a:schemeClr val="bg2"/>
                </a:solidFill>
                <a:latin typeface="DB Office" panose="020B0604020202020204" pitchFamily="34" charset="0"/>
              </a:endParaRPr>
            </a:p>
          </p:txBody>
        </p:sp>
      </p:grpSp>
      <p:grpSp>
        <p:nvGrpSpPr>
          <p:cNvPr id="5" name="Gruppieren 4">
            <a:extLst>
              <a:ext uri="{FF2B5EF4-FFF2-40B4-BE49-F238E27FC236}">
                <a16:creationId xmlns:a16="http://schemas.microsoft.com/office/drawing/2014/main" id="{E50EC776-B531-384F-9118-F0EC60F9F510}"/>
              </a:ext>
            </a:extLst>
          </p:cNvPr>
          <p:cNvGrpSpPr/>
          <p:nvPr/>
        </p:nvGrpSpPr>
        <p:grpSpPr>
          <a:xfrm>
            <a:off x="9906237" y="1985753"/>
            <a:ext cx="1207362" cy="1209372"/>
            <a:chOff x="9444596" y="1992238"/>
            <a:chExt cx="1207362" cy="1209372"/>
          </a:xfrm>
        </p:grpSpPr>
        <p:sp>
          <p:nvSpPr>
            <p:cNvPr id="94" name="Shape 383">
              <a:extLst>
                <a:ext uri="{FF2B5EF4-FFF2-40B4-BE49-F238E27FC236}">
                  <a16:creationId xmlns:a16="http://schemas.microsoft.com/office/drawing/2014/main" id="{46925FBA-84A1-314B-8C76-6CF3F2603A74}"/>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95" name="Shape 384">
              <a:extLst>
                <a:ext uri="{FF2B5EF4-FFF2-40B4-BE49-F238E27FC236}">
                  <a16:creationId xmlns:a16="http://schemas.microsoft.com/office/drawing/2014/main" id="{AAECA234-6A15-DC4C-B81C-21D1E507F10F}"/>
                </a:ext>
              </a:extLst>
            </p:cNvPr>
            <p:cNvSpPr/>
            <p:nvPr/>
          </p:nvSpPr>
          <p:spPr>
            <a:xfrm flipH="1">
              <a:off x="9596998" y="2145175"/>
              <a:ext cx="903624"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900" b="0" i="0" u="none" baseline="0" dirty="0">
                  <a:solidFill>
                    <a:schemeClr val="bg2"/>
                  </a:solidFill>
                  <a:latin typeface="DB Office" panose="020B0604020202020204" pitchFamily="34" charset="0"/>
                </a:rPr>
                <a:t>Com-missioning</a:t>
              </a:r>
              <a:endParaRPr sz="900" b="0" dirty="0">
                <a:solidFill>
                  <a:schemeClr val="bg2"/>
                </a:solidFill>
                <a:latin typeface="DB Office" panose="020B0604020202020204" pitchFamily="34" charset="0"/>
              </a:endParaRPr>
            </a:p>
          </p:txBody>
        </p:sp>
      </p:grpSp>
      <p:grpSp>
        <p:nvGrpSpPr>
          <p:cNvPr id="156" name="Group 385">
            <a:extLst>
              <a:ext uri="{FF2B5EF4-FFF2-40B4-BE49-F238E27FC236}">
                <a16:creationId xmlns:a16="http://schemas.microsoft.com/office/drawing/2014/main" id="{EAE8016E-163F-5D4F-B018-9CB3199A0E8F}"/>
              </a:ext>
            </a:extLst>
          </p:cNvPr>
          <p:cNvGrpSpPr/>
          <p:nvPr/>
        </p:nvGrpSpPr>
        <p:grpSpPr>
          <a:xfrm>
            <a:off x="8979665" y="4148411"/>
            <a:ext cx="1332000" cy="1332000"/>
            <a:chOff x="105788" y="177766"/>
            <a:chExt cx="1894676" cy="1897830"/>
          </a:xfrm>
        </p:grpSpPr>
        <p:sp>
          <p:nvSpPr>
            <p:cNvPr id="160" name="Shape 383">
              <a:extLst>
                <a:ext uri="{FF2B5EF4-FFF2-40B4-BE49-F238E27FC236}">
                  <a16:creationId xmlns:a16="http://schemas.microsoft.com/office/drawing/2014/main" id="{E5C82B18-6B97-924C-AB24-DCA4102EF810}"/>
                </a:ext>
              </a:extLst>
            </p:cNvPr>
            <p:cNvSpPr/>
            <p:nvPr/>
          </p:nvSpPr>
          <p:spPr>
            <a:xfrm rot="10800000" flipH="1">
              <a:off x="105788" y="177766"/>
              <a:ext cx="1894676" cy="189783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161" name="Shape 384">
              <a:extLst>
                <a:ext uri="{FF2B5EF4-FFF2-40B4-BE49-F238E27FC236}">
                  <a16:creationId xmlns:a16="http://schemas.microsoft.com/office/drawing/2014/main" id="{83FC80BE-6D72-3D43-93E2-B57D046E234A}"/>
                </a:ext>
              </a:extLst>
            </p:cNvPr>
            <p:cNvSpPr/>
            <p:nvPr/>
          </p:nvSpPr>
          <p:spPr>
            <a:xfrm flipH="1">
              <a:off x="344948" y="417765"/>
              <a:ext cx="1418029" cy="1418905"/>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1000" b="0" i="0" u="none" baseline="0" dirty="0">
                  <a:solidFill>
                    <a:schemeClr val="bg2"/>
                  </a:solidFill>
                  <a:latin typeface="DB Office" panose="020B0604020202020204" pitchFamily="34" charset="0"/>
                </a:rPr>
                <a:t>Project manage-</a:t>
              </a:r>
              <a:r>
                <a:rPr lang="en-US" sz="1000" b="0" i="0" u="none" baseline="0" dirty="0" err="1">
                  <a:solidFill>
                    <a:schemeClr val="bg2"/>
                  </a:solidFill>
                  <a:latin typeface="DB Office" panose="020B0604020202020204" pitchFamily="34" charset="0"/>
                </a:rPr>
                <a:t>ment</a:t>
              </a:r>
              <a:endParaRPr sz="1000" b="0" dirty="0">
                <a:solidFill>
                  <a:schemeClr val="bg2"/>
                </a:solidFill>
                <a:latin typeface="DB Office" panose="020B0604020202020204" pitchFamily="34" charset="0"/>
              </a:endParaRPr>
            </a:p>
          </p:txBody>
        </p:sp>
      </p:grpSp>
      <p:grpSp>
        <p:nvGrpSpPr>
          <p:cNvPr id="26" name="Gruppieren 25">
            <a:extLst>
              <a:ext uri="{FF2B5EF4-FFF2-40B4-BE49-F238E27FC236}">
                <a16:creationId xmlns:a16="http://schemas.microsoft.com/office/drawing/2014/main" id="{8C71A159-16AF-1040-95C4-AE544AB10C71}"/>
              </a:ext>
            </a:extLst>
          </p:cNvPr>
          <p:cNvGrpSpPr/>
          <p:nvPr/>
        </p:nvGrpSpPr>
        <p:grpSpPr>
          <a:xfrm>
            <a:off x="1850458" y="3971283"/>
            <a:ext cx="1044000" cy="1044000"/>
            <a:chOff x="1187733" y="2659823"/>
            <a:chExt cx="1179343" cy="1181306"/>
          </a:xfrm>
        </p:grpSpPr>
        <p:sp>
          <p:nvSpPr>
            <p:cNvPr id="27" name="Shape 383">
              <a:extLst>
                <a:ext uri="{FF2B5EF4-FFF2-40B4-BE49-F238E27FC236}">
                  <a16:creationId xmlns:a16="http://schemas.microsoft.com/office/drawing/2014/main" id="{C1B071CA-FCA1-B84F-AC1C-2BD9832DCC12}"/>
                </a:ext>
              </a:extLst>
            </p:cNvPr>
            <p:cNvSpPr/>
            <p:nvPr/>
          </p:nvSpPr>
          <p:spPr>
            <a:xfrm rot="10800000" flipH="1">
              <a:off x="1187733" y="2659823"/>
              <a:ext cx="1179343" cy="1181306"/>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28" name="Shape 384">
              <a:extLst>
                <a:ext uri="{FF2B5EF4-FFF2-40B4-BE49-F238E27FC236}">
                  <a16:creationId xmlns:a16="http://schemas.microsoft.com/office/drawing/2014/main" id="{2B2F7714-504F-DB44-B27F-83328D3B3614}"/>
                </a:ext>
              </a:extLst>
            </p:cNvPr>
            <p:cNvSpPr/>
            <p:nvPr/>
          </p:nvSpPr>
          <p:spPr>
            <a:xfrm flipH="1">
              <a:off x="1336598" y="2808876"/>
              <a:ext cx="882654" cy="883199"/>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700" b="0" i="0" u="none" baseline="0" dirty="0">
                  <a:solidFill>
                    <a:schemeClr val="bg2"/>
                  </a:solidFill>
                  <a:latin typeface="DB Office" panose="020B0604020202020204" pitchFamily="34" charset="0"/>
                </a:rPr>
                <a:t>Implement-</a:t>
              </a:r>
              <a:r>
                <a:rPr lang="en-US" sz="700" b="0" i="0" u="none" baseline="0" dirty="0" err="1">
                  <a:solidFill>
                    <a:schemeClr val="bg2"/>
                  </a:solidFill>
                  <a:latin typeface="DB Office" panose="020B0604020202020204" pitchFamily="34" charset="0"/>
                </a:rPr>
                <a:t>ation</a:t>
              </a:r>
              <a:r>
                <a:rPr lang="en-US" sz="700" b="0" i="0" u="none" baseline="0" dirty="0">
                  <a:solidFill>
                    <a:schemeClr val="bg2"/>
                  </a:solidFill>
                  <a:latin typeface="DB Office" panose="020B0604020202020204" pitchFamily="34" charset="0"/>
                </a:rPr>
                <a:t> manage-</a:t>
              </a:r>
              <a:r>
                <a:rPr lang="en-US" sz="700" b="0" i="0" u="none" baseline="0" dirty="0" err="1">
                  <a:solidFill>
                    <a:schemeClr val="bg2"/>
                  </a:solidFill>
                  <a:latin typeface="DB Office" panose="020B0604020202020204" pitchFamily="34" charset="0"/>
                </a:rPr>
                <a:t>ment</a:t>
              </a:r>
              <a:endParaRPr sz="700" b="0" dirty="0">
                <a:solidFill>
                  <a:schemeClr val="bg2"/>
                </a:solidFill>
                <a:latin typeface="DB Office" panose="020B0604020202020204" pitchFamily="34" charset="0"/>
              </a:endParaRPr>
            </a:p>
          </p:txBody>
        </p:sp>
      </p:grpSp>
      <p:grpSp>
        <p:nvGrpSpPr>
          <p:cNvPr id="33" name="Gruppieren 32">
            <a:extLst>
              <a:ext uri="{FF2B5EF4-FFF2-40B4-BE49-F238E27FC236}">
                <a16:creationId xmlns:a16="http://schemas.microsoft.com/office/drawing/2014/main" id="{C4E1E6AA-E38F-664D-8497-B78FEE0DC39D}"/>
              </a:ext>
            </a:extLst>
          </p:cNvPr>
          <p:cNvGrpSpPr/>
          <p:nvPr/>
        </p:nvGrpSpPr>
        <p:grpSpPr>
          <a:xfrm>
            <a:off x="10295448" y="4209552"/>
            <a:ext cx="936000" cy="936000"/>
            <a:chOff x="9444596" y="1992238"/>
            <a:chExt cx="1207362" cy="1209372"/>
          </a:xfrm>
        </p:grpSpPr>
        <p:sp>
          <p:nvSpPr>
            <p:cNvPr id="34" name="Shape 383">
              <a:extLst>
                <a:ext uri="{FF2B5EF4-FFF2-40B4-BE49-F238E27FC236}">
                  <a16:creationId xmlns:a16="http://schemas.microsoft.com/office/drawing/2014/main" id="{31C6FDD5-5C5C-B04B-989E-6A1FFB47FA75}"/>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35" name="Shape 384">
              <a:extLst>
                <a:ext uri="{FF2B5EF4-FFF2-40B4-BE49-F238E27FC236}">
                  <a16:creationId xmlns:a16="http://schemas.microsoft.com/office/drawing/2014/main" id="{ABDE5DC1-B582-5B4C-BDFA-1F7C14A15929}"/>
                </a:ext>
              </a:extLst>
            </p:cNvPr>
            <p:cNvSpPr/>
            <p:nvPr/>
          </p:nvSpPr>
          <p:spPr>
            <a:xfrm flipH="1">
              <a:off x="9596998" y="2145175"/>
              <a:ext cx="903624"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800" b="0" i="0" u="none" baseline="0">
                  <a:solidFill>
                    <a:schemeClr val="bg2"/>
                  </a:solidFill>
                  <a:latin typeface="DB Office" panose="020B0604020202020204" pitchFamily="34" charset="0"/>
                </a:rPr>
                <a:t>Environmental &amp; geo-services</a:t>
              </a:r>
              <a:endParaRPr sz="800" b="0" dirty="0">
                <a:solidFill>
                  <a:schemeClr val="bg2"/>
                </a:solidFill>
                <a:latin typeface="DB Office" panose="020B0604020202020204" pitchFamily="34" charset="0"/>
              </a:endParaRPr>
            </a:p>
          </p:txBody>
        </p:sp>
      </p:grpSp>
      <p:grpSp>
        <p:nvGrpSpPr>
          <p:cNvPr id="36" name="Gruppieren 35">
            <a:extLst>
              <a:ext uri="{FF2B5EF4-FFF2-40B4-BE49-F238E27FC236}">
                <a16:creationId xmlns:a16="http://schemas.microsoft.com/office/drawing/2014/main" id="{B27056FF-C616-1D47-A706-B869248D66FF}"/>
              </a:ext>
            </a:extLst>
          </p:cNvPr>
          <p:cNvGrpSpPr/>
          <p:nvPr/>
        </p:nvGrpSpPr>
        <p:grpSpPr>
          <a:xfrm>
            <a:off x="10046785" y="5077996"/>
            <a:ext cx="903624" cy="905128"/>
            <a:chOff x="9444596" y="1992238"/>
            <a:chExt cx="1207362" cy="1209372"/>
          </a:xfrm>
        </p:grpSpPr>
        <p:sp>
          <p:nvSpPr>
            <p:cNvPr id="37" name="Shape 383">
              <a:extLst>
                <a:ext uri="{FF2B5EF4-FFF2-40B4-BE49-F238E27FC236}">
                  <a16:creationId xmlns:a16="http://schemas.microsoft.com/office/drawing/2014/main" id="{0D337DE9-D5E9-E945-BBCD-F9855CB8A44C}"/>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38" name="Shape 384">
              <a:extLst>
                <a:ext uri="{FF2B5EF4-FFF2-40B4-BE49-F238E27FC236}">
                  <a16:creationId xmlns:a16="http://schemas.microsoft.com/office/drawing/2014/main" id="{1EA59A38-287C-2143-85DF-CF7ACC32D8CA}"/>
                </a:ext>
              </a:extLst>
            </p:cNvPr>
            <p:cNvSpPr/>
            <p:nvPr/>
          </p:nvSpPr>
          <p:spPr>
            <a:xfrm flipH="1">
              <a:off x="9596998" y="2145175"/>
              <a:ext cx="903624"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800" b="0" i="0" u="none" baseline="0" dirty="0">
                  <a:solidFill>
                    <a:schemeClr val="bg2"/>
                  </a:solidFill>
                  <a:latin typeface="DB Office" panose="020B0604020202020204" pitchFamily="34" charset="0"/>
                </a:rPr>
                <a:t>Geo-monitor-</a:t>
              </a:r>
              <a:r>
                <a:rPr lang="en-US" sz="800" b="0" i="0" u="none" baseline="0" dirty="0" err="1">
                  <a:solidFill>
                    <a:schemeClr val="bg2"/>
                  </a:solidFill>
                  <a:latin typeface="DB Office" panose="020B0604020202020204" pitchFamily="34" charset="0"/>
                </a:rPr>
                <a:t>ing</a:t>
              </a:r>
              <a:endParaRPr sz="800" b="0" dirty="0">
                <a:solidFill>
                  <a:schemeClr val="bg2"/>
                </a:solidFill>
                <a:latin typeface="DB Office" panose="020B0604020202020204" pitchFamily="34" charset="0"/>
              </a:endParaRPr>
            </a:p>
          </p:txBody>
        </p:sp>
      </p:grpSp>
      <p:grpSp>
        <p:nvGrpSpPr>
          <p:cNvPr id="39" name="Gruppieren 38">
            <a:extLst>
              <a:ext uri="{FF2B5EF4-FFF2-40B4-BE49-F238E27FC236}">
                <a16:creationId xmlns:a16="http://schemas.microsoft.com/office/drawing/2014/main" id="{5576E50E-0CC0-AC45-83C8-954F060370E4}"/>
              </a:ext>
            </a:extLst>
          </p:cNvPr>
          <p:cNvGrpSpPr/>
          <p:nvPr/>
        </p:nvGrpSpPr>
        <p:grpSpPr>
          <a:xfrm>
            <a:off x="372911" y="4068688"/>
            <a:ext cx="1224000" cy="1224000"/>
            <a:chOff x="9444596" y="1992238"/>
            <a:chExt cx="1207362" cy="1209372"/>
          </a:xfrm>
        </p:grpSpPr>
        <p:sp>
          <p:nvSpPr>
            <p:cNvPr id="40" name="Shape 383">
              <a:extLst>
                <a:ext uri="{FF2B5EF4-FFF2-40B4-BE49-F238E27FC236}">
                  <a16:creationId xmlns:a16="http://schemas.microsoft.com/office/drawing/2014/main" id="{D98B2D02-349E-EA4C-AFF5-53B7D8424DE4}"/>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41" name="Shape 384">
              <a:extLst>
                <a:ext uri="{FF2B5EF4-FFF2-40B4-BE49-F238E27FC236}">
                  <a16:creationId xmlns:a16="http://schemas.microsoft.com/office/drawing/2014/main" id="{4875A9ED-3FAD-684B-9EFA-D5B096A94589}"/>
                </a:ext>
              </a:extLst>
            </p:cNvPr>
            <p:cNvSpPr/>
            <p:nvPr/>
          </p:nvSpPr>
          <p:spPr>
            <a:xfrm flipH="1">
              <a:off x="9596998" y="2145175"/>
              <a:ext cx="903624"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1200" b="0" i="0" u="none" baseline="0">
                  <a:solidFill>
                    <a:schemeClr val="bg2"/>
                  </a:solidFill>
                  <a:latin typeface="DB Office" panose="020B0604020202020204" pitchFamily="34" charset="0"/>
                </a:rPr>
                <a:t>BIM</a:t>
              </a:r>
              <a:endParaRPr b="0" dirty="0">
                <a:solidFill>
                  <a:schemeClr val="bg2"/>
                </a:solidFill>
                <a:latin typeface="DB Office" panose="020B0604020202020204" pitchFamily="34" charset="0"/>
              </a:endParaRPr>
            </a:p>
          </p:txBody>
        </p:sp>
      </p:grpSp>
      <p:grpSp>
        <p:nvGrpSpPr>
          <p:cNvPr id="42" name="Gruppieren 41">
            <a:extLst>
              <a:ext uri="{FF2B5EF4-FFF2-40B4-BE49-F238E27FC236}">
                <a16:creationId xmlns:a16="http://schemas.microsoft.com/office/drawing/2014/main" id="{FE819EAA-2250-004D-B33A-51CBCEEDC8BB}"/>
              </a:ext>
            </a:extLst>
          </p:cNvPr>
          <p:cNvGrpSpPr/>
          <p:nvPr/>
        </p:nvGrpSpPr>
        <p:grpSpPr>
          <a:xfrm>
            <a:off x="1141115" y="4892212"/>
            <a:ext cx="1512000" cy="1512000"/>
            <a:chOff x="9444596" y="1992238"/>
            <a:chExt cx="1207362" cy="1209372"/>
          </a:xfrm>
        </p:grpSpPr>
        <p:sp>
          <p:nvSpPr>
            <p:cNvPr id="43" name="Shape 383">
              <a:extLst>
                <a:ext uri="{FF2B5EF4-FFF2-40B4-BE49-F238E27FC236}">
                  <a16:creationId xmlns:a16="http://schemas.microsoft.com/office/drawing/2014/main" id="{FCF92B24-6D7E-4E4B-941F-80AF0C885306}"/>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44" name="Shape 384">
              <a:extLst>
                <a:ext uri="{FF2B5EF4-FFF2-40B4-BE49-F238E27FC236}">
                  <a16:creationId xmlns:a16="http://schemas.microsoft.com/office/drawing/2014/main" id="{8A6360FA-8D8F-F44E-B4BE-CA937C7BF245}"/>
                </a:ext>
              </a:extLst>
            </p:cNvPr>
            <p:cNvSpPr/>
            <p:nvPr/>
          </p:nvSpPr>
          <p:spPr>
            <a:xfrm flipH="1">
              <a:off x="9596998" y="2145175"/>
              <a:ext cx="903624"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900" b="0" i="0" u="none" baseline="0" dirty="0">
                  <a:solidFill>
                    <a:schemeClr val="bg2"/>
                  </a:solidFill>
                  <a:latin typeface="DB Office" panose="020B0604020202020204" pitchFamily="34" charset="0"/>
                </a:rPr>
                <a:t>Construction supervision</a:t>
              </a:r>
              <a:endParaRPr sz="900" b="0" dirty="0">
                <a:solidFill>
                  <a:schemeClr val="bg2"/>
                </a:solidFill>
                <a:latin typeface="DB Office" panose="020B0604020202020204" pitchFamily="34" charset="0"/>
              </a:endParaRPr>
            </a:p>
          </p:txBody>
        </p:sp>
      </p:grpSp>
      <p:grpSp>
        <p:nvGrpSpPr>
          <p:cNvPr id="45" name="Gruppieren 44">
            <a:extLst>
              <a:ext uri="{FF2B5EF4-FFF2-40B4-BE49-F238E27FC236}">
                <a16:creationId xmlns:a16="http://schemas.microsoft.com/office/drawing/2014/main" id="{3D67B0C1-54C9-D947-84AF-C02BA6516479}"/>
              </a:ext>
            </a:extLst>
          </p:cNvPr>
          <p:cNvGrpSpPr/>
          <p:nvPr/>
        </p:nvGrpSpPr>
        <p:grpSpPr>
          <a:xfrm>
            <a:off x="2199373" y="3129483"/>
            <a:ext cx="936000" cy="936000"/>
            <a:chOff x="9444596" y="1992238"/>
            <a:chExt cx="1207362" cy="1209372"/>
          </a:xfrm>
        </p:grpSpPr>
        <p:sp>
          <p:nvSpPr>
            <p:cNvPr id="46" name="Shape 383">
              <a:extLst>
                <a:ext uri="{FF2B5EF4-FFF2-40B4-BE49-F238E27FC236}">
                  <a16:creationId xmlns:a16="http://schemas.microsoft.com/office/drawing/2014/main" id="{501BF66D-908E-744A-8289-B9C55675F6E1}"/>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47" name="Shape 384">
              <a:extLst>
                <a:ext uri="{FF2B5EF4-FFF2-40B4-BE49-F238E27FC236}">
                  <a16:creationId xmlns:a16="http://schemas.microsoft.com/office/drawing/2014/main" id="{1F380ED0-E2FE-7E4B-958E-50683D76F6C0}"/>
                </a:ext>
              </a:extLst>
            </p:cNvPr>
            <p:cNvSpPr/>
            <p:nvPr/>
          </p:nvSpPr>
          <p:spPr>
            <a:xfrm flipH="1">
              <a:off x="9596999" y="2145175"/>
              <a:ext cx="903625"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700" b="0" i="0" u="none" baseline="0" dirty="0" err="1">
                  <a:solidFill>
                    <a:schemeClr val="bg2"/>
                  </a:solidFill>
                  <a:latin typeface="DB Office" panose="020B0604020202020204" pitchFamily="34" charset="0"/>
                </a:rPr>
                <a:t>Construc-tion</a:t>
              </a:r>
              <a:r>
                <a:rPr lang="en-US" sz="700" b="0" i="0" u="none" baseline="0" dirty="0">
                  <a:solidFill>
                    <a:schemeClr val="bg2"/>
                  </a:solidFill>
                  <a:latin typeface="DB Office" panose="020B0604020202020204" pitchFamily="34" charset="0"/>
                </a:rPr>
                <a:t> opera-</a:t>
              </a:r>
              <a:r>
                <a:rPr lang="en-US" sz="700" b="0" i="0" u="none" baseline="0" dirty="0" err="1">
                  <a:solidFill>
                    <a:schemeClr val="bg2"/>
                  </a:solidFill>
                  <a:latin typeface="DB Office" panose="020B0604020202020204" pitchFamily="34" charset="0"/>
                </a:rPr>
                <a:t>tions</a:t>
              </a:r>
              <a:r>
                <a:rPr lang="en-US" sz="700" b="0" i="0" u="none" baseline="0" dirty="0">
                  <a:solidFill>
                    <a:schemeClr val="bg2"/>
                  </a:solidFill>
                  <a:latin typeface="DB Office" panose="020B0604020202020204" pitchFamily="34" charset="0"/>
                </a:rPr>
                <a:t> planning</a:t>
              </a:r>
              <a:endParaRPr sz="700" b="0" dirty="0">
                <a:solidFill>
                  <a:schemeClr val="bg2"/>
                </a:solidFill>
                <a:latin typeface="DB Office" panose="020B0604020202020204" pitchFamily="34" charset="0"/>
              </a:endParaRPr>
            </a:p>
          </p:txBody>
        </p:sp>
      </p:grpSp>
      <p:grpSp>
        <p:nvGrpSpPr>
          <p:cNvPr id="48" name="Gruppieren 47">
            <a:extLst>
              <a:ext uri="{FF2B5EF4-FFF2-40B4-BE49-F238E27FC236}">
                <a16:creationId xmlns:a16="http://schemas.microsoft.com/office/drawing/2014/main" id="{AF96B00B-CE09-A245-AFA9-09E4AD73B234}"/>
              </a:ext>
            </a:extLst>
          </p:cNvPr>
          <p:cNvGrpSpPr/>
          <p:nvPr/>
        </p:nvGrpSpPr>
        <p:grpSpPr>
          <a:xfrm>
            <a:off x="398992" y="968359"/>
            <a:ext cx="1008000" cy="1008000"/>
            <a:chOff x="9444596" y="1992238"/>
            <a:chExt cx="1207362" cy="1209372"/>
          </a:xfrm>
        </p:grpSpPr>
        <p:sp>
          <p:nvSpPr>
            <p:cNvPr id="49" name="Shape 383">
              <a:extLst>
                <a:ext uri="{FF2B5EF4-FFF2-40B4-BE49-F238E27FC236}">
                  <a16:creationId xmlns:a16="http://schemas.microsoft.com/office/drawing/2014/main" id="{0B5D6DDD-83AB-7B4C-B7E3-30EDE5B8274D}"/>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50" name="Shape 384">
              <a:extLst>
                <a:ext uri="{FF2B5EF4-FFF2-40B4-BE49-F238E27FC236}">
                  <a16:creationId xmlns:a16="http://schemas.microsoft.com/office/drawing/2014/main" id="{9B105454-6AA2-9141-8893-26F9DFA2249C}"/>
                </a:ext>
              </a:extLst>
            </p:cNvPr>
            <p:cNvSpPr/>
            <p:nvPr/>
          </p:nvSpPr>
          <p:spPr>
            <a:xfrm flipH="1">
              <a:off x="9596999" y="2145176"/>
              <a:ext cx="903625"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800" b="0" i="0" u="none" baseline="0" dirty="0" err="1">
                  <a:solidFill>
                    <a:schemeClr val="bg2"/>
                  </a:solidFill>
                  <a:latin typeface="DB Office" panose="020B0604020202020204" pitchFamily="34" charset="0"/>
                </a:rPr>
                <a:t>Digitaliz-ation</a:t>
              </a:r>
              <a:r>
                <a:rPr lang="en-US" sz="800" b="0" i="0" u="none" baseline="0" dirty="0">
                  <a:solidFill>
                    <a:schemeClr val="bg2"/>
                  </a:solidFill>
                  <a:latin typeface="DB Office" panose="020B0604020202020204" pitchFamily="34" charset="0"/>
                </a:rPr>
                <a:t> consult-</a:t>
              </a:r>
              <a:r>
                <a:rPr lang="en-US" sz="800" b="0" i="0" u="none" baseline="0" dirty="0" err="1">
                  <a:solidFill>
                    <a:schemeClr val="bg2"/>
                  </a:solidFill>
                  <a:latin typeface="DB Office" panose="020B0604020202020204" pitchFamily="34" charset="0"/>
                </a:rPr>
                <a:t>ing</a:t>
              </a:r>
              <a:endParaRPr sz="800" b="0" dirty="0">
                <a:solidFill>
                  <a:schemeClr val="bg2"/>
                </a:solidFill>
                <a:latin typeface="DB Office" panose="020B0604020202020204" pitchFamily="34" charset="0"/>
              </a:endParaRPr>
            </a:p>
          </p:txBody>
        </p:sp>
      </p:grpSp>
      <p:grpSp>
        <p:nvGrpSpPr>
          <p:cNvPr id="51" name="Gruppieren 50">
            <a:extLst>
              <a:ext uri="{FF2B5EF4-FFF2-40B4-BE49-F238E27FC236}">
                <a16:creationId xmlns:a16="http://schemas.microsoft.com/office/drawing/2014/main" id="{72A51A41-31C0-4647-8C1D-5AFAEC6C58A5}"/>
              </a:ext>
            </a:extLst>
          </p:cNvPr>
          <p:cNvGrpSpPr/>
          <p:nvPr/>
        </p:nvGrpSpPr>
        <p:grpSpPr>
          <a:xfrm>
            <a:off x="1246481" y="1400871"/>
            <a:ext cx="1044000" cy="1044000"/>
            <a:chOff x="1187733" y="2659823"/>
            <a:chExt cx="1179343" cy="1181306"/>
          </a:xfrm>
        </p:grpSpPr>
        <p:sp>
          <p:nvSpPr>
            <p:cNvPr id="52" name="Shape 383">
              <a:extLst>
                <a:ext uri="{FF2B5EF4-FFF2-40B4-BE49-F238E27FC236}">
                  <a16:creationId xmlns:a16="http://schemas.microsoft.com/office/drawing/2014/main" id="{053A680B-23CA-1F4B-A013-28A51EAF0E50}"/>
                </a:ext>
              </a:extLst>
            </p:cNvPr>
            <p:cNvSpPr/>
            <p:nvPr/>
          </p:nvSpPr>
          <p:spPr>
            <a:xfrm rot="10800000" flipH="1">
              <a:off x="1187733" y="2659823"/>
              <a:ext cx="1179343" cy="1181306"/>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53" name="Shape 384">
              <a:extLst>
                <a:ext uri="{FF2B5EF4-FFF2-40B4-BE49-F238E27FC236}">
                  <a16:creationId xmlns:a16="http://schemas.microsoft.com/office/drawing/2014/main" id="{B6016B4F-12FF-8D48-AA1E-CF7AD3094591}"/>
                </a:ext>
              </a:extLst>
            </p:cNvPr>
            <p:cNvSpPr/>
            <p:nvPr/>
          </p:nvSpPr>
          <p:spPr>
            <a:xfrm flipH="1">
              <a:off x="1332036" y="2798829"/>
              <a:ext cx="894674" cy="896163"/>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800" b="0" i="0" u="none" baseline="0" dirty="0">
                  <a:solidFill>
                    <a:schemeClr val="bg2"/>
                  </a:solidFill>
                  <a:latin typeface="DB Office" panose="020B0604020202020204" pitchFamily="34" charset="0"/>
                </a:rPr>
                <a:t>Condition monitor-</a:t>
              </a:r>
              <a:r>
                <a:rPr lang="en-US" sz="800" b="0" i="0" u="none" baseline="0" dirty="0" err="1">
                  <a:solidFill>
                    <a:schemeClr val="bg2"/>
                  </a:solidFill>
                  <a:latin typeface="DB Office" panose="020B0604020202020204" pitchFamily="34" charset="0"/>
                </a:rPr>
                <a:t>ing</a:t>
              </a:r>
              <a:endParaRPr sz="800" b="0" dirty="0">
                <a:solidFill>
                  <a:schemeClr val="bg2"/>
                </a:solidFill>
                <a:latin typeface="DB Office" panose="020B0604020202020204" pitchFamily="34" charset="0"/>
              </a:endParaRPr>
            </a:p>
          </p:txBody>
        </p:sp>
      </p:grpSp>
      <p:grpSp>
        <p:nvGrpSpPr>
          <p:cNvPr id="54" name="Gruppieren 53">
            <a:extLst>
              <a:ext uri="{FF2B5EF4-FFF2-40B4-BE49-F238E27FC236}">
                <a16:creationId xmlns:a16="http://schemas.microsoft.com/office/drawing/2014/main" id="{726FDF64-002C-3D44-BD39-7D46913563B1}"/>
              </a:ext>
            </a:extLst>
          </p:cNvPr>
          <p:cNvGrpSpPr/>
          <p:nvPr/>
        </p:nvGrpSpPr>
        <p:grpSpPr>
          <a:xfrm>
            <a:off x="9202541" y="1247997"/>
            <a:ext cx="1080000" cy="1080000"/>
            <a:chOff x="9444596" y="1992238"/>
            <a:chExt cx="1207362" cy="1209372"/>
          </a:xfrm>
        </p:grpSpPr>
        <p:sp>
          <p:nvSpPr>
            <p:cNvPr id="55" name="Shape 383">
              <a:extLst>
                <a:ext uri="{FF2B5EF4-FFF2-40B4-BE49-F238E27FC236}">
                  <a16:creationId xmlns:a16="http://schemas.microsoft.com/office/drawing/2014/main" id="{D60DBA9A-90BA-934A-939C-1C8806790904}"/>
                </a:ext>
              </a:extLst>
            </p:cNvPr>
            <p:cNvSpPr/>
            <p:nvPr/>
          </p:nvSpPr>
          <p:spPr>
            <a:xfrm rot="10800000" flipH="1">
              <a:off x="9444596" y="1992238"/>
              <a:ext cx="1207362" cy="1209372"/>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chemeClr val="bg2"/>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58" name="Shape 384">
              <a:extLst>
                <a:ext uri="{FF2B5EF4-FFF2-40B4-BE49-F238E27FC236}">
                  <a16:creationId xmlns:a16="http://schemas.microsoft.com/office/drawing/2014/main" id="{C5B4D6BE-39E4-0747-AD36-BE31D069A94D}"/>
                </a:ext>
              </a:extLst>
            </p:cNvPr>
            <p:cNvSpPr/>
            <p:nvPr/>
          </p:nvSpPr>
          <p:spPr>
            <a:xfrm flipH="1">
              <a:off x="9596999" y="2145175"/>
              <a:ext cx="903625" cy="904182"/>
            </a:xfrm>
            <a:prstGeom prst="ellipse">
              <a:avLst/>
            </a:prstGeom>
            <a:solidFill>
              <a:schemeClr val="bg1"/>
            </a:solidFill>
            <a:ln w="12700" cap="flat">
              <a:noFill/>
              <a:miter lim="400000"/>
            </a:ln>
            <a:effectLst/>
          </p:spPr>
          <p:txBody>
            <a:bodyPr wrap="square" lIns="45719" tIns="45719" rIns="45719" bIns="45719" numCol="1" anchor="ctr">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1000" b="0" i="0" u="none" baseline="0">
                  <a:solidFill>
                    <a:schemeClr val="bg2"/>
                  </a:solidFill>
                  <a:latin typeface="DB Office" panose="020B0604020202020204" pitchFamily="34" charset="0"/>
                </a:rPr>
                <a:t>Testing</a:t>
              </a:r>
              <a:endParaRPr sz="800" b="0" dirty="0">
                <a:solidFill>
                  <a:schemeClr val="bg2"/>
                </a:solidFill>
                <a:latin typeface="DB Office" panose="020B0604020202020204" pitchFamily="34" charset="0"/>
              </a:endParaRPr>
            </a:p>
          </p:txBody>
        </p:sp>
      </p:grpSp>
      <p:grpSp>
        <p:nvGrpSpPr>
          <p:cNvPr id="59" name="Gruppieren 58">
            <a:extLst>
              <a:ext uri="{FF2B5EF4-FFF2-40B4-BE49-F238E27FC236}">
                <a16:creationId xmlns:a16="http://schemas.microsoft.com/office/drawing/2014/main" id="{BDA4BAEF-245B-4CCB-8710-5D3DC8264FC2}"/>
              </a:ext>
            </a:extLst>
          </p:cNvPr>
          <p:cNvGrpSpPr/>
          <p:nvPr/>
        </p:nvGrpSpPr>
        <p:grpSpPr>
          <a:xfrm>
            <a:off x="3957688" y="3439135"/>
            <a:ext cx="1876277" cy="1879400"/>
            <a:chOff x="4338160" y="3439134"/>
            <a:chExt cx="1876277" cy="1879400"/>
          </a:xfrm>
        </p:grpSpPr>
        <p:sp>
          <p:nvSpPr>
            <p:cNvPr id="60" name="Shape 383">
              <a:extLst>
                <a:ext uri="{FF2B5EF4-FFF2-40B4-BE49-F238E27FC236}">
                  <a16:creationId xmlns:a16="http://schemas.microsoft.com/office/drawing/2014/main" id="{17FEA469-289C-44CA-8B73-A9689DE5EA0E}"/>
                </a:ext>
              </a:extLst>
            </p:cNvPr>
            <p:cNvSpPr/>
            <p:nvPr/>
          </p:nvSpPr>
          <p:spPr>
            <a:xfrm rot="10800000" flipH="1">
              <a:off x="4338160" y="3439134"/>
              <a:ext cx="1876277" cy="187940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rgbClr val="814997"/>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61" name="Shape 384">
              <a:extLst>
                <a:ext uri="{FF2B5EF4-FFF2-40B4-BE49-F238E27FC236}">
                  <a16:creationId xmlns:a16="http://schemas.microsoft.com/office/drawing/2014/main" id="{C30F9134-1ED5-4D31-9563-8E4ABD43832A}"/>
                </a:ext>
              </a:extLst>
            </p:cNvPr>
            <p:cNvSpPr/>
            <p:nvPr/>
          </p:nvSpPr>
          <p:spPr>
            <a:xfrm flipH="1">
              <a:off x="4538299" y="3640835"/>
              <a:ext cx="1475999" cy="1475999"/>
            </a:xfrm>
            <a:prstGeom prst="ellipse">
              <a:avLst/>
            </a:prstGeom>
            <a:solidFill>
              <a:schemeClr val="bg1"/>
            </a:solidFill>
            <a:ln w="12700" cap="flat">
              <a:noFill/>
              <a:miter lim="400000"/>
            </a:ln>
            <a:effectLst/>
          </p:spPr>
          <p:txBody>
            <a:bodyPr wrap="square" lIns="0" tIns="0" rIns="0" bIns="0" numCol="1" anchor="ctr" anchorCtr="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1400" b="1" i="0" u="none" baseline="0">
                  <a:solidFill>
                    <a:srgbClr val="814997"/>
                  </a:solidFill>
                </a:rPr>
                <a:t>Data analysis and </a:t>
              </a:r>
              <a:br>
                <a:rPr lang="en-US" sz="1400">
                  <a:solidFill>
                    <a:srgbClr val="814997"/>
                  </a:solidFill>
                </a:rPr>
              </a:br>
              <a:r>
                <a:rPr lang="en-US" sz="1400" b="1" i="0" u="none" baseline="0">
                  <a:solidFill>
                    <a:srgbClr val="814997"/>
                  </a:solidFill>
                </a:rPr>
                <a:t>refinement</a:t>
              </a:r>
            </a:p>
          </p:txBody>
        </p:sp>
      </p:grpSp>
      <p:grpSp>
        <p:nvGrpSpPr>
          <p:cNvPr id="62" name="Gruppieren 61">
            <a:extLst>
              <a:ext uri="{FF2B5EF4-FFF2-40B4-BE49-F238E27FC236}">
                <a16:creationId xmlns:a16="http://schemas.microsoft.com/office/drawing/2014/main" id="{B8175D95-7A88-4DD1-AD25-5F2DF4CD5FAE}"/>
              </a:ext>
            </a:extLst>
          </p:cNvPr>
          <p:cNvGrpSpPr/>
          <p:nvPr/>
        </p:nvGrpSpPr>
        <p:grpSpPr>
          <a:xfrm>
            <a:off x="5652643" y="2414142"/>
            <a:ext cx="2468411" cy="2472519"/>
            <a:chOff x="6033115" y="2414141"/>
            <a:chExt cx="2468411" cy="2472519"/>
          </a:xfrm>
        </p:grpSpPr>
        <p:sp>
          <p:nvSpPr>
            <p:cNvPr id="63" name="Shape 383">
              <a:extLst>
                <a:ext uri="{FF2B5EF4-FFF2-40B4-BE49-F238E27FC236}">
                  <a16:creationId xmlns:a16="http://schemas.microsoft.com/office/drawing/2014/main" id="{3AD67108-16A2-4485-A051-9C3C442B0F6A}"/>
                </a:ext>
              </a:extLst>
            </p:cNvPr>
            <p:cNvSpPr/>
            <p:nvPr/>
          </p:nvSpPr>
          <p:spPr>
            <a:xfrm rot="10800000" flipH="1">
              <a:off x="6033115" y="2414141"/>
              <a:ext cx="2468411" cy="2472519"/>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rgbClr val="A9455D"/>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64" name="Shape 384">
              <a:extLst>
                <a:ext uri="{FF2B5EF4-FFF2-40B4-BE49-F238E27FC236}">
                  <a16:creationId xmlns:a16="http://schemas.microsoft.com/office/drawing/2014/main" id="{910D7C4E-07C0-4D5D-816F-EE7ADD4EFB7B}"/>
                </a:ext>
              </a:extLst>
            </p:cNvPr>
            <p:cNvSpPr/>
            <p:nvPr/>
          </p:nvSpPr>
          <p:spPr>
            <a:xfrm flipH="1">
              <a:off x="6309542" y="2692030"/>
              <a:ext cx="1915557" cy="1916740"/>
            </a:xfrm>
            <a:prstGeom prst="ellipse">
              <a:avLst/>
            </a:prstGeom>
            <a:solidFill>
              <a:schemeClr val="bg1"/>
            </a:solidFill>
            <a:ln w="12700" cap="flat">
              <a:noFill/>
              <a:miter lim="400000"/>
            </a:ln>
            <a:effectLst/>
          </p:spPr>
          <p:txBody>
            <a:bodyPr wrap="square" lIns="0" tIns="0" rIns="0" bIns="0" numCol="1" anchor="ctr" anchorCtr="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b="1" i="0" u="none" baseline="0">
                  <a:solidFill>
                    <a:srgbClr val="A9455D"/>
                  </a:solidFill>
                  <a:latin typeface="DB Office" panose="020B0604020202020204" pitchFamily="34" charset="0"/>
                </a:rPr>
                <a:t>Data </a:t>
              </a:r>
              <a:br>
                <a:rPr lang="en-US">
                  <a:solidFill>
                    <a:srgbClr val="A9455D"/>
                  </a:solidFill>
                  <a:latin typeface="DB Office" panose="020B0604020202020204" pitchFamily="34" charset="0"/>
                </a:rPr>
              </a:br>
              <a:r>
                <a:rPr lang="en-US" b="1" i="0" u="none" baseline="0">
                  <a:solidFill>
                    <a:srgbClr val="A9455D"/>
                  </a:solidFill>
                  <a:latin typeface="DB Office" panose="020B0604020202020204" pitchFamily="34" charset="0"/>
                </a:rPr>
                <a:t>platform</a:t>
              </a:r>
              <a:endParaRPr dirty="0">
                <a:solidFill>
                  <a:srgbClr val="A9455D"/>
                </a:solidFill>
                <a:latin typeface="DB Office" panose="020B0604020202020204" pitchFamily="34" charset="0"/>
              </a:endParaRPr>
            </a:p>
          </p:txBody>
        </p:sp>
      </p:grpSp>
      <p:grpSp>
        <p:nvGrpSpPr>
          <p:cNvPr id="65" name="Gruppieren 64">
            <a:extLst>
              <a:ext uri="{FF2B5EF4-FFF2-40B4-BE49-F238E27FC236}">
                <a16:creationId xmlns:a16="http://schemas.microsoft.com/office/drawing/2014/main" id="{22C05D94-5D27-41B8-9937-E783DF6AEED9}"/>
              </a:ext>
            </a:extLst>
          </p:cNvPr>
          <p:cNvGrpSpPr/>
          <p:nvPr/>
        </p:nvGrpSpPr>
        <p:grpSpPr>
          <a:xfrm>
            <a:off x="4585546" y="1598088"/>
            <a:ext cx="1564102" cy="1566705"/>
            <a:chOff x="4966018" y="1598087"/>
            <a:chExt cx="1564102" cy="1566705"/>
          </a:xfrm>
        </p:grpSpPr>
        <p:sp>
          <p:nvSpPr>
            <p:cNvPr id="66" name="Shape 383">
              <a:extLst>
                <a:ext uri="{FF2B5EF4-FFF2-40B4-BE49-F238E27FC236}">
                  <a16:creationId xmlns:a16="http://schemas.microsoft.com/office/drawing/2014/main" id="{BEDA6DC3-805E-495A-98EE-00AECB28186C}"/>
                </a:ext>
              </a:extLst>
            </p:cNvPr>
            <p:cNvSpPr/>
            <p:nvPr/>
          </p:nvSpPr>
          <p:spPr>
            <a:xfrm rot="10800000" flipH="1">
              <a:off x="4966018" y="1598087"/>
              <a:ext cx="1564102" cy="1566705"/>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rgbClr val="00A099"/>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67" name="Shape 384">
              <a:extLst>
                <a:ext uri="{FF2B5EF4-FFF2-40B4-BE49-F238E27FC236}">
                  <a16:creationId xmlns:a16="http://schemas.microsoft.com/office/drawing/2014/main" id="{4C6DCCD3-88E9-421E-818F-CFCE1895C6CD}"/>
                </a:ext>
              </a:extLst>
            </p:cNvPr>
            <p:cNvSpPr/>
            <p:nvPr/>
          </p:nvSpPr>
          <p:spPr>
            <a:xfrm flipH="1">
              <a:off x="5130442" y="1763431"/>
              <a:ext cx="1235254" cy="1236017"/>
            </a:xfrm>
            <a:prstGeom prst="ellipse">
              <a:avLst/>
            </a:prstGeom>
            <a:solidFill>
              <a:schemeClr val="bg1"/>
            </a:solidFill>
            <a:ln w="12700" cap="flat">
              <a:noFill/>
              <a:miter lim="400000"/>
            </a:ln>
            <a:effectLst/>
          </p:spPr>
          <p:txBody>
            <a:bodyPr wrap="square" lIns="0" tIns="0" rIns="0" bIns="0" numCol="1" anchor="ctr" anchorCtr="0">
              <a:norm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endParaRPr lang="en-US" sz="900" dirty="0">
                <a:solidFill>
                  <a:schemeClr val="accent2"/>
                </a:solidFill>
              </a:endParaRPr>
            </a:p>
          </p:txBody>
        </p:sp>
        <p:sp>
          <p:nvSpPr>
            <p:cNvPr id="68" name="Textfeld 67">
              <a:extLst>
                <a:ext uri="{FF2B5EF4-FFF2-40B4-BE49-F238E27FC236}">
                  <a16:creationId xmlns:a16="http://schemas.microsoft.com/office/drawing/2014/main" id="{F0C8FE4A-522F-4E2C-BE87-F5B97DA76540}"/>
                </a:ext>
              </a:extLst>
            </p:cNvPr>
            <p:cNvSpPr txBox="1"/>
            <p:nvPr/>
          </p:nvSpPr>
          <p:spPr>
            <a:xfrm>
              <a:off x="5075495" y="2058274"/>
              <a:ext cx="1345045" cy="646331"/>
            </a:xfrm>
            <a:prstGeom prst="rect">
              <a:avLst/>
            </a:prstGeom>
            <a:noFill/>
          </p:spPr>
          <p:txBody>
            <a:bodyPr wrap="square" rtlCol="0">
              <a:spAutoFit/>
            </a:bodyPr>
            <a:lstStyle/>
            <a:p>
              <a:pPr rtl="0">
                <a:buClr>
                  <a:schemeClr val="accent2"/>
                </a:buClr>
              </a:pPr>
              <a:r>
                <a:rPr lang="en-US" sz="1200" b="1" i="0" u="none" baseline="0">
                  <a:solidFill>
                    <a:srgbClr val="00A099"/>
                  </a:solidFill>
                </a:rPr>
                <a:t>Preparing and performing </a:t>
              </a:r>
              <a:br>
                <a:rPr lang="en-US" sz="1200">
                  <a:solidFill>
                    <a:srgbClr val="00A099"/>
                  </a:solidFill>
                </a:rPr>
              </a:br>
              <a:r>
                <a:rPr lang="en-US" sz="1200" b="1" i="0" u="none" baseline="0">
                  <a:solidFill>
                    <a:srgbClr val="00A099"/>
                  </a:solidFill>
                </a:rPr>
                <a:t>flights</a:t>
              </a:r>
            </a:p>
          </p:txBody>
        </p:sp>
      </p:grpSp>
    </p:spTree>
    <p:extLst>
      <p:ext uri="{BB962C8B-B14F-4D97-AF65-F5344CB8AC3E}">
        <p14:creationId xmlns:p14="http://schemas.microsoft.com/office/powerpoint/2010/main" val="1303229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kt 30" hidden="1"/>
          <p:cNvGraphicFramePr>
            <a:graphicFrameLocks noChangeAspect="1"/>
          </p:cNvGraphicFramePr>
          <p:nvPr>
            <p:custDataLst>
              <p:tags r:id="rId1"/>
            </p:custDataLst>
          </p:nvPr>
        </p:nvGraphicFramePr>
        <p:xfrm>
          <a:off x="1959" y="-789348"/>
          <a:ext cx="1953" cy="1953"/>
        </p:xfrm>
        <a:graphic>
          <a:graphicData uri="http://schemas.openxmlformats.org/presentationml/2006/ole">
            <mc:AlternateContent xmlns:mc="http://schemas.openxmlformats.org/markup-compatibility/2006">
              <mc:Choice xmlns:v="urn:schemas-microsoft-com:vml" Requires="v">
                <p:oleObj name="think-cell Folie" r:id="rId3" imgW="501" imgH="502" progId="TCLayout.ActiveDocument.1">
                  <p:embed/>
                </p:oleObj>
              </mc:Choice>
              <mc:Fallback>
                <p:oleObj name="think-cell Folie" r:id="rId3" imgW="501" imgH="502" progId="TCLayout.ActiveDocument.1">
                  <p:embed/>
                  <p:pic>
                    <p:nvPicPr>
                      <p:cNvPr id="31" name="Objekt 30" hidden="1"/>
                      <p:cNvPicPr/>
                      <p:nvPr/>
                    </p:nvPicPr>
                    <p:blipFill>
                      <a:blip r:embed="rId4"/>
                      <a:stretch>
                        <a:fillRect/>
                      </a:stretch>
                    </p:blipFill>
                    <p:spPr>
                      <a:xfrm>
                        <a:off x="1959" y="-789348"/>
                        <a:ext cx="1953" cy="1953"/>
                      </a:xfrm>
                      <a:prstGeom prst="rect">
                        <a:avLst/>
                      </a:prstGeom>
                    </p:spPr>
                  </p:pic>
                </p:oleObj>
              </mc:Fallback>
            </mc:AlternateContent>
          </a:graphicData>
        </a:graphic>
      </p:graphicFrame>
      <p:sp>
        <p:nvSpPr>
          <p:cNvPr id="2" name="Titel 1"/>
          <p:cNvSpPr>
            <a:spLocks noGrp="1"/>
          </p:cNvSpPr>
          <p:nvPr>
            <p:ph type="title"/>
          </p:nvPr>
        </p:nvSpPr>
        <p:spPr/>
        <p:txBody>
          <a:bodyPr/>
          <a:lstStyle/>
          <a:p>
            <a:pPr algn="l" rtl="0"/>
            <a:r>
              <a:rPr lang="en-US" b="0" i="0" u="none" baseline="0" dirty="0"/>
              <a:t>Drones2BIM — comprehensive services from a single source </a:t>
            </a:r>
            <a:br>
              <a:rPr lang="en-US" dirty="0"/>
            </a:br>
            <a:br>
              <a:rPr lang="en-US" dirty="0"/>
            </a:br>
            <a:endParaRPr lang="en-US" noProof="0" dirty="0">
              <a:latin typeface="DB Head Light" panose="020B0302050202020204" pitchFamily="34" charset="0"/>
            </a:endParaRPr>
          </a:p>
        </p:txBody>
      </p:sp>
      <p:sp>
        <p:nvSpPr>
          <p:cNvPr id="168" name="Textfeld 99">
            <a:extLst>
              <a:ext uri="{FF2B5EF4-FFF2-40B4-BE49-F238E27FC236}">
                <a16:creationId xmlns:a16="http://schemas.microsoft.com/office/drawing/2014/main" id="{BBC44CAF-1E2D-4BA1-99FB-D7624CBBB533}"/>
              </a:ext>
            </a:extLst>
          </p:cNvPr>
          <p:cNvSpPr txBox="1"/>
          <p:nvPr/>
        </p:nvSpPr>
        <p:spPr>
          <a:xfrm>
            <a:off x="370201" y="1763432"/>
            <a:ext cx="3539934" cy="2236738"/>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a:spcBef>
                <a:spcPts val="0"/>
              </a:spcBef>
              <a:spcAft>
                <a:spcPts val="300"/>
              </a:spcAft>
            </a:pPr>
            <a:r>
              <a:rPr lang="en-US" sz="1600" b="1" i="0" u="none" baseline="0">
                <a:solidFill>
                  <a:srgbClr val="00A099"/>
                </a:solidFill>
              </a:rPr>
              <a:t>Preparing and performing flights</a:t>
            </a:r>
          </a:p>
          <a:p>
            <a:pPr marL="92075" indent="-85725" algn="l" rtl="0">
              <a:spcBef>
                <a:spcPts val="0"/>
              </a:spcBef>
              <a:spcAft>
                <a:spcPts val="300"/>
              </a:spcAft>
              <a:buFont typeface="Wingdings" pitchFamily="2" charset="2"/>
              <a:buChar char="§"/>
            </a:pPr>
            <a:r>
              <a:rPr lang="en-US" sz="1100" b="0" i="0" u="none" baseline="0">
                <a:solidFill>
                  <a:srgbClr val="00A099"/>
                </a:solidFill>
              </a:rPr>
              <a:t>Pilots take drone flying examination and flights are planned in line with aviation laws</a:t>
            </a:r>
          </a:p>
          <a:p>
            <a:pPr marL="92075" indent="-85725" algn="l" rtl="0">
              <a:spcBef>
                <a:spcPts val="0"/>
              </a:spcBef>
              <a:spcAft>
                <a:spcPts val="300"/>
              </a:spcAft>
              <a:buFont typeface="Wingdings" pitchFamily="2" charset="2"/>
              <a:buChar char="§"/>
            </a:pPr>
            <a:r>
              <a:rPr lang="en-US" sz="1100" b="0" i="0" u="none" baseline="0">
                <a:solidFill>
                  <a:srgbClr val="00A099"/>
                </a:solidFill>
              </a:rPr>
              <a:t>All necessary approvals are obtained</a:t>
            </a:r>
          </a:p>
          <a:p>
            <a:pPr marL="92075" indent="-92075" algn="l" rtl="0" fontAlgn="auto">
              <a:spcBef>
                <a:spcPts val="0"/>
              </a:spcBef>
              <a:spcAft>
                <a:spcPts val="300"/>
              </a:spcAft>
              <a:buFont typeface="Wingdings" pitchFamily="2" charset="2"/>
              <a:buChar char="§"/>
            </a:pPr>
            <a:r>
              <a:rPr lang="en-US" sz="1100" b="0" i="0" u="none" baseline="0">
                <a:solidFill>
                  <a:srgbClr val="00A099"/>
                </a:solidFill>
              </a:rPr>
              <a:t>Federal police (Bundespolizei) and local residents are informed</a:t>
            </a:r>
          </a:p>
          <a:p>
            <a:pPr marL="92075" indent="-92075" algn="l" rtl="0" fontAlgn="auto">
              <a:spcBef>
                <a:spcPts val="0"/>
              </a:spcBef>
              <a:spcAft>
                <a:spcPts val="300"/>
              </a:spcAft>
              <a:buFont typeface="Wingdings" pitchFamily="2" charset="2"/>
              <a:buChar char="§"/>
            </a:pPr>
            <a:r>
              <a:rPr lang="en-US" sz="1100" b="0" i="0" u="none" baseline="0">
                <a:solidFill>
                  <a:srgbClr val="00A099"/>
                </a:solidFill>
              </a:rPr>
              <a:t>Signing on and signing off with signal setter</a:t>
            </a:r>
          </a:p>
          <a:p>
            <a:pPr marL="92075" indent="-92075" algn="l" rtl="0">
              <a:spcBef>
                <a:spcPts val="0"/>
              </a:spcBef>
              <a:spcAft>
                <a:spcPts val="300"/>
              </a:spcAft>
              <a:buFont typeface="Wingdings" pitchFamily="2" charset="2"/>
              <a:buChar char="§"/>
            </a:pPr>
            <a:r>
              <a:rPr lang="en-US" sz="1100" b="0" i="0" u="none" baseline="0">
                <a:solidFill>
                  <a:srgbClr val="00A099"/>
                </a:solidFill>
              </a:rPr>
              <a:t>Professional flying – by trained pilots only</a:t>
            </a:r>
          </a:p>
          <a:p>
            <a:pPr marL="92075" indent="-92075" algn="l" rtl="0">
              <a:spcBef>
                <a:spcPts val="0"/>
              </a:spcBef>
              <a:spcAft>
                <a:spcPts val="300"/>
              </a:spcAft>
              <a:buFont typeface="Wingdings" pitchFamily="2" charset="2"/>
              <a:buChar char="§"/>
            </a:pPr>
            <a:r>
              <a:rPr lang="en-US" sz="1100" b="0" i="0" u="none" baseline="0">
                <a:solidFill>
                  <a:srgbClr val="00A099"/>
                </a:solidFill>
              </a:rPr>
              <a:t>Quality check</a:t>
            </a:r>
            <a:r>
              <a:rPr lang="en-US" sz="1100" b="1" i="0" u="none" baseline="0">
                <a:solidFill>
                  <a:srgbClr val="00A099"/>
                </a:solidFill>
              </a:rPr>
              <a:t> </a:t>
            </a:r>
            <a:r>
              <a:rPr lang="en-US" sz="1100" b="0" i="0" u="none" baseline="0">
                <a:solidFill>
                  <a:srgbClr val="00A099"/>
                </a:solidFill>
              </a:rPr>
              <a:t>on raw material</a:t>
            </a:r>
          </a:p>
          <a:p>
            <a:pPr marL="92075" indent="-92075" algn="l" rtl="0">
              <a:spcBef>
                <a:spcPts val="0"/>
              </a:spcBef>
              <a:spcAft>
                <a:spcPts val="300"/>
              </a:spcAft>
              <a:buFont typeface="Wingdings" pitchFamily="2" charset="2"/>
              <a:buChar char="§"/>
            </a:pPr>
            <a:r>
              <a:rPr lang="en-US" sz="1100" b="0" i="0" u="none" baseline="0">
                <a:solidFill>
                  <a:srgbClr val="00A099"/>
                </a:solidFill>
              </a:rPr>
              <a:t>Flight documentation</a:t>
            </a:r>
          </a:p>
          <a:p>
            <a:pPr marL="92075" indent="-85725" algn="l" rtl="0">
              <a:spcBef>
                <a:spcPts val="0"/>
              </a:spcBef>
              <a:spcAft>
                <a:spcPts val="300"/>
              </a:spcAft>
              <a:buFont typeface="Wingdings" pitchFamily="2" charset="2"/>
              <a:buChar char="§"/>
            </a:pPr>
            <a:r>
              <a:rPr lang="en-US" sz="1100" b="0" i="0" u="none" baseline="0">
                <a:solidFill>
                  <a:srgbClr val="00A099"/>
                </a:solidFill>
              </a:rPr>
              <a:t>Digitalization and referencing of design documents</a:t>
            </a:r>
            <a:endParaRPr lang="en-US" sz="1600" dirty="0">
              <a:solidFill>
                <a:srgbClr val="00A099"/>
              </a:solidFill>
            </a:endParaRPr>
          </a:p>
        </p:txBody>
      </p:sp>
      <p:sp>
        <p:nvSpPr>
          <p:cNvPr id="6" name="Fußzeilenplatzhalter 5"/>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4" name="Foliennummernplatzhalter 3">
            <a:extLst>
              <a:ext uri="{FF2B5EF4-FFF2-40B4-BE49-F238E27FC236}">
                <a16:creationId xmlns:a16="http://schemas.microsoft.com/office/drawing/2014/main" id="{8B194671-E1E4-4B08-A18A-F657ADB95F75}"/>
              </a:ext>
            </a:extLst>
          </p:cNvPr>
          <p:cNvSpPr>
            <a:spLocks noGrp="1"/>
          </p:cNvSpPr>
          <p:nvPr>
            <p:ph type="sldNum" sz="quarter" idx="12"/>
          </p:nvPr>
        </p:nvSpPr>
        <p:spPr/>
        <p:txBody>
          <a:bodyPr/>
          <a:lstStyle/>
          <a:p>
            <a:pPr algn="r" rtl="0"/>
            <a:fld id="{913D9F7D-0C28-4C21-AA99-7C67E34F632A}" type="slidenum">
              <a:rPr>
                <a:solidFill>
                  <a:prstClr val="black"/>
                </a:solidFill>
              </a:rPr>
              <a:pPr/>
              <a:t>3</a:t>
            </a:fld>
            <a:endParaRPr lang="en-US">
              <a:solidFill>
                <a:prstClr val="black"/>
              </a:solidFill>
            </a:endParaRPr>
          </a:p>
        </p:txBody>
      </p:sp>
      <p:cxnSp>
        <p:nvCxnSpPr>
          <p:cNvPr id="7" name="Gerade Verbindung 6">
            <a:extLst>
              <a:ext uri="{FF2B5EF4-FFF2-40B4-BE49-F238E27FC236}">
                <a16:creationId xmlns:a16="http://schemas.microsoft.com/office/drawing/2014/main" id="{112CCED0-3AFB-7D4C-A2DF-24433EE7CCCC}"/>
              </a:ext>
            </a:extLst>
          </p:cNvPr>
          <p:cNvCxnSpPr>
            <a:cxnSpLocks/>
          </p:cNvCxnSpPr>
          <p:nvPr/>
        </p:nvCxnSpPr>
        <p:spPr>
          <a:xfrm>
            <a:off x="370201" y="1641929"/>
            <a:ext cx="4540418" cy="0"/>
          </a:xfrm>
          <a:prstGeom prst="line">
            <a:avLst/>
          </a:prstGeom>
          <a:ln w="31750">
            <a:solidFill>
              <a:srgbClr val="00A099"/>
            </a:solidFill>
            <a:tailEnd type="triangle"/>
          </a:ln>
        </p:spPr>
        <p:style>
          <a:lnRef idx="1">
            <a:schemeClr val="accent1"/>
          </a:lnRef>
          <a:fillRef idx="0">
            <a:schemeClr val="accent1"/>
          </a:fillRef>
          <a:effectRef idx="0">
            <a:schemeClr val="accent1"/>
          </a:effectRef>
          <a:fontRef idx="minor">
            <a:schemeClr val="tx1"/>
          </a:fontRef>
        </p:style>
      </p:cxnSp>
      <p:sp>
        <p:nvSpPr>
          <p:cNvPr id="89" name="Textfeld 99">
            <a:extLst>
              <a:ext uri="{FF2B5EF4-FFF2-40B4-BE49-F238E27FC236}">
                <a16:creationId xmlns:a16="http://schemas.microsoft.com/office/drawing/2014/main" id="{7993B7F7-AFC8-DD42-920C-45195550C621}"/>
              </a:ext>
            </a:extLst>
          </p:cNvPr>
          <p:cNvSpPr txBox="1"/>
          <p:nvPr/>
        </p:nvSpPr>
        <p:spPr>
          <a:xfrm>
            <a:off x="7072305" y="5249679"/>
            <a:ext cx="3785085" cy="1351788"/>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auto">
              <a:spcBef>
                <a:spcPts val="0"/>
              </a:spcBef>
              <a:spcAft>
                <a:spcPts val="300"/>
              </a:spcAft>
            </a:pPr>
            <a:r>
              <a:rPr lang="en-US" sz="1600" b="1" i="0" u="none" baseline="0">
                <a:solidFill>
                  <a:srgbClr val="814997"/>
                </a:solidFill>
              </a:rPr>
              <a:t>Data analysis and refinement</a:t>
            </a:r>
          </a:p>
          <a:p>
            <a:pPr marL="92075" indent="-92075" algn="l" rtl="0" fontAlgn="auto">
              <a:spcBef>
                <a:spcPts val="0"/>
              </a:spcBef>
              <a:spcAft>
                <a:spcPts val="300"/>
              </a:spcAft>
              <a:buFont typeface="Wingdings" pitchFamily="2" charset="2"/>
              <a:buChar char="§"/>
            </a:pPr>
            <a:r>
              <a:rPr lang="en-US" sz="1100" b="0" i="0" u="none" baseline="0">
                <a:solidFill>
                  <a:srgbClr val="814997"/>
                </a:solidFill>
              </a:rPr>
              <a:t>Customizing</a:t>
            </a:r>
          </a:p>
          <a:p>
            <a:pPr marL="92075" indent="-92075" algn="l" rtl="0" fontAlgn="auto">
              <a:spcBef>
                <a:spcPts val="0"/>
              </a:spcBef>
              <a:spcAft>
                <a:spcPts val="300"/>
              </a:spcAft>
              <a:buFont typeface="Wingdings" pitchFamily="2" charset="2"/>
              <a:buChar char="§"/>
            </a:pPr>
            <a:r>
              <a:rPr lang="en-US" sz="1100" b="0" i="0" u="none" baseline="0">
                <a:solidFill>
                  <a:srgbClr val="814997"/>
                </a:solidFill>
              </a:rPr>
              <a:t>AI processes, for example for further analysis</a:t>
            </a:r>
          </a:p>
          <a:p>
            <a:pPr marL="92075" indent="-92075" algn="l" rtl="0" fontAlgn="auto">
              <a:spcBef>
                <a:spcPts val="0"/>
              </a:spcBef>
              <a:spcAft>
                <a:spcPts val="300"/>
              </a:spcAft>
              <a:buFont typeface="Wingdings" pitchFamily="2" charset="2"/>
              <a:buChar char="§"/>
            </a:pPr>
            <a:r>
              <a:rPr lang="en-US" sz="1100" b="0" i="0" u="none" baseline="0">
                <a:solidFill>
                  <a:srgbClr val="814997"/>
                </a:solidFill>
              </a:rPr>
              <a:t>A wide range of products – exactly according to your needs</a:t>
            </a:r>
          </a:p>
          <a:p>
            <a:pPr marL="92075" indent="-92075" algn="l" rtl="0" fontAlgn="auto">
              <a:spcBef>
                <a:spcPts val="0"/>
              </a:spcBef>
              <a:spcAft>
                <a:spcPts val="300"/>
              </a:spcAft>
              <a:buFont typeface="Wingdings" pitchFamily="2" charset="2"/>
              <a:buChar char="§"/>
            </a:pPr>
            <a:endParaRPr lang="en-US" sz="1100" b="0" dirty="0">
              <a:solidFill>
                <a:srgbClr val="814997"/>
              </a:solidFill>
            </a:endParaRPr>
          </a:p>
        </p:txBody>
      </p:sp>
      <p:sp>
        <p:nvSpPr>
          <p:cNvPr id="90" name="Textfeld 99">
            <a:extLst>
              <a:ext uri="{FF2B5EF4-FFF2-40B4-BE49-F238E27FC236}">
                <a16:creationId xmlns:a16="http://schemas.microsoft.com/office/drawing/2014/main" id="{1F60EAEA-46F0-9C49-ABA7-448DBB8BA6BC}"/>
              </a:ext>
            </a:extLst>
          </p:cNvPr>
          <p:cNvSpPr txBox="1"/>
          <p:nvPr/>
        </p:nvSpPr>
        <p:spPr>
          <a:xfrm>
            <a:off x="8578852" y="2705902"/>
            <a:ext cx="2845319" cy="1706297"/>
          </a:xfrm>
          <a:prstGeom prst="rect">
            <a:avLst/>
          </a:prstGeom>
          <a:noFill/>
        </p:spPr>
        <p:txBody>
          <a:bodyPr wrap="square"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0" fontAlgn="auto">
              <a:spcBef>
                <a:spcPts val="0"/>
              </a:spcBef>
              <a:spcAft>
                <a:spcPts val="300"/>
              </a:spcAft>
            </a:pPr>
            <a:r>
              <a:rPr lang="en-US" sz="1600" b="1" i="0" u="none" baseline="0">
                <a:solidFill>
                  <a:srgbClr val="A9455D"/>
                </a:solidFill>
              </a:rPr>
              <a:t>Data platform</a:t>
            </a:r>
            <a:endParaRPr lang="en-US" sz="1100" dirty="0">
              <a:solidFill>
                <a:srgbClr val="A9455D"/>
              </a:solidFill>
            </a:endParaRPr>
          </a:p>
          <a:p>
            <a:pPr marL="92075" indent="-92075" algn="l" rtl="0" fontAlgn="auto">
              <a:spcBef>
                <a:spcPts val="0"/>
              </a:spcBef>
              <a:spcAft>
                <a:spcPts val="300"/>
              </a:spcAft>
              <a:buFont typeface="Wingdings" pitchFamily="2" charset="2"/>
              <a:buChar char="§"/>
            </a:pPr>
            <a:r>
              <a:rPr lang="en-US" sz="1100" b="0" i="0" u="none" baseline="0">
                <a:solidFill>
                  <a:srgbClr val="A9455D"/>
                </a:solidFill>
              </a:rPr>
              <a:t>Secure upload of raw data</a:t>
            </a:r>
          </a:p>
          <a:p>
            <a:pPr marL="92075" indent="-92075" algn="l" rtl="0" fontAlgn="auto">
              <a:spcBef>
                <a:spcPts val="0"/>
              </a:spcBef>
              <a:spcAft>
                <a:spcPts val="300"/>
              </a:spcAft>
              <a:buFont typeface="Wingdings" pitchFamily="2" charset="2"/>
              <a:buChar char="§"/>
            </a:pPr>
            <a:r>
              <a:rPr lang="en-US" sz="1100" b="0" i="0" u="none" baseline="0">
                <a:solidFill>
                  <a:srgbClr val="A9455D"/>
                </a:solidFill>
              </a:rPr>
              <a:t>Fully automated photogrammetry process</a:t>
            </a:r>
          </a:p>
          <a:p>
            <a:pPr marL="92075" indent="-92075" algn="l" rtl="0" fontAlgn="auto">
              <a:spcBef>
                <a:spcPts val="0"/>
              </a:spcBef>
              <a:spcAft>
                <a:spcPts val="300"/>
              </a:spcAft>
              <a:buFont typeface="Wingdings" pitchFamily="2" charset="2"/>
              <a:buChar char="§"/>
            </a:pPr>
            <a:r>
              <a:rPr lang="en-US" sz="1100" b="0" i="0" u="none" baseline="0">
                <a:solidFill>
                  <a:srgbClr val="A9455D"/>
                </a:solidFill>
              </a:rPr>
              <a:t>High-quality end products – available just a few hours after flight</a:t>
            </a:r>
          </a:p>
          <a:p>
            <a:pPr marL="92075" indent="-92075" algn="l" rtl="0" fontAlgn="auto">
              <a:spcBef>
                <a:spcPts val="0"/>
              </a:spcBef>
              <a:spcAft>
                <a:spcPts val="300"/>
              </a:spcAft>
              <a:buFont typeface="Wingdings" pitchFamily="2" charset="2"/>
              <a:buChar char="§"/>
            </a:pPr>
            <a:r>
              <a:rPr lang="en-US" sz="1100" b="0" i="0" u="none" baseline="0">
                <a:solidFill>
                  <a:srgbClr val="A9455D"/>
                </a:solidFill>
              </a:rPr>
              <a:t>Browser-based usage for end users</a:t>
            </a:r>
            <a:endParaRPr lang="en-US" sz="1100" b="0" dirty="0">
              <a:solidFill>
                <a:srgbClr val="A9455D"/>
              </a:solidFill>
            </a:endParaRPr>
          </a:p>
          <a:p>
            <a:pPr marL="92075" indent="-92075" algn="l" rtl="0" fontAlgn="auto">
              <a:spcBef>
                <a:spcPts val="0"/>
              </a:spcBef>
              <a:spcAft>
                <a:spcPts val="300"/>
              </a:spcAft>
              <a:buFont typeface="Wingdings" pitchFamily="2" charset="2"/>
              <a:buChar char="§"/>
            </a:pPr>
            <a:r>
              <a:rPr lang="en-US" sz="1100" b="0" i="0" u="none" baseline="0">
                <a:solidFill>
                  <a:srgbClr val="A9455D"/>
                </a:solidFill>
              </a:rPr>
              <a:t>Integration of design documents</a:t>
            </a:r>
          </a:p>
          <a:p>
            <a:pPr marL="92075" indent="-92075" algn="l" rtl="0" fontAlgn="auto">
              <a:spcBef>
                <a:spcPts val="0"/>
              </a:spcBef>
              <a:spcAft>
                <a:spcPts val="300"/>
              </a:spcAft>
              <a:buFont typeface="Wingdings" pitchFamily="2" charset="2"/>
              <a:buChar char="§"/>
            </a:pPr>
            <a:r>
              <a:rPr lang="en-US" sz="1100" b="0" i="0" u="none" baseline="0">
                <a:solidFill>
                  <a:srgbClr val="A9455D"/>
                </a:solidFill>
              </a:rPr>
              <a:t>Access control by means of extensive rights scheme</a:t>
            </a:r>
          </a:p>
        </p:txBody>
      </p:sp>
      <p:cxnSp>
        <p:nvCxnSpPr>
          <p:cNvPr id="10" name="Gerade Verbindung 9">
            <a:extLst>
              <a:ext uri="{FF2B5EF4-FFF2-40B4-BE49-F238E27FC236}">
                <a16:creationId xmlns:a16="http://schemas.microsoft.com/office/drawing/2014/main" id="{B0AEE17A-30EB-B541-8EE0-A84AFFEF99C1}"/>
              </a:ext>
            </a:extLst>
          </p:cNvPr>
          <p:cNvCxnSpPr>
            <a:cxnSpLocks/>
          </p:cNvCxnSpPr>
          <p:nvPr/>
        </p:nvCxnSpPr>
        <p:spPr>
          <a:xfrm>
            <a:off x="7661060" y="2595725"/>
            <a:ext cx="3763111" cy="0"/>
          </a:xfrm>
          <a:prstGeom prst="line">
            <a:avLst/>
          </a:prstGeom>
          <a:ln w="31750">
            <a:solidFill>
              <a:srgbClr val="A9455D"/>
            </a:solidFill>
            <a:head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9">
            <a:extLst>
              <a:ext uri="{FF2B5EF4-FFF2-40B4-BE49-F238E27FC236}">
                <a16:creationId xmlns:a16="http://schemas.microsoft.com/office/drawing/2014/main" id="{4EA075F3-F97E-48A3-8BDF-53C99FA1485C}"/>
              </a:ext>
            </a:extLst>
          </p:cNvPr>
          <p:cNvCxnSpPr>
            <a:cxnSpLocks/>
          </p:cNvCxnSpPr>
          <p:nvPr/>
        </p:nvCxnSpPr>
        <p:spPr>
          <a:xfrm>
            <a:off x="5446465" y="5153942"/>
            <a:ext cx="4798366" cy="0"/>
          </a:xfrm>
          <a:prstGeom prst="line">
            <a:avLst/>
          </a:prstGeom>
          <a:ln w="31750">
            <a:solidFill>
              <a:srgbClr val="814997"/>
            </a:solidFill>
            <a:headEnd type="triangle"/>
          </a:ln>
        </p:spPr>
        <p:style>
          <a:lnRef idx="1">
            <a:schemeClr val="accent1"/>
          </a:lnRef>
          <a:fillRef idx="0">
            <a:schemeClr val="accent1"/>
          </a:fillRef>
          <a:effectRef idx="0">
            <a:schemeClr val="accent1"/>
          </a:effectRef>
          <a:fontRef idx="minor">
            <a:schemeClr val="tx1"/>
          </a:fontRef>
        </p:style>
      </p:cxnSp>
      <p:grpSp>
        <p:nvGrpSpPr>
          <p:cNvPr id="34" name="Gruppieren 33">
            <a:extLst>
              <a:ext uri="{FF2B5EF4-FFF2-40B4-BE49-F238E27FC236}">
                <a16:creationId xmlns:a16="http://schemas.microsoft.com/office/drawing/2014/main" id="{564650C2-F254-4BFC-AF75-4D99EC2227B6}"/>
              </a:ext>
            </a:extLst>
          </p:cNvPr>
          <p:cNvGrpSpPr/>
          <p:nvPr/>
        </p:nvGrpSpPr>
        <p:grpSpPr>
          <a:xfrm>
            <a:off x="3957688" y="3439135"/>
            <a:ext cx="1876277" cy="1879400"/>
            <a:chOff x="4338160" y="3439134"/>
            <a:chExt cx="1876277" cy="1879400"/>
          </a:xfrm>
        </p:grpSpPr>
        <p:sp>
          <p:nvSpPr>
            <p:cNvPr id="35" name="Shape 383">
              <a:extLst>
                <a:ext uri="{FF2B5EF4-FFF2-40B4-BE49-F238E27FC236}">
                  <a16:creationId xmlns:a16="http://schemas.microsoft.com/office/drawing/2014/main" id="{A9AFB99C-AD5E-4008-B7F5-E87A55D0CA8D}"/>
                </a:ext>
              </a:extLst>
            </p:cNvPr>
            <p:cNvSpPr/>
            <p:nvPr/>
          </p:nvSpPr>
          <p:spPr>
            <a:xfrm rot="10800000" flipH="1">
              <a:off x="4338160" y="3439134"/>
              <a:ext cx="1876277" cy="1879400"/>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rgbClr val="814997"/>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36" name="Shape 384">
              <a:extLst>
                <a:ext uri="{FF2B5EF4-FFF2-40B4-BE49-F238E27FC236}">
                  <a16:creationId xmlns:a16="http://schemas.microsoft.com/office/drawing/2014/main" id="{CA5ED9DB-78FA-47DF-8685-BD86314EC9C5}"/>
                </a:ext>
              </a:extLst>
            </p:cNvPr>
            <p:cNvSpPr/>
            <p:nvPr/>
          </p:nvSpPr>
          <p:spPr>
            <a:xfrm flipH="1">
              <a:off x="4538299" y="3640835"/>
              <a:ext cx="1475999" cy="1475999"/>
            </a:xfrm>
            <a:prstGeom prst="ellipse">
              <a:avLst/>
            </a:prstGeom>
            <a:solidFill>
              <a:schemeClr val="bg1"/>
            </a:solidFill>
            <a:ln w="12700" cap="flat">
              <a:noFill/>
              <a:miter lim="400000"/>
            </a:ln>
            <a:effectLst/>
          </p:spPr>
          <p:txBody>
            <a:bodyPr wrap="square" lIns="0" tIns="0" rIns="0" bIns="0" numCol="1" anchor="ctr" anchorCtr="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sz="1400" b="1" i="0" u="none" baseline="0">
                  <a:solidFill>
                    <a:srgbClr val="814997"/>
                  </a:solidFill>
                </a:rPr>
                <a:t>Data analysis and </a:t>
              </a:r>
              <a:br>
                <a:rPr lang="en-US" sz="1400">
                  <a:solidFill>
                    <a:srgbClr val="814997"/>
                  </a:solidFill>
                </a:rPr>
              </a:br>
              <a:r>
                <a:rPr lang="en-US" sz="1400" b="1" i="0" u="none" baseline="0">
                  <a:solidFill>
                    <a:srgbClr val="814997"/>
                  </a:solidFill>
                </a:rPr>
                <a:t>refinement</a:t>
              </a:r>
            </a:p>
          </p:txBody>
        </p:sp>
      </p:grpSp>
      <p:grpSp>
        <p:nvGrpSpPr>
          <p:cNvPr id="37" name="Gruppieren 36">
            <a:extLst>
              <a:ext uri="{FF2B5EF4-FFF2-40B4-BE49-F238E27FC236}">
                <a16:creationId xmlns:a16="http://schemas.microsoft.com/office/drawing/2014/main" id="{44CB33AE-3788-4493-8FBB-553508503728}"/>
              </a:ext>
            </a:extLst>
          </p:cNvPr>
          <p:cNvGrpSpPr/>
          <p:nvPr/>
        </p:nvGrpSpPr>
        <p:grpSpPr>
          <a:xfrm>
            <a:off x="5652643" y="2414142"/>
            <a:ext cx="2468411" cy="2472519"/>
            <a:chOff x="6033115" y="2414141"/>
            <a:chExt cx="2468411" cy="2472519"/>
          </a:xfrm>
        </p:grpSpPr>
        <p:sp>
          <p:nvSpPr>
            <p:cNvPr id="38" name="Shape 383">
              <a:extLst>
                <a:ext uri="{FF2B5EF4-FFF2-40B4-BE49-F238E27FC236}">
                  <a16:creationId xmlns:a16="http://schemas.microsoft.com/office/drawing/2014/main" id="{8F9A31FF-7460-425D-B34C-B0259192A43B}"/>
                </a:ext>
              </a:extLst>
            </p:cNvPr>
            <p:cNvSpPr/>
            <p:nvPr/>
          </p:nvSpPr>
          <p:spPr>
            <a:xfrm rot="10800000" flipH="1">
              <a:off x="6033115" y="2414141"/>
              <a:ext cx="2468411" cy="2472519"/>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rgbClr val="A9455D"/>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a:latin typeface="DB Office" panose="020B0604020202020204" pitchFamily="34" charset="0"/>
              </a:endParaRPr>
            </a:p>
          </p:txBody>
        </p:sp>
        <p:sp>
          <p:nvSpPr>
            <p:cNvPr id="39" name="Shape 384">
              <a:extLst>
                <a:ext uri="{FF2B5EF4-FFF2-40B4-BE49-F238E27FC236}">
                  <a16:creationId xmlns:a16="http://schemas.microsoft.com/office/drawing/2014/main" id="{356A326F-1426-41F8-B125-66AF281961DA}"/>
                </a:ext>
              </a:extLst>
            </p:cNvPr>
            <p:cNvSpPr/>
            <p:nvPr/>
          </p:nvSpPr>
          <p:spPr>
            <a:xfrm flipH="1">
              <a:off x="6309542" y="2692030"/>
              <a:ext cx="1915557" cy="1916740"/>
            </a:xfrm>
            <a:prstGeom prst="ellipse">
              <a:avLst/>
            </a:prstGeom>
            <a:solidFill>
              <a:schemeClr val="bg1"/>
            </a:solidFill>
            <a:ln w="12700" cap="flat">
              <a:noFill/>
              <a:miter lim="400000"/>
            </a:ln>
            <a:effectLst/>
          </p:spPr>
          <p:txBody>
            <a:bodyPr wrap="square" lIns="0" tIns="0" rIns="0" bIns="0" numCol="1" anchor="ctr" anchorCtr="0">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r>
                <a:rPr lang="en-US" b="1" i="0" u="none" baseline="0">
                  <a:solidFill>
                    <a:srgbClr val="A9455D"/>
                  </a:solidFill>
                  <a:latin typeface="DB Office" panose="020B0604020202020204" pitchFamily="34" charset="0"/>
                </a:rPr>
                <a:t>Data </a:t>
              </a:r>
              <a:br>
                <a:rPr lang="en-US">
                  <a:solidFill>
                    <a:srgbClr val="A9455D"/>
                  </a:solidFill>
                  <a:latin typeface="DB Office" panose="020B0604020202020204" pitchFamily="34" charset="0"/>
                </a:rPr>
              </a:br>
              <a:r>
                <a:rPr lang="en-US" b="1" i="0" u="none" baseline="0">
                  <a:solidFill>
                    <a:srgbClr val="A9455D"/>
                  </a:solidFill>
                  <a:latin typeface="DB Office" panose="020B0604020202020204" pitchFamily="34" charset="0"/>
                </a:rPr>
                <a:t>platform</a:t>
              </a:r>
              <a:endParaRPr dirty="0">
                <a:solidFill>
                  <a:srgbClr val="A9455D"/>
                </a:solidFill>
                <a:latin typeface="DB Office" panose="020B0604020202020204" pitchFamily="34" charset="0"/>
              </a:endParaRPr>
            </a:p>
          </p:txBody>
        </p:sp>
      </p:grpSp>
      <p:grpSp>
        <p:nvGrpSpPr>
          <p:cNvPr id="40" name="Gruppieren 39">
            <a:extLst>
              <a:ext uri="{FF2B5EF4-FFF2-40B4-BE49-F238E27FC236}">
                <a16:creationId xmlns:a16="http://schemas.microsoft.com/office/drawing/2014/main" id="{680AC536-4E57-4A30-8306-9E3150A50E6E}"/>
              </a:ext>
            </a:extLst>
          </p:cNvPr>
          <p:cNvGrpSpPr/>
          <p:nvPr/>
        </p:nvGrpSpPr>
        <p:grpSpPr>
          <a:xfrm>
            <a:off x="4585546" y="1598088"/>
            <a:ext cx="1564102" cy="1566705"/>
            <a:chOff x="4966018" y="1598087"/>
            <a:chExt cx="1564102" cy="1566705"/>
          </a:xfrm>
        </p:grpSpPr>
        <p:sp>
          <p:nvSpPr>
            <p:cNvPr id="41" name="Shape 383">
              <a:extLst>
                <a:ext uri="{FF2B5EF4-FFF2-40B4-BE49-F238E27FC236}">
                  <a16:creationId xmlns:a16="http://schemas.microsoft.com/office/drawing/2014/main" id="{0BA36AE4-3B46-4E71-93A2-A4012619AC24}"/>
                </a:ext>
              </a:extLst>
            </p:cNvPr>
            <p:cNvSpPr/>
            <p:nvPr/>
          </p:nvSpPr>
          <p:spPr>
            <a:xfrm rot="10800000" flipH="1">
              <a:off x="4966018" y="1598087"/>
              <a:ext cx="1564102" cy="1566705"/>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solidFill>
              <a:srgbClr val="00A099"/>
            </a:solidFill>
            <a:ln w="12700" cap="flat">
              <a:noFill/>
              <a:miter lim="400000"/>
            </a:ln>
            <a:effectLst/>
          </p:spPr>
          <p:txBody>
            <a:bodyPr wrap="square" lIns="45719" tIns="45719" rIns="45719" bIns="45719" numCol="1" anchor="t">
              <a:no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endParaRPr sz="1200" dirty="0">
                <a:latin typeface="DB Office" panose="020B0604020202020204" pitchFamily="34" charset="0"/>
              </a:endParaRPr>
            </a:p>
          </p:txBody>
        </p:sp>
        <p:sp>
          <p:nvSpPr>
            <p:cNvPr id="42" name="Shape 384">
              <a:extLst>
                <a:ext uri="{FF2B5EF4-FFF2-40B4-BE49-F238E27FC236}">
                  <a16:creationId xmlns:a16="http://schemas.microsoft.com/office/drawing/2014/main" id="{9A98E152-1D5E-462D-BF8C-3DB41193C86F}"/>
                </a:ext>
              </a:extLst>
            </p:cNvPr>
            <p:cNvSpPr/>
            <p:nvPr/>
          </p:nvSpPr>
          <p:spPr>
            <a:xfrm flipH="1">
              <a:off x="5130442" y="1763431"/>
              <a:ext cx="1235254" cy="1236017"/>
            </a:xfrm>
            <a:prstGeom prst="ellipse">
              <a:avLst/>
            </a:prstGeom>
            <a:solidFill>
              <a:schemeClr val="bg1"/>
            </a:solidFill>
            <a:ln w="12700" cap="flat">
              <a:noFill/>
              <a:miter lim="400000"/>
            </a:ln>
            <a:effectLst/>
          </p:spPr>
          <p:txBody>
            <a:bodyPr wrap="square" lIns="0" tIns="0" rIns="0" bIns="0" numCol="1" anchor="ctr" anchorCtr="0">
              <a:norm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algn="ctr" rtl="0"/>
              <a:endParaRPr lang="en-US" sz="900" dirty="0">
                <a:solidFill>
                  <a:schemeClr val="accent2"/>
                </a:solidFill>
              </a:endParaRPr>
            </a:p>
          </p:txBody>
        </p:sp>
        <p:sp>
          <p:nvSpPr>
            <p:cNvPr id="43" name="Textfeld 42">
              <a:extLst>
                <a:ext uri="{FF2B5EF4-FFF2-40B4-BE49-F238E27FC236}">
                  <a16:creationId xmlns:a16="http://schemas.microsoft.com/office/drawing/2014/main" id="{A536575B-AB76-433B-804F-EEDB09D1F246}"/>
                </a:ext>
              </a:extLst>
            </p:cNvPr>
            <p:cNvSpPr txBox="1"/>
            <p:nvPr/>
          </p:nvSpPr>
          <p:spPr>
            <a:xfrm>
              <a:off x="5075495" y="2058274"/>
              <a:ext cx="1345045" cy="646331"/>
            </a:xfrm>
            <a:prstGeom prst="rect">
              <a:avLst/>
            </a:prstGeom>
            <a:noFill/>
          </p:spPr>
          <p:txBody>
            <a:bodyPr wrap="square" rtlCol="0">
              <a:spAutoFit/>
            </a:bodyPr>
            <a:lstStyle/>
            <a:p>
              <a:pPr rtl="0">
                <a:buClr>
                  <a:schemeClr val="accent2"/>
                </a:buClr>
              </a:pPr>
              <a:r>
                <a:rPr lang="en-US" sz="1200" b="1" i="0" u="none" baseline="0">
                  <a:solidFill>
                    <a:srgbClr val="00A099"/>
                  </a:solidFill>
                </a:rPr>
                <a:t>Preparing and performing </a:t>
              </a:r>
              <a:br>
                <a:rPr lang="en-US" sz="1200">
                  <a:solidFill>
                    <a:srgbClr val="00A099"/>
                  </a:solidFill>
                </a:rPr>
              </a:br>
              <a:r>
                <a:rPr lang="en-US" sz="1200" b="1" i="0" u="none" baseline="0">
                  <a:solidFill>
                    <a:srgbClr val="00A099"/>
                  </a:solidFill>
                </a:rPr>
                <a:t>flights</a:t>
              </a:r>
            </a:p>
          </p:txBody>
        </p:sp>
      </p:grpSp>
    </p:spTree>
    <p:extLst>
      <p:ext uri="{BB962C8B-B14F-4D97-AF65-F5344CB8AC3E}">
        <p14:creationId xmlns:p14="http://schemas.microsoft.com/office/powerpoint/2010/main" val="3191804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F2F2"/>
        </a:solidFill>
        <a:effectLst/>
      </p:bgPr>
    </p:bg>
    <p:spTree>
      <p:nvGrpSpPr>
        <p:cNvPr id="1" name=""/>
        <p:cNvGrpSpPr/>
        <p:nvPr/>
      </p:nvGrpSpPr>
      <p:grpSpPr>
        <a:xfrm>
          <a:off x="0" y="0"/>
          <a:ext cx="0" cy="0"/>
          <a:chOff x="0" y="0"/>
          <a:chExt cx="0" cy="0"/>
        </a:xfrm>
      </p:grpSpPr>
      <p:sp>
        <p:nvSpPr>
          <p:cNvPr id="4" name="Abgerundetes Rechteck 3"/>
          <p:cNvSpPr/>
          <p:nvPr/>
        </p:nvSpPr>
        <p:spPr bwMode="auto">
          <a:xfrm>
            <a:off x="2264508" y="1774973"/>
            <a:ext cx="2248707" cy="276871"/>
          </a:xfrm>
          <a:prstGeom prst="roundRect">
            <a:avLst>
              <a:gd name="adj" fmla="val 0"/>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algn="l" defTabSz="958466" rtl="0"/>
            <a:r>
              <a:rPr lang="en-US" sz="1799" b="1" i="0" u="none" baseline="0">
                <a:solidFill>
                  <a:schemeClr val="accent1">
                    <a:lumMod val="50000"/>
                  </a:schemeClr>
                </a:solidFill>
                <a:latin typeface="+mn-lt"/>
              </a:rPr>
              <a:t>Data upload</a:t>
            </a:r>
          </a:p>
        </p:txBody>
      </p:sp>
      <p:sp>
        <p:nvSpPr>
          <p:cNvPr id="8" name="Abgerundetes Rechteck 7"/>
          <p:cNvSpPr/>
          <p:nvPr/>
        </p:nvSpPr>
        <p:spPr bwMode="auto">
          <a:xfrm>
            <a:off x="441813" y="1774973"/>
            <a:ext cx="1202349" cy="276871"/>
          </a:xfrm>
          <a:prstGeom prst="roundRect">
            <a:avLst>
              <a:gd name="adj" fmla="val 0"/>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algn="l" defTabSz="958466" rtl="0"/>
            <a:r>
              <a:rPr lang="en-US" sz="1799" b="1" i="0" u="none" baseline="0">
                <a:solidFill>
                  <a:srgbClr val="A9455D"/>
                </a:solidFill>
                <a:latin typeface="+mn-lt"/>
              </a:rPr>
              <a:t>Raw data</a:t>
            </a:r>
          </a:p>
        </p:txBody>
      </p:sp>
      <p:sp>
        <p:nvSpPr>
          <p:cNvPr id="11" name="Abgerundetes Rechteck 10"/>
          <p:cNvSpPr/>
          <p:nvPr/>
        </p:nvSpPr>
        <p:spPr bwMode="auto">
          <a:xfrm>
            <a:off x="441813" y="5187252"/>
            <a:ext cx="1822695" cy="276871"/>
          </a:xfrm>
          <a:prstGeom prst="roundRect">
            <a:avLst>
              <a:gd name="adj" fmla="val 0"/>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algn="l" defTabSz="958466" rtl="0"/>
            <a:r>
              <a:rPr lang="en-US" sz="1799" b="1" i="0" u="none" baseline="0">
                <a:solidFill>
                  <a:srgbClr val="A9455D"/>
                </a:solidFill>
                <a:latin typeface="+mn-lt"/>
              </a:rPr>
              <a:t>Design data</a:t>
            </a:r>
          </a:p>
        </p:txBody>
      </p:sp>
      <p:sp>
        <p:nvSpPr>
          <p:cNvPr id="12" name="Abgerundetes Rechteck 11"/>
          <p:cNvSpPr/>
          <p:nvPr/>
        </p:nvSpPr>
        <p:spPr bwMode="auto">
          <a:xfrm>
            <a:off x="2264508" y="2471549"/>
            <a:ext cx="2952951" cy="984372"/>
          </a:xfrm>
          <a:prstGeom prst="roundRect">
            <a:avLst>
              <a:gd name="adj" fmla="val 0"/>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algn="l" defTabSz="958466" rtl="0"/>
            <a:r>
              <a:rPr lang="en-US" sz="1799" b="1" i="0" u="none" baseline="0">
                <a:solidFill>
                  <a:schemeClr val="accent1">
                    <a:lumMod val="50000"/>
                  </a:schemeClr>
                </a:solidFill>
                <a:latin typeface="+mn-lt"/>
              </a:rPr>
              <a:t>Fully automated photogrammetry process</a:t>
            </a:r>
            <a:br>
              <a:rPr lang="en-US" sz="1799">
                <a:solidFill>
                  <a:schemeClr val="accent1">
                    <a:lumMod val="50000"/>
                  </a:schemeClr>
                </a:solidFill>
                <a:latin typeface="+mn-lt"/>
              </a:rPr>
            </a:br>
            <a:r>
              <a:rPr lang="en-US" sz="1399" b="0" i="0" u="none" baseline="0">
                <a:solidFill>
                  <a:schemeClr val="accent1">
                    <a:lumMod val="50000"/>
                  </a:schemeClr>
                </a:solidFill>
                <a:latin typeface="+mn-lt"/>
              </a:rPr>
              <a:t>Orthophoto, 3D point cloud, digital surface model</a:t>
            </a:r>
            <a:endParaRPr lang="en-US" sz="1799" dirty="0">
              <a:solidFill>
                <a:schemeClr val="accent1">
                  <a:lumMod val="50000"/>
                </a:schemeClr>
              </a:solidFill>
              <a:latin typeface="+mn-lt"/>
            </a:endParaRPr>
          </a:p>
        </p:txBody>
      </p:sp>
      <p:sp>
        <p:nvSpPr>
          <p:cNvPr id="1038" name="Textfeld 1037"/>
          <p:cNvSpPr txBox="1"/>
          <p:nvPr/>
        </p:nvSpPr>
        <p:spPr>
          <a:xfrm>
            <a:off x="9567168" y="2664323"/>
            <a:ext cx="2231438" cy="553999"/>
          </a:xfrm>
          <a:prstGeom prst="rect">
            <a:avLst/>
          </a:prstGeom>
          <a:noFill/>
          <a:ln>
            <a:noFill/>
          </a:ln>
        </p:spPr>
        <p:txBody>
          <a:bodyPr wrap="square" lIns="0" tIns="0" rIns="0" bIns="0" rtlCol="0">
            <a:spAutoFit/>
          </a:bodyPr>
          <a:lstStyle/>
          <a:p>
            <a:pPr algn="l" rtl="0"/>
            <a:r>
              <a:rPr lang="en-US" b="1" i="0" u="none" baseline="0">
                <a:solidFill>
                  <a:srgbClr val="006E6B"/>
                </a:solidFill>
                <a:latin typeface="+mn-lt"/>
              </a:rPr>
              <a:t>Browser-based application</a:t>
            </a:r>
          </a:p>
        </p:txBody>
      </p:sp>
      <p:sp>
        <p:nvSpPr>
          <p:cNvPr id="32" name="Titel 1">
            <a:extLst>
              <a:ext uri="{FF2B5EF4-FFF2-40B4-BE49-F238E27FC236}">
                <a16:creationId xmlns:a16="http://schemas.microsoft.com/office/drawing/2014/main" id="{D0E8C7C5-13CC-452E-8E5A-03256BAB8A70}"/>
              </a:ext>
            </a:extLst>
          </p:cNvPr>
          <p:cNvSpPr txBox="1">
            <a:spLocks/>
          </p:cNvSpPr>
          <p:nvPr/>
        </p:nvSpPr>
        <p:spPr>
          <a:xfrm>
            <a:off x="371474" y="273251"/>
            <a:ext cx="10602893" cy="864052"/>
          </a:xfrm>
          <a:prstGeom prst="rect">
            <a:avLst/>
          </a:prstGeom>
        </p:spPr>
        <p:txBody>
          <a:bodyPr/>
          <a:lstStyle>
            <a:lvl1pPr algn="l" defTabSz="914400" rtl="0" eaLnBrk="1" latinLnBrk="0" hangingPunct="1">
              <a:lnSpc>
                <a:spcPct val="100000"/>
              </a:lnSpc>
              <a:spcBef>
                <a:spcPct val="0"/>
              </a:spcBef>
              <a:buNone/>
              <a:defRPr sz="2400" kern="1200">
                <a:solidFill>
                  <a:schemeClr val="tx1"/>
                </a:solidFill>
                <a:latin typeface="+mj-lt"/>
                <a:ea typeface="+mj-ea"/>
                <a:cs typeface="+mj-cs"/>
              </a:defRPr>
            </a:lvl1pPr>
          </a:lstStyle>
          <a:p>
            <a:pPr algn="l" rtl="0"/>
            <a:r>
              <a:rPr lang="en-US" b="1" i="0" u="none" baseline="0"/>
              <a:t>How does Drones2BIM work?</a:t>
            </a:r>
            <a:br>
              <a:rPr lang="en-US"/>
            </a:br>
            <a:r>
              <a:rPr lang="en-US" b="0" i="0" u="none" baseline="0">
                <a:solidFill>
                  <a:sysClr val="windowText" lastClr="000000"/>
                </a:solidFill>
                <a:latin typeface="DB Head Light" panose="020B0302050202020204" pitchFamily="34" charset="0"/>
              </a:rPr>
              <a:t>Highest technical standards and automation</a:t>
            </a:r>
          </a:p>
        </p:txBody>
      </p:sp>
      <p:sp>
        <p:nvSpPr>
          <p:cNvPr id="5" name="Fußzeilenplatzhalter 4">
            <a:extLst>
              <a:ext uri="{FF2B5EF4-FFF2-40B4-BE49-F238E27FC236}">
                <a16:creationId xmlns:a16="http://schemas.microsoft.com/office/drawing/2014/main" id="{931B0F51-4D0E-43FD-8865-AA73ED40C2F1}"/>
              </a:ext>
            </a:extLst>
          </p:cNvPr>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9" name="Foliennummernplatzhalter 8">
            <a:extLst>
              <a:ext uri="{FF2B5EF4-FFF2-40B4-BE49-F238E27FC236}">
                <a16:creationId xmlns:a16="http://schemas.microsoft.com/office/drawing/2014/main" id="{4D3E3B4F-85E6-4D68-BD43-F41F50FFAD51}"/>
              </a:ext>
            </a:extLst>
          </p:cNvPr>
          <p:cNvSpPr>
            <a:spLocks noGrp="1"/>
          </p:cNvSpPr>
          <p:nvPr>
            <p:ph type="sldNum" sz="quarter" idx="12"/>
          </p:nvPr>
        </p:nvSpPr>
        <p:spPr/>
        <p:txBody>
          <a:bodyPr/>
          <a:lstStyle/>
          <a:p>
            <a:pPr algn="r" rtl="0"/>
            <a:fld id="{913D9F7D-0C28-4C21-AA99-7C67E34F632A}" type="slidenum">
              <a:rPr>
                <a:solidFill>
                  <a:prstClr val="black"/>
                </a:solidFill>
              </a:rPr>
              <a:pPr/>
              <a:t>4</a:t>
            </a:fld>
            <a:endParaRPr lang="en-US">
              <a:solidFill>
                <a:prstClr val="black"/>
              </a:solidFill>
            </a:endParaRPr>
          </a:p>
        </p:txBody>
      </p:sp>
      <p:sp>
        <p:nvSpPr>
          <p:cNvPr id="2" name="Textfeld 1">
            <a:extLst>
              <a:ext uri="{FF2B5EF4-FFF2-40B4-BE49-F238E27FC236}">
                <a16:creationId xmlns:a16="http://schemas.microsoft.com/office/drawing/2014/main" id="{D7DC5993-E1A6-48E7-BD96-D0548B8BE7BB}"/>
              </a:ext>
            </a:extLst>
          </p:cNvPr>
          <p:cNvSpPr txBox="1"/>
          <p:nvPr/>
        </p:nvSpPr>
        <p:spPr>
          <a:xfrm>
            <a:off x="9562941" y="3489040"/>
            <a:ext cx="2181187" cy="553998"/>
          </a:xfrm>
          <a:prstGeom prst="rect">
            <a:avLst/>
          </a:prstGeom>
          <a:noFill/>
          <a:ln>
            <a:noFill/>
          </a:ln>
        </p:spPr>
        <p:txBody>
          <a:bodyPr wrap="square" lIns="0" tIns="0" rIns="0" bIns="0" rtlCol="0">
            <a:spAutoFit/>
          </a:bodyPr>
          <a:lstStyle/>
          <a:p>
            <a:pPr algn="l" rtl="0">
              <a:buClr>
                <a:schemeClr val="accent2"/>
              </a:buClr>
            </a:pPr>
            <a:r>
              <a:rPr lang="en-US" b="1" i="0" u="none" baseline="0">
                <a:solidFill>
                  <a:srgbClr val="006E6B"/>
                </a:solidFill>
                <a:latin typeface="+mn-lt"/>
              </a:rPr>
              <a:t>Download function and report export</a:t>
            </a:r>
          </a:p>
        </p:txBody>
      </p:sp>
      <p:pic>
        <p:nvPicPr>
          <p:cNvPr id="29" name="Grafik 28">
            <a:extLst>
              <a:ext uri="{FF2B5EF4-FFF2-40B4-BE49-F238E27FC236}">
                <a16:creationId xmlns:a16="http://schemas.microsoft.com/office/drawing/2014/main" id="{B7302BC5-0CB7-6647-AE79-194581F443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38311" y="2635607"/>
            <a:ext cx="1344890" cy="1263381"/>
          </a:xfrm>
          <a:prstGeom prst="rect">
            <a:avLst/>
          </a:prstGeom>
        </p:spPr>
      </p:pic>
      <p:sp>
        <p:nvSpPr>
          <p:cNvPr id="27" name="Textfeld 26">
            <a:extLst>
              <a:ext uri="{FF2B5EF4-FFF2-40B4-BE49-F238E27FC236}">
                <a16:creationId xmlns:a16="http://schemas.microsoft.com/office/drawing/2014/main" id="{1A2A7C45-0E1D-084E-87E0-2D96C3D8155F}"/>
              </a:ext>
            </a:extLst>
          </p:cNvPr>
          <p:cNvSpPr txBox="1"/>
          <p:nvPr/>
        </p:nvSpPr>
        <p:spPr>
          <a:xfrm>
            <a:off x="2264508" y="3968157"/>
            <a:ext cx="3100282" cy="954107"/>
          </a:xfrm>
          <a:prstGeom prst="rect">
            <a:avLst/>
          </a:prstGeom>
          <a:noFill/>
        </p:spPr>
        <p:txBody>
          <a:bodyPr wrap="square" lIns="0" tIns="0" rIns="0" bIns="0" rtlCol="0">
            <a:spAutoFit/>
          </a:bodyPr>
          <a:lstStyle/>
          <a:p>
            <a:pPr algn="l" rtl="0">
              <a:buClr>
                <a:schemeClr val="accent2"/>
              </a:buClr>
            </a:pPr>
            <a:r>
              <a:rPr lang="en-US" sz="2000" b="1" i="0" u="none" baseline="0">
                <a:solidFill>
                  <a:schemeClr val="accent1">
                    <a:lumMod val="50000"/>
                  </a:schemeClr>
                </a:solidFill>
                <a:latin typeface="+mn-lt"/>
              </a:rPr>
              <a:t>AI</a:t>
            </a:r>
            <a:br>
              <a:rPr lang="en-US" sz="2000">
                <a:solidFill>
                  <a:schemeClr val="accent1">
                    <a:lumMod val="50000"/>
                  </a:schemeClr>
                </a:solidFill>
                <a:latin typeface="+mn-lt"/>
              </a:rPr>
            </a:br>
            <a:r>
              <a:rPr lang="en-US" sz="1400" b="0" i="0" u="none" baseline="0">
                <a:solidFill>
                  <a:schemeClr val="accent1">
                    <a:lumMod val="50000"/>
                  </a:schemeClr>
                </a:solidFill>
                <a:latin typeface="+mn-lt"/>
              </a:rPr>
              <a:t>Pixelization of persons and recognition of infrastructure </a:t>
            </a:r>
            <a:br>
              <a:rPr lang="en-US" sz="1400" b="0">
                <a:solidFill>
                  <a:schemeClr val="accent1">
                    <a:lumMod val="50000"/>
                  </a:schemeClr>
                </a:solidFill>
                <a:latin typeface="+mn-lt"/>
              </a:rPr>
            </a:br>
            <a:r>
              <a:rPr lang="en-US" sz="1400" b="0" i="0" u="none" baseline="0">
                <a:solidFill>
                  <a:schemeClr val="accent1">
                    <a:lumMod val="50000"/>
                  </a:schemeClr>
                </a:solidFill>
                <a:latin typeface="+mn-lt"/>
              </a:rPr>
              <a:t>objects</a:t>
            </a:r>
            <a:endParaRPr lang="en-US" sz="1400" dirty="0">
              <a:solidFill>
                <a:schemeClr val="accent1">
                  <a:lumMod val="50000"/>
                </a:schemeClr>
              </a:solidFill>
              <a:latin typeface="+mn-lt"/>
            </a:endParaRPr>
          </a:p>
        </p:txBody>
      </p:sp>
      <p:sp>
        <p:nvSpPr>
          <p:cNvPr id="28" name="Textfeld 27">
            <a:extLst>
              <a:ext uri="{FF2B5EF4-FFF2-40B4-BE49-F238E27FC236}">
                <a16:creationId xmlns:a16="http://schemas.microsoft.com/office/drawing/2014/main" id="{55549B40-2078-3F47-9B1B-ED5A9C12486A}"/>
              </a:ext>
            </a:extLst>
          </p:cNvPr>
          <p:cNvSpPr txBox="1"/>
          <p:nvPr/>
        </p:nvSpPr>
        <p:spPr>
          <a:xfrm>
            <a:off x="5682129" y="4054288"/>
            <a:ext cx="2041294" cy="923330"/>
          </a:xfrm>
          <a:prstGeom prst="rect">
            <a:avLst/>
          </a:prstGeom>
          <a:noFill/>
        </p:spPr>
        <p:txBody>
          <a:bodyPr wrap="square" rtlCol="0">
            <a:spAutoFit/>
          </a:bodyPr>
          <a:lstStyle/>
          <a:p>
            <a:pPr rtl="0">
              <a:buClr>
                <a:schemeClr val="accent2"/>
              </a:buClr>
            </a:pPr>
            <a:r>
              <a:rPr lang="en-US" b="1" i="0" u="none" baseline="0">
                <a:solidFill>
                  <a:srgbClr val="FF0000"/>
                </a:solidFill>
                <a:latin typeface="+mn-lt"/>
              </a:rPr>
              <a:t>Drones2BIM central data platform</a:t>
            </a:r>
          </a:p>
        </p:txBody>
      </p:sp>
      <p:cxnSp>
        <p:nvCxnSpPr>
          <p:cNvPr id="34" name="Gerade Verbindung mit Pfeil 33">
            <a:extLst>
              <a:ext uri="{FF2B5EF4-FFF2-40B4-BE49-F238E27FC236}">
                <a16:creationId xmlns:a16="http://schemas.microsoft.com/office/drawing/2014/main" id="{0D47257F-22A0-2343-A1A2-B3C8DADD4999}"/>
              </a:ext>
            </a:extLst>
          </p:cNvPr>
          <p:cNvCxnSpPr/>
          <p:nvPr/>
        </p:nvCxnSpPr>
        <p:spPr>
          <a:xfrm>
            <a:off x="1617783" y="1890348"/>
            <a:ext cx="545123" cy="0"/>
          </a:xfrm>
          <a:prstGeom prst="straightConnector1">
            <a:avLst/>
          </a:prstGeom>
          <a:ln w="38100">
            <a:solidFill>
              <a:schemeClr val="accent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0FA7917D-212E-AF44-A36B-01942E2BB0F7}"/>
              </a:ext>
            </a:extLst>
          </p:cNvPr>
          <p:cNvCxnSpPr>
            <a:cxnSpLocks/>
          </p:cNvCxnSpPr>
          <p:nvPr/>
        </p:nvCxnSpPr>
        <p:spPr>
          <a:xfrm rot="5400000">
            <a:off x="2313108" y="3726686"/>
            <a:ext cx="360000" cy="0"/>
          </a:xfrm>
          <a:prstGeom prst="straightConnector1">
            <a:avLst/>
          </a:prstGeom>
          <a:ln w="38100">
            <a:solidFill>
              <a:schemeClr val="accent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09D7D7E7-B94F-AE4F-82EC-430990A65B72}"/>
              </a:ext>
            </a:extLst>
          </p:cNvPr>
          <p:cNvCxnSpPr>
            <a:cxnSpLocks/>
          </p:cNvCxnSpPr>
          <p:nvPr/>
        </p:nvCxnSpPr>
        <p:spPr>
          <a:xfrm rot="5400000">
            <a:off x="2313108" y="2267163"/>
            <a:ext cx="360000" cy="0"/>
          </a:xfrm>
          <a:prstGeom prst="straightConnector1">
            <a:avLst/>
          </a:prstGeom>
          <a:ln w="38100">
            <a:solidFill>
              <a:schemeClr val="accent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35" name="Nach oben gebogener Pfeil 34">
            <a:extLst>
              <a:ext uri="{FF2B5EF4-FFF2-40B4-BE49-F238E27FC236}">
                <a16:creationId xmlns:a16="http://schemas.microsoft.com/office/drawing/2014/main" id="{414FD61A-A9D4-784F-B5E1-FF82968FEFE6}"/>
              </a:ext>
            </a:extLst>
          </p:cNvPr>
          <p:cNvSpPr/>
          <p:nvPr/>
        </p:nvSpPr>
        <p:spPr>
          <a:xfrm>
            <a:off x="2264508" y="5114676"/>
            <a:ext cx="4533334" cy="216023"/>
          </a:xfrm>
          <a:prstGeom prst="bentUpArrow">
            <a:avLst>
              <a:gd name="adj1" fmla="val 17508"/>
              <a:gd name="adj2" fmla="val 43445"/>
              <a:gd name="adj3" fmla="val 48381"/>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cxnSp>
        <p:nvCxnSpPr>
          <p:cNvPr id="52" name="Gerade Verbindung mit Pfeil 51">
            <a:extLst>
              <a:ext uri="{FF2B5EF4-FFF2-40B4-BE49-F238E27FC236}">
                <a16:creationId xmlns:a16="http://schemas.microsoft.com/office/drawing/2014/main" id="{0BA3E6D0-C10F-FE43-BB2A-6D570BFA8AD0}"/>
              </a:ext>
            </a:extLst>
          </p:cNvPr>
          <p:cNvCxnSpPr/>
          <p:nvPr/>
        </p:nvCxnSpPr>
        <p:spPr>
          <a:xfrm>
            <a:off x="4992640" y="4404948"/>
            <a:ext cx="648000" cy="0"/>
          </a:xfrm>
          <a:prstGeom prst="straightConnector1">
            <a:avLst/>
          </a:prstGeom>
          <a:ln w="38100">
            <a:solidFill>
              <a:schemeClr val="accent1">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3" name="Gerade Verbindung mit Pfeil 52">
            <a:extLst>
              <a:ext uri="{FF2B5EF4-FFF2-40B4-BE49-F238E27FC236}">
                <a16:creationId xmlns:a16="http://schemas.microsoft.com/office/drawing/2014/main" id="{7A5DE7CF-CB6C-6547-8A11-55BD26057DF9}"/>
              </a:ext>
            </a:extLst>
          </p:cNvPr>
          <p:cNvCxnSpPr>
            <a:cxnSpLocks/>
          </p:cNvCxnSpPr>
          <p:nvPr/>
        </p:nvCxnSpPr>
        <p:spPr>
          <a:xfrm>
            <a:off x="7659071" y="2974171"/>
            <a:ext cx="1728000" cy="0"/>
          </a:xfrm>
          <a:prstGeom prst="straightConnector1">
            <a:avLst/>
          </a:prstGeom>
          <a:ln w="38100">
            <a:solidFill>
              <a:srgbClr val="006E6B"/>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3FE24773-6C4B-FF41-AED9-39251D91B7BC}"/>
              </a:ext>
            </a:extLst>
          </p:cNvPr>
          <p:cNvCxnSpPr>
            <a:cxnSpLocks/>
          </p:cNvCxnSpPr>
          <p:nvPr/>
        </p:nvCxnSpPr>
        <p:spPr>
          <a:xfrm>
            <a:off x="7659071" y="3766039"/>
            <a:ext cx="1728000" cy="0"/>
          </a:xfrm>
          <a:prstGeom prst="straightConnector1">
            <a:avLst/>
          </a:prstGeom>
          <a:ln w="38100">
            <a:solidFill>
              <a:srgbClr val="006E6B"/>
            </a:solidFill>
            <a:tailEnd type="triangle" w="lg" len="med"/>
          </a:ln>
        </p:spPr>
        <p:style>
          <a:lnRef idx="1">
            <a:schemeClr val="accent1"/>
          </a:lnRef>
          <a:fillRef idx="0">
            <a:schemeClr val="accent1"/>
          </a:fillRef>
          <a:effectRef idx="0">
            <a:schemeClr val="accent1"/>
          </a:effectRef>
          <a:fontRef idx="minor">
            <a:schemeClr val="tx1"/>
          </a:fontRef>
        </p:style>
      </p:cxnSp>
      <p:sp>
        <p:nvSpPr>
          <p:cNvPr id="50" name="Abgerundetes Rechteck 49"/>
          <p:cNvSpPr/>
          <p:nvPr/>
        </p:nvSpPr>
        <p:spPr bwMode="auto">
          <a:xfrm>
            <a:off x="8204990" y="3658382"/>
            <a:ext cx="728333" cy="215315"/>
          </a:xfrm>
          <a:prstGeom prst="roundRect">
            <a:avLst>
              <a:gd name="adj" fmla="val 0"/>
            </a:avLst>
          </a:prstGeom>
          <a:solidFill>
            <a:srgbClr val="EFF2F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defTabSz="958466" rtl="0"/>
            <a:r>
              <a:rPr lang="en-US" sz="1399" b="0" i="1" u="none" baseline="0">
                <a:latin typeface="+mn-lt"/>
              </a:rPr>
              <a:t>Export</a:t>
            </a:r>
            <a:endParaRPr lang="en-US" sz="1799" b="0" i="1" dirty="0">
              <a:latin typeface="+mn-lt"/>
            </a:endParaRPr>
          </a:p>
        </p:txBody>
      </p:sp>
      <p:sp>
        <p:nvSpPr>
          <p:cNvPr id="36" name="Abgerundetes Rechteck 49">
            <a:extLst>
              <a:ext uri="{FF2B5EF4-FFF2-40B4-BE49-F238E27FC236}">
                <a16:creationId xmlns:a16="http://schemas.microsoft.com/office/drawing/2014/main" id="{DC5C878D-AB8F-4B79-96DD-75D809F5BE88}"/>
              </a:ext>
            </a:extLst>
          </p:cNvPr>
          <p:cNvSpPr/>
          <p:nvPr/>
        </p:nvSpPr>
        <p:spPr bwMode="auto">
          <a:xfrm>
            <a:off x="8128323" y="2866514"/>
            <a:ext cx="881669" cy="215315"/>
          </a:xfrm>
          <a:prstGeom prst="roundRect">
            <a:avLst>
              <a:gd name="adj" fmla="val 0"/>
            </a:avLst>
          </a:prstGeom>
          <a:solidFill>
            <a:srgbClr val="EFF2F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defTabSz="958466" rtl="0"/>
            <a:r>
              <a:rPr lang="en-US" sz="1399" b="0" i="1" u="none" baseline="0">
                <a:latin typeface="+mn-lt"/>
              </a:rPr>
              <a:t>Usage</a:t>
            </a:r>
            <a:endParaRPr lang="en-US" sz="1799" b="0" i="1" dirty="0">
              <a:latin typeface="+mn-lt"/>
            </a:endParaRPr>
          </a:p>
        </p:txBody>
      </p:sp>
      <p:pic>
        <p:nvPicPr>
          <p:cNvPr id="10" name="Grafik 9" descr="Aus der Cloud herunterladen">
            <a:extLst>
              <a:ext uri="{FF2B5EF4-FFF2-40B4-BE49-F238E27FC236}">
                <a16:creationId xmlns:a16="http://schemas.microsoft.com/office/drawing/2014/main" id="{92B09B03-BB49-41F8-83CC-335794FB0E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9460" y="3327294"/>
            <a:ext cx="399392" cy="399392"/>
          </a:xfrm>
          <a:prstGeom prst="rect">
            <a:avLst/>
          </a:prstGeom>
        </p:spPr>
      </p:pic>
      <p:pic>
        <p:nvPicPr>
          <p:cNvPr id="14" name="Grafik 13" descr="Laptop">
            <a:extLst>
              <a:ext uri="{FF2B5EF4-FFF2-40B4-BE49-F238E27FC236}">
                <a16:creationId xmlns:a16="http://schemas.microsoft.com/office/drawing/2014/main" id="{2740A07D-4A3C-4B0E-98F2-7A54DD8FC0C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69460" y="2525496"/>
            <a:ext cx="399392" cy="399392"/>
          </a:xfrm>
          <a:prstGeom prst="rect">
            <a:avLst/>
          </a:prstGeom>
        </p:spPr>
      </p:pic>
    </p:spTree>
    <p:extLst>
      <p:ext uri="{BB962C8B-B14F-4D97-AF65-F5344CB8AC3E}">
        <p14:creationId xmlns:p14="http://schemas.microsoft.com/office/powerpoint/2010/main" val="3786356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7616E12-67B8-44FC-A98E-B0B8DC72C897}"/>
              </a:ext>
            </a:extLst>
          </p:cNvPr>
          <p:cNvSpPr>
            <a:spLocks noGrp="1"/>
          </p:cNvSpPr>
          <p:nvPr>
            <p:ph type="title"/>
          </p:nvPr>
        </p:nvSpPr>
        <p:spPr/>
        <p:txBody>
          <a:bodyPr/>
          <a:lstStyle/>
          <a:p>
            <a:pPr algn="l" rtl="0"/>
            <a:r>
              <a:rPr lang="en-US" b="0" i="0" u="none" baseline="0" dirty="0"/>
              <a:t>Drones2BIM accompanies the asset life cycle</a:t>
            </a:r>
            <a:br>
              <a:rPr lang="en-US" dirty="0"/>
            </a:br>
            <a:r>
              <a:rPr lang="en-US" b="0" i="0" u="none" baseline="0" dirty="0">
                <a:solidFill>
                  <a:sysClr val="windowText" lastClr="000000"/>
                </a:solidFill>
                <a:latin typeface="DB Head Light" panose="020B0302050202020204" pitchFamily="34" charset="0"/>
              </a:rPr>
              <a:t>Added value in conventional processes — from start of project through to operations</a:t>
            </a:r>
            <a:endParaRPr lang="en-US" noProof="0" dirty="0">
              <a:latin typeface="DB Head Light" panose="020B0302050202020204" pitchFamily="34" charset="0"/>
            </a:endParaRPr>
          </a:p>
        </p:txBody>
      </p:sp>
      <p:sp>
        <p:nvSpPr>
          <p:cNvPr id="6" name="Fußzeilenplatzhalter 5"/>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8" name="Foliennummernplatzhalter 7">
            <a:extLst>
              <a:ext uri="{FF2B5EF4-FFF2-40B4-BE49-F238E27FC236}">
                <a16:creationId xmlns:a16="http://schemas.microsoft.com/office/drawing/2014/main" id="{EB4AF186-A7DA-4F7A-B1D0-97525E7AAF41}"/>
              </a:ext>
            </a:extLst>
          </p:cNvPr>
          <p:cNvSpPr>
            <a:spLocks noGrp="1"/>
          </p:cNvSpPr>
          <p:nvPr>
            <p:ph type="sldNum" sz="quarter" idx="12"/>
          </p:nvPr>
        </p:nvSpPr>
        <p:spPr/>
        <p:txBody>
          <a:bodyPr/>
          <a:lstStyle/>
          <a:p>
            <a:pPr algn="r" rtl="0"/>
            <a:fld id="{913D9F7D-0C28-4C21-AA99-7C67E34F632A}" type="slidenum">
              <a:rPr>
                <a:solidFill>
                  <a:prstClr val="black"/>
                </a:solidFill>
              </a:rPr>
              <a:pPr/>
              <a:t>5</a:t>
            </a:fld>
            <a:endParaRPr lang="en-US">
              <a:solidFill>
                <a:prstClr val="black"/>
              </a:solidFill>
            </a:endParaRPr>
          </a:p>
        </p:txBody>
      </p:sp>
      <p:pic>
        <p:nvPicPr>
          <p:cNvPr id="64" name="Grafik 63">
            <a:extLst>
              <a:ext uri="{FF2B5EF4-FFF2-40B4-BE49-F238E27FC236}">
                <a16:creationId xmlns:a16="http://schemas.microsoft.com/office/drawing/2014/main" id="{1F714141-2C43-AD40-9251-D08508B1F5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5427" y="1697326"/>
            <a:ext cx="571316" cy="451039"/>
          </a:xfrm>
          <a:prstGeom prst="rect">
            <a:avLst/>
          </a:prstGeom>
        </p:spPr>
      </p:pic>
      <p:sp>
        <p:nvSpPr>
          <p:cNvPr id="66" name="Rounded Rectangle 16">
            <a:extLst>
              <a:ext uri="{FF2B5EF4-FFF2-40B4-BE49-F238E27FC236}">
                <a16:creationId xmlns:a16="http://schemas.microsoft.com/office/drawing/2014/main" id="{EB0ECF4C-4F7B-E843-BD75-BCC69DAA7CA1}"/>
              </a:ext>
            </a:extLst>
          </p:cNvPr>
          <p:cNvSpPr/>
          <p:nvPr/>
        </p:nvSpPr>
        <p:spPr bwMode="auto">
          <a:xfrm>
            <a:off x="371075" y="2375665"/>
            <a:ext cx="11449449" cy="451576"/>
          </a:xfrm>
          <a:prstGeom prst="round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no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67" name="Rechteck 89">
            <a:extLst>
              <a:ext uri="{FF2B5EF4-FFF2-40B4-BE49-F238E27FC236}">
                <a16:creationId xmlns:a16="http://schemas.microsoft.com/office/drawing/2014/main" id="{23448BA6-18D6-C647-B45E-3D1297A5FF00}"/>
              </a:ext>
            </a:extLst>
          </p:cNvPr>
          <p:cNvSpPr/>
          <p:nvPr/>
        </p:nvSpPr>
        <p:spPr>
          <a:xfrm>
            <a:off x="666904" y="2245478"/>
            <a:ext cx="1390186"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004B6D"/>
                </a:solidFill>
                <a:latin typeface="+mj-lt"/>
              </a:rPr>
              <a:t>Governance</a:t>
            </a:r>
            <a:endParaRPr lang="en-US" sz="1400" b="0" dirty="0">
              <a:solidFill>
                <a:srgbClr val="004B6D"/>
              </a:solidFill>
              <a:latin typeface="+mj-lt"/>
            </a:endParaRPr>
          </a:p>
        </p:txBody>
      </p:sp>
      <p:sp>
        <p:nvSpPr>
          <p:cNvPr id="68" name="Rechteck 91">
            <a:extLst>
              <a:ext uri="{FF2B5EF4-FFF2-40B4-BE49-F238E27FC236}">
                <a16:creationId xmlns:a16="http://schemas.microsoft.com/office/drawing/2014/main" id="{4F8C654E-3877-C84B-A8CE-08C4849DA49C}"/>
              </a:ext>
            </a:extLst>
          </p:cNvPr>
          <p:cNvSpPr/>
          <p:nvPr/>
        </p:nvSpPr>
        <p:spPr>
          <a:xfrm>
            <a:off x="7368876" y="2253085"/>
            <a:ext cx="2214026"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A9455D"/>
                </a:solidFill>
                <a:latin typeface="+mj-lt"/>
              </a:rPr>
              <a:t>Project closure and commissioning</a:t>
            </a:r>
            <a:endParaRPr lang="en-US" sz="1400" b="0" dirty="0">
              <a:solidFill>
                <a:srgbClr val="A9455D"/>
              </a:solidFill>
              <a:latin typeface="+mj-lt"/>
            </a:endParaRPr>
          </a:p>
        </p:txBody>
      </p:sp>
      <p:sp>
        <p:nvSpPr>
          <p:cNvPr id="69" name="Rechteck 92">
            <a:extLst>
              <a:ext uri="{FF2B5EF4-FFF2-40B4-BE49-F238E27FC236}">
                <a16:creationId xmlns:a16="http://schemas.microsoft.com/office/drawing/2014/main" id="{7287E9E8-50C9-5947-B2D0-BD69892ED921}"/>
              </a:ext>
            </a:extLst>
          </p:cNvPr>
          <p:cNvSpPr/>
          <p:nvPr/>
        </p:nvSpPr>
        <p:spPr>
          <a:xfrm>
            <a:off x="10245616" y="2253085"/>
            <a:ext cx="796110"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FF0000"/>
                </a:solidFill>
                <a:latin typeface="+mj-lt"/>
              </a:rPr>
              <a:t>Operations</a:t>
            </a:r>
            <a:endParaRPr lang="en-US" sz="1400" b="0" dirty="0">
              <a:solidFill>
                <a:srgbClr val="FF0000"/>
              </a:solidFill>
              <a:latin typeface="+mj-lt"/>
            </a:endParaRPr>
          </a:p>
        </p:txBody>
      </p:sp>
      <p:sp>
        <p:nvSpPr>
          <p:cNvPr id="70" name="Isosceles Triangle 214">
            <a:extLst>
              <a:ext uri="{FF2B5EF4-FFF2-40B4-BE49-F238E27FC236}">
                <a16:creationId xmlns:a16="http://schemas.microsoft.com/office/drawing/2014/main" id="{692B2223-E4C0-D041-A1D6-FC23AA8823D5}"/>
              </a:ext>
            </a:extLst>
          </p:cNvPr>
          <p:cNvSpPr/>
          <p:nvPr/>
        </p:nvSpPr>
        <p:spPr bwMode="auto">
          <a:xfrm rot="5400000">
            <a:off x="9879132" y="2272138"/>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71" name="Isosceles Triangle 214">
            <a:extLst>
              <a:ext uri="{FF2B5EF4-FFF2-40B4-BE49-F238E27FC236}">
                <a16:creationId xmlns:a16="http://schemas.microsoft.com/office/drawing/2014/main" id="{D64B82CC-A1CA-964D-9045-CBBD83A45F8C}"/>
              </a:ext>
            </a:extLst>
          </p:cNvPr>
          <p:cNvSpPr/>
          <p:nvPr/>
        </p:nvSpPr>
        <p:spPr bwMode="auto">
          <a:xfrm rot="5400000">
            <a:off x="6994023" y="2272137"/>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72" name="Isosceles Triangle 214">
            <a:extLst>
              <a:ext uri="{FF2B5EF4-FFF2-40B4-BE49-F238E27FC236}">
                <a16:creationId xmlns:a16="http://schemas.microsoft.com/office/drawing/2014/main" id="{255D0FE1-04CF-D844-A010-070F68404229}"/>
              </a:ext>
            </a:extLst>
          </p:cNvPr>
          <p:cNvSpPr/>
          <p:nvPr/>
        </p:nvSpPr>
        <p:spPr bwMode="auto">
          <a:xfrm rot="5400000">
            <a:off x="2289441" y="2272137"/>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73" name="Isosceles Triangle 214">
            <a:extLst>
              <a:ext uri="{FF2B5EF4-FFF2-40B4-BE49-F238E27FC236}">
                <a16:creationId xmlns:a16="http://schemas.microsoft.com/office/drawing/2014/main" id="{DF4B352F-6A96-BA46-95AE-FC20E21DD885}"/>
              </a:ext>
            </a:extLst>
          </p:cNvPr>
          <p:cNvSpPr/>
          <p:nvPr/>
        </p:nvSpPr>
        <p:spPr bwMode="auto">
          <a:xfrm rot="16200000">
            <a:off x="11496799" y="2723712"/>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74" name="Textfeld 165">
            <a:extLst>
              <a:ext uri="{FF2B5EF4-FFF2-40B4-BE49-F238E27FC236}">
                <a16:creationId xmlns:a16="http://schemas.microsoft.com/office/drawing/2014/main" id="{FBBBA8F1-F883-CF4A-A518-F6BA42A0EBF8}"/>
              </a:ext>
            </a:extLst>
          </p:cNvPr>
          <p:cNvSpPr txBox="1"/>
          <p:nvPr/>
        </p:nvSpPr>
        <p:spPr>
          <a:xfrm>
            <a:off x="666904" y="3076844"/>
            <a:ext cx="1502806" cy="553998"/>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002060"/>
              </a:buClr>
              <a:buSzPct val="150000"/>
              <a:buFont typeface="Wingdings" pitchFamily="2" charset="2"/>
              <a:buChar char="§"/>
            </a:pPr>
            <a:r>
              <a:rPr lang="en-US" sz="1200" b="0" i="0" u="none" baseline="0">
                <a:solidFill>
                  <a:schemeClr val="accent5">
                    <a:lumMod val="75000"/>
                  </a:schemeClr>
                </a:solidFill>
                <a:latin typeface="+mn-lt"/>
              </a:rPr>
              <a:t>Approvals, flight planning, data privacy</a:t>
            </a:r>
          </a:p>
        </p:txBody>
      </p:sp>
      <p:sp>
        <p:nvSpPr>
          <p:cNvPr id="76" name="Rechteck 75">
            <a:extLst>
              <a:ext uri="{FF2B5EF4-FFF2-40B4-BE49-F238E27FC236}">
                <a16:creationId xmlns:a16="http://schemas.microsoft.com/office/drawing/2014/main" id="{64E21327-02D0-5C41-A13A-B3257545AF3B}"/>
              </a:ext>
            </a:extLst>
          </p:cNvPr>
          <p:cNvSpPr/>
          <p:nvPr/>
        </p:nvSpPr>
        <p:spPr>
          <a:xfrm>
            <a:off x="4846956" y="2253085"/>
            <a:ext cx="1859207"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309FD1"/>
                </a:solidFill>
                <a:latin typeface="+mj-lt"/>
              </a:rPr>
              <a:t>Project implementation</a:t>
            </a:r>
            <a:endParaRPr lang="en-US" sz="1400" b="0" dirty="0">
              <a:solidFill>
                <a:srgbClr val="309FD1"/>
              </a:solidFill>
              <a:latin typeface="+mj-lt"/>
            </a:endParaRPr>
          </a:p>
        </p:txBody>
      </p:sp>
      <p:sp>
        <p:nvSpPr>
          <p:cNvPr id="78" name="Isosceles Triangle 214">
            <a:extLst>
              <a:ext uri="{FF2B5EF4-FFF2-40B4-BE49-F238E27FC236}">
                <a16:creationId xmlns:a16="http://schemas.microsoft.com/office/drawing/2014/main" id="{B710EC71-72A8-E543-B29E-66AFFB341BF7}"/>
              </a:ext>
            </a:extLst>
          </p:cNvPr>
          <p:cNvSpPr/>
          <p:nvPr/>
        </p:nvSpPr>
        <p:spPr bwMode="auto">
          <a:xfrm rot="5400000">
            <a:off x="4462435" y="2272138"/>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79" name="Textfeld 165">
            <a:extLst>
              <a:ext uri="{FF2B5EF4-FFF2-40B4-BE49-F238E27FC236}">
                <a16:creationId xmlns:a16="http://schemas.microsoft.com/office/drawing/2014/main" id="{962C41CB-C2A9-0B49-B79B-DF01B74CE34B}"/>
              </a:ext>
            </a:extLst>
          </p:cNvPr>
          <p:cNvSpPr txBox="1"/>
          <p:nvPr/>
        </p:nvSpPr>
        <p:spPr>
          <a:xfrm>
            <a:off x="4846955" y="3076844"/>
            <a:ext cx="2239645" cy="2231380"/>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Evidence collection</a:t>
            </a:r>
          </a:p>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Site visits during planning</a:t>
            </a:r>
          </a:p>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Variance analysis</a:t>
            </a:r>
          </a:p>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Defect management</a:t>
            </a:r>
          </a:p>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Environmental and site logistics, testing safety measures</a:t>
            </a:r>
            <a:endParaRPr lang="en-US" sz="1200" dirty="0">
              <a:solidFill>
                <a:schemeClr val="accent5">
                  <a:lumMod val="75000"/>
                </a:schemeClr>
              </a:solidFill>
              <a:latin typeface="+mn-lt"/>
            </a:endParaRPr>
          </a:p>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Accounting data</a:t>
            </a:r>
            <a:br>
              <a:rPr lang="en-US" sz="1200">
                <a:solidFill>
                  <a:schemeClr val="accent5">
                    <a:lumMod val="75000"/>
                  </a:schemeClr>
                </a:solidFill>
                <a:latin typeface="+mn-lt"/>
              </a:rPr>
            </a:br>
            <a:r>
              <a:rPr lang="en-US" sz="1200" b="0" i="0" u="none" baseline="0">
                <a:solidFill>
                  <a:schemeClr val="accent5">
                    <a:lumMod val="75000"/>
                  </a:schemeClr>
                </a:solidFill>
                <a:latin typeface="+mn-lt"/>
              </a:rPr>
              <a:t>validation</a:t>
            </a:r>
          </a:p>
        </p:txBody>
      </p:sp>
      <p:sp>
        <p:nvSpPr>
          <p:cNvPr id="81" name="Textfeld 165">
            <a:extLst>
              <a:ext uri="{FF2B5EF4-FFF2-40B4-BE49-F238E27FC236}">
                <a16:creationId xmlns:a16="http://schemas.microsoft.com/office/drawing/2014/main" id="{0A94A2AF-2CD8-2542-BBDB-ED634FA458D1}"/>
              </a:ext>
            </a:extLst>
          </p:cNvPr>
          <p:cNvSpPr txBox="1"/>
          <p:nvPr/>
        </p:nvSpPr>
        <p:spPr>
          <a:xfrm>
            <a:off x="7368876" y="3076844"/>
            <a:ext cx="1775124" cy="815608"/>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A9455D"/>
              </a:buClr>
              <a:buSzPct val="150000"/>
              <a:buFont typeface="Wingdings" pitchFamily="2" charset="2"/>
              <a:buChar char="§"/>
            </a:pPr>
            <a:r>
              <a:rPr lang="en-US" sz="1200" b="0" i="0" u="none" baseline="0">
                <a:solidFill>
                  <a:schemeClr val="accent5">
                    <a:lumMod val="75000"/>
                  </a:schemeClr>
                </a:solidFill>
                <a:latin typeface="+mn-lt"/>
              </a:rPr>
              <a:t>Support for acceptance processes</a:t>
            </a:r>
          </a:p>
          <a:p>
            <a:pPr marL="171450" indent="-171450" algn="l" rtl="0">
              <a:spcAft>
                <a:spcPts val="600"/>
              </a:spcAft>
              <a:buClr>
                <a:srgbClr val="A9455D"/>
              </a:buClr>
              <a:buSzPct val="150000"/>
              <a:buFont typeface="Wingdings" pitchFamily="2" charset="2"/>
              <a:buChar char="§"/>
            </a:pPr>
            <a:r>
              <a:rPr lang="en-US" sz="1200" b="0" i="0" u="none" baseline="0">
                <a:solidFill>
                  <a:schemeClr val="accent5">
                    <a:lumMod val="75000"/>
                  </a:schemeClr>
                </a:solidFill>
                <a:latin typeface="+mn-lt"/>
              </a:rPr>
              <a:t>Conformity check on as-built document</a:t>
            </a:r>
          </a:p>
        </p:txBody>
      </p:sp>
      <p:sp>
        <p:nvSpPr>
          <p:cNvPr id="83" name="Textfeld 165">
            <a:extLst>
              <a:ext uri="{FF2B5EF4-FFF2-40B4-BE49-F238E27FC236}">
                <a16:creationId xmlns:a16="http://schemas.microsoft.com/office/drawing/2014/main" id="{421B5F27-0550-8F43-B92D-4E2D8AE8D514}"/>
              </a:ext>
            </a:extLst>
          </p:cNvPr>
          <p:cNvSpPr txBox="1"/>
          <p:nvPr/>
        </p:nvSpPr>
        <p:spPr>
          <a:xfrm>
            <a:off x="10057470" y="3076844"/>
            <a:ext cx="1502806" cy="184666"/>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FF0000"/>
              </a:buClr>
              <a:buSzPct val="150000"/>
              <a:buFont typeface="Wingdings" pitchFamily="2" charset="2"/>
              <a:buChar char="§"/>
            </a:pPr>
            <a:r>
              <a:rPr lang="en-US" sz="1200" b="0" i="0" u="none" baseline="0">
                <a:solidFill>
                  <a:schemeClr val="accent5">
                    <a:lumMod val="75000"/>
                  </a:schemeClr>
                </a:solidFill>
                <a:latin typeface="+mn-lt"/>
              </a:rPr>
              <a:t>As-built analysis</a:t>
            </a:r>
          </a:p>
        </p:txBody>
      </p:sp>
      <p:pic>
        <p:nvPicPr>
          <p:cNvPr id="84" name="Grafik 83">
            <a:extLst>
              <a:ext uri="{FF2B5EF4-FFF2-40B4-BE49-F238E27FC236}">
                <a16:creationId xmlns:a16="http://schemas.microsoft.com/office/drawing/2014/main" id="{A24E0C89-D286-0647-8F41-A81EBE9E7A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85737" y="1664220"/>
            <a:ext cx="715868" cy="540553"/>
          </a:xfrm>
          <a:prstGeom prst="rect">
            <a:avLst/>
          </a:prstGeom>
        </p:spPr>
      </p:pic>
      <p:pic>
        <p:nvPicPr>
          <p:cNvPr id="85" name="Grafik 84">
            <a:extLst>
              <a:ext uri="{FF2B5EF4-FFF2-40B4-BE49-F238E27FC236}">
                <a16:creationId xmlns:a16="http://schemas.microsoft.com/office/drawing/2014/main" id="{5689C716-D8C2-8140-A5C1-F1B6582A69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57206" y="1712165"/>
            <a:ext cx="704644" cy="455082"/>
          </a:xfrm>
          <a:prstGeom prst="rect">
            <a:avLst/>
          </a:prstGeom>
        </p:spPr>
      </p:pic>
      <p:sp>
        <p:nvSpPr>
          <p:cNvPr id="95" name="Isosceles Triangle 214">
            <a:extLst>
              <a:ext uri="{FF2B5EF4-FFF2-40B4-BE49-F238E27FC236}">
                <a16:creationId xmlns:a16="http://schemas.microsoft.com/office/drawing/2014/main" id="{A7873D9A-6C87-1D48-B876-BA894FB1A43C}"/>
              </a:ext>
            </a:extLst>
          </p:cNvPr>
          <p:cNvSpPr/>
          <p:nvPr/>
        </p:nvSpPr>
        <p:spPr bwMode="auto">
          <a:xfrm rot="16200000">
            <a:off x="533052" y="2723712"/>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pic>
        <p:nvPicPr>
          <p:cNvPr id="99" name="Grafik 98">
            <a:extLst>
              <a:ext uri="{FF2B5EF4-FFF2-40B4-BE49-F238E27FC236}">
                <a16:creationId xmlns:a16="http://schemas.microsoft.com/office/drawing/2014/main" id="{04A1B9EF-A540-C843-B8A6-F7B85D3AA6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92878" y="1645727"/>
            <a:ext cx="533535" cy="504696"/>
          </a:xfrm>
          <a:prstGeom prst="rect">
            <a:avLst/>
          </a:prstGeom>
        </p:spPr>
      </p:pic>
      <p:sp>
        <p:nvSpPr>
          <p:cNvPr id="102" name="Rechteck 89">
            <a:extLst>
              <a:ext uri="{FF2B5EF4-FFF2-40B4-BE49-F238E27FC236}">
                <a16:creationId xmlns:a16="http://schemas.microsoft.com/office/drawing/2014/main" id="{D481853E-E44B-9546-9D29-64CE1434069B}"/>
              </a:ext>
            </a:extLst>
          </p:cNvPr>
          <p:cNvSpPr/>
          <p:nvPr/>
        </p:nvSpPr>
        <p:spPr>
          <a:xfrm>
            <a:off x="2741889" y="2245478"/>
            <a:ext cx="1390186"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408335"/>
                </a:solidFill>
                <a:latin typeface="+mj-lt"/>
              </a:rPr>
              <a:t>Project start</a:t>
            </a:r>
            <a:endParaRPr lang="en-US" sz="1400" b="0" dirty="0">
              <a:solidFill>
                <a:srgbClr val="408335"/>
              </a:solidFill>
              <a:latin typeface="+mj-lt"/>
            </a:endParaRPr>
          </a:p>
        </p:txBody>
      </p:sp>
      <p:sp>
        <p:nvSpPr>
          <p:cNvPr id="103" name="Textfeld 165">
            <a:extLst>
              <a:ext uri="{FF2B5EF4-FFF2-40B4-BE49-F238E27FC236}">
                <a16:creationId xmlns:a16="http://schemas.microsoft.com/office/drawing/2014/main" id="{E463296D-5EE4-554A-A9FA-2652804E9A35}"/>
              </a:ext>
            </a:extLst>
          </p:cNvPr>
          <p:cNvSpPr txBox="1"/>
          <p:nvPr/>
        </p:nvSpPr>
        <p:spPr>
          <a:xfrm>
            <a:off x="2741888" y="3076844"/>
            <a:ext cx="1680495" cy="1077218"/>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408335"/>
              </a:buClr>
              <a:buSzPct val="150000"/>
              <a:buFont typeface="Wingdings" pitchFamily="2" charset="2"/>
              <a:buChar char="§"/>
            </a:pPr>
            <a:r>
              <a:rPr lang="en-US" sz="1200" b="0" i="0" u="none" baseline="0">
                <a:solidFill>
                  <a:schemeClr val="accent5">
                    <a:lumMod val="75000"/>
                  </a:schemeClr>
                </a:solidFill>
                <a:latin typeface="+mn-lt"/>
              </a:rPr>
              <a:t>Inventory, virtual site visits</a:t>
            </a:r>
          </a:p>
          <a:p>
            <a:pPr marL="171450" indent="-171450" algn="l" rtl="0">
              <a:spcAft>
                <a:spcPts val="600"/>
              </a:spcAft>
              <a:buClr>
                <a:srgbClr val="408335"/>
              </a:buClr>
              <a:buSzPct val="150000"/>
              <a:buFont typeface="Wingdings" pitchFamily="2" charset="2"/>
              <a:buChar char="§"/>
            </a:pPr>
            <a:r>
              <a:rPr lang="en-US" sz="1200" b="0" i="0" u="none" baseline="0">
                <a:solidFill>
                  <a:schemeClr val="accent5">
                    <a:lumMod val="75000"/>
                  </a:schemeClr>
                </a:solidFill>
                <a:latin typeface="+mn-lt"/>
              </a:rPr>
              <a:t>Comparison with drawings</a:t>
            </a:r>
          </a:p>
          <a:p>
            <a:pPr marL="171450" indent="-171450" algn="l" rtl="0">
              <a:spcAft>
                <a:spcPts val="600"/>
              </a:spcAft>
              <a:buClr>
                <a:srgbClr val="408335"/>
              </a:buClr>
              <a:buSzPct val="150000"/>
              <a:buFont typeface="Wingdings" pitchFamily="2" charset="2"/>
              <a:buChar char="§"/>
            </a:pPr>
            <a:r>
              <a:rPr lang="en-US" sz="1200" b="0" i="0" u="none" baseline="0">
                <a:solidFill>
                  <a:schemeClr val="accent5">
                    <a:lumMod val="75000"/>
                  </a:schemeClr>
                </a:solidFill>
                <a:latin typeface="+mn-lt"/>
              </a:rPr>
              <a:t>Environment mapping</a:t>
            </a:r>
          </a:p>
        </p:txBody>
      </p:sp>
      <p:pic>
        <p:nvPicPr>
          <p:cNvPr id="104" name="Grafik 103">
            <a:extLst>
              <a:ext uri="{FF2B5EF4-FFF2-40B4-BE49-F238E27FC236}">
                <a16:creationId xmlns:a16="http://schemas.microsoft.com/office/drawing/2014/main" id="{7B382815-A6CA-9541-BC39-CB5B56C1E9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89489" y="1635371"/>
            <a:ext cx="294985" cy="495575"/>
          </a:xfrm>
          <a:prstGeom prst="rect">
            <a:avLst/>
          </a:prstGeom>
        </p:spPr>
      </p:pic>
    </p:spTree>
    <p:extLst>
      <p:ext uri="{BB962C8B-B14F-4D97-AF65-F5344CB8AC3E}">
        <p14:creationId xmlns:p14="http://schemas.microsoft.com/office/powerpoint/2010/main" val="1455938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87616E12-67B8-44FC-A98E-B0B8DC72C897}"/>
              </a:ext>
            </a:extLst>
          </p:cNvPr>
          <p:cNvSpPr>
            <a:spLocks noGrp="1"/>
          </p:cNvSpPr>
          <p:nvPr>
            <p:ph type="title"/>
          </p:nvPr>
        </p:nvSpPr>
        <p:spPr/>
        <p:txBody>
          <a:bodyPr/>
          <a:lstStyle/>
          <a:p>
            <a:pPr algn="l" rtl="0"/>
            <a:r>
              <a:rPr lang="en-US" b="0" i="0" u="none" baseline="0"/>
              <a:t>Drones2BIM paves the way for BIM processes</a:t>
            </a:r>
            <a:br>
              <a:rPr lang="en-US"/>
            </a:br>
            <a:r>
              <a:rPr lang="en-US" b="0" i="0" u="none" baseline="0">
                <a:solidFill>
                  <a:sysClr val="windowText" lastClr="000000"/>
                </a:solidFill>
                <a:latin typeface="DB Head Light" panose="020B0302050202020204" pitchFamily="34" charset="0"/>
              </a:rPr>
              <a:t>Data bases can be generated quickly and for large areas within the asset life cycle</a:t>
            </a:r>
            <a:endParaRPr lang="en-US" noProof="0" dirty="0">
              <a:latin typeface="DB Head Light" panose="020B0302050202020204" pitchFamily="34" charset="0"/>
            </a:endParaRPr>
          </a:p>
        </p:txBody>
      </p:sp>
      <p:sp>
        <p:nvSpPr>
          <p:cNvPr id="17" name="Rounded Rectangle 16"/>
          <p:cNvSpPr/>
          <p:nvPr/>
        </p:nvSpPr>
        <p:spPr bwMode="auto">
          <a:xfrm>
            <a:off x="371075" y="2375665"/>
            <a:ext cx="11449449" cy="451576"/>
          </a:xfrm>
          <a:prstGeom prst="round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t" anchorCtr="0" compatLnSpc="1">
            <a:prstTxWarp prst="textNoShape">
              <a:avLst/>
            </a:prstTxWarp>
            <a:no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196" name="Rechteck 89">
            <a:extLst>
              <a:ext uri="{FF2B5EF4-FFF2-40B4-BE49-F238E27FC236}">
                <a16:creationId xmlns:a16="http://schemas.microsoft.com/office/drawing/2014/main" id="{01E41D6B-B948-44C5-ABD1-171DF4A3F2FE}"/>
              </a:ext>
            </a:extLst>
          </p:cNvPr>
          <p:cNvSpPr/>
          <p:nvPr/>
        </p:nvSpPr>
        <p:spPr>
          <a:xfrm>
            <a:off x="666904" y="2245478"/>
            <a:ext cx="1390186"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408335"/>
                </a:solidFill>
                <a:latin typeface="+mj-lt"/>
              </a:rPr>
              <a:t>Project start</a:t>
            </a:r>
            <a:endParaRPr lang="en-US" sz="1400" b="0" dirty="0">
              <a:solidFill>
                <a:srgbClr val="408335"/>
              </a:solidFill>
              <a:latin typeface="+mj-lt"/>
            </a:endParaRPr>
          </a:p>
        </p:txBody>
      </p:sp>
      <p:sp>
        <p:nvSpPr>
          <p:cNvPr id="205" name="Rechteck 91">
            <a:extLst>
              <a:ext uri="{FF2B5EF4-FFF2-40B4-BE49-F238E27FC236}">
                <a16:creationId xmlns:a16="http://schemas.microsoft.com/office/drawing/2014/main" id="{793AFFAD-8FDF-47F0-B35C-E823BA6BA8C9}"/>
              </a:ext>
            </a:extLst>
          </p:cNvPr>
          <p:cNvSpPr/>
          <p:nvPr/>
        </p:nvSpPr>
        <p:spPr>
          <a:xfrm>
            <a:off x="7368876" y="2253085"/>
            <a:ext cx="2214026"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A9455D"/>
                </a:solidFill>
                <a:latin typeface="+mj-lt"/>
              </a:rPr>
              <a:t>Project closure and commissioning</a:t>
            </a:r>
            <a:endParaRPr lang="en-US" sz="1400" b="0" dirty="0">
              <a:solidFill>
                <a:srgbClr val="A9455D"/>
              </a:solidFill>
              <a:latin typeface="+mj-lt"/>
            </a:endParaRPr>
          </a:p>
        </p:txBody>
      </p:sp>
      <p:sp>
        <p:nvSpPr>
          <p:cNvPr id="207" name="Rechteck 92">
            <a:extLst>
              <a:ext uri="{FF2B5EF4-FFF2-40B4-BE49-F238E27FC236}">
                <a16:creationId xmlns:a16="http://schemas.microsoft.com/office/drawing/2014/main" id="{AAC39DFE-3CF8-4796-B5CE-076BDFF34E25}"/>
              </a:ext>
            </a:extLst>
          </p:cNvPr>
          <p:cNvSpPr/>
          <p:nvPr/>
        </p:nvSpPr>
        <p:spPr>
          <a:xfrm>
            <a:off x="10245616" y="2253085"/>
            <a:ext cx="796110" cy="489686"/>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dirty="0">
                <a:solidFill>
                  <a:srgbClr val="FF0000"/>
                </a:solidFill>
                <a:latin typeface="+mj-lt"/>
              </a:rPr>
              <a:t>Opera-</a:t>
            </a:r>
            <a:r>
              <a:rPr lang="en-US" sz="1400" b="0" i="0" u="none" baseline="0" dirty="0" err="1">
                <a:solidFill>
                  <a:srgbClr val="FF0000"/>
                </a:solidFill>
                <a:latin typeface="+mj-lt"/>
              </a:rPr>
              <a:t>tions</a:t>
            </a:r>
            <a:endParaRPr lang="en-US" sz="1400" b="0" dirty="0">
              <a:solidFill>
                <a:srgbClr val="FF0000"/>
              </a:solidFill>
              <a:latin typeface="+mj-lt"/>
            </a:endParaRPr>
          </a:p>
        </p:txBody>
      </p:sp>
      <p:sp>
        <p:nvSpPr>
          <p:cNvPr id="86" name="Isosceles Triangle 214"/>
          <p:cNvSpPr/>
          <p:nvPr/>
        </p:nvSpPr>
        <p:spPr bwMode="auto">
          <a:xfrm rot="5400000">
            <a:off x="9879132" y="2272138"/>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88" name="Isosceles Triangle 214"/>
          <p:cNvSpPr/>
          <p:nvPr/>
        </p:nvSpPr>
        <p:spPr bwMode="auto">
          <a:xfrm rot="5400000">
            <a:off x="6994023" y="2272137"/>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89" name="Isosceles Triangle 214"/>
          <p:cNvSpPr/>
          <p:nvPr/>
        </p:nvSpPr>
        <p:spPr bwMode="auto">
          <a:xfrm rot="5400000">
            <a:off x="2289441" y="2272137"/>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92" name="Isosceles Triangle 214"/>
          <p:cNvSpPr/>
          <p:nvPr/>
        </p:nvSpPr>
        <p:spPr bwMode="auto">
          <a:xfrm rot="16200000">
            <a:off x="11496799" y="2723712"/>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sp>
        <p:nvSpPr>
          <p:cNvPr id="6" name="Fußzeilenplatzhalter 5"/>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8" name="Foliennummernplatzhalter 7">
            <a:extLst>
              <a:ext uri="{FF2B5EF4-FFF2-40B4-BE49-F238E27FC236}">
                <a16:creationId xmlns:a16="http://schemas.microsoft.com/office/drawing/2014/main" id="{EB4AF186-A7DA-4F7A-B1D0-97525E7AAF41}"/>
              </a:ext>
            </a:extLst>
          </p:cNvPr>
          <p:cNvSpPr>
            <a:spLocks noGrp="1"/>
          </p:cNvSpPr>
          <p:nvPr>
            <p:ph type="sldNum" sz="quarter" idx="12"/>
          </p:nvPr>
        </p:nvSpPr>
        <p:spPr/>
        <p:txBody>
          <a:bodyPr/>
          <a:lstStyle/>
          <a:p>
            <a:pPr algn="r" rtl="0"/>
            <a:fld id="{913D9F7D-0C28-4C21-AA99-7C67E34F632A}" type="slidenum">
              <a:rPr>
                <a:solidFill>
                  <a:prstClr val="black"/>
                </a:solidFill>
              </a:rPr>
              <a:pPr/>
              <a:t>6</a:t>
            </a:fld>
            <a:endParaRPr lang="en-US">
              <a:solidFill>
                <a:prstClr val="black"/>
              </a:solidFill>
            </a:endParaRPr>
          </a:p>
        </p:txBody>
      </p:sp>
      <p:sp>
        <p:nvSpPr>
          <p:cNvPr id="124" name="Textfeld 165">
            <a:extLst>
              <a:ext uri="{FF2B5EF4-FFF2-40B4-BE49-F238E27FC236}">
                <a16:creationId xmlns:a16="http://schemas.microsoft.com/office/drawing/2014/main" id="{FA6DE17D-448A-4756-9BBF-3A0B30A12454}"/>
              </a:ext>
            </a:extLst>
          </p:cNvPr>
          <p:cNvSpPr txBox="1"/>
          <p:nvPr/>
        </p:nvSpPr>
        <p:spPr>
          <a:xfrm>
            <a:off x="666904" y="3076844"/>
            <a:ext cx="1502806" cy="1077218"/>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408335"/>
              </a:buClr>
              <a:buSzPct val="150000"/>
              <a:buFont typeface="Wingdings" pitchFamily="2" charset="2"/>
              <a:buChar char="§"/>
            </a:pPr>
            <a:r>
              <a:rPr lang="en-US" sz="1200" b="0" i="0" u="none" baseline="0">
                <a:solidFill>
                  <a:schemeClr val="accent5">
                    <a:lumMod val="75000"/>
                  </a:schemeClr>
                </a:solidFill>
                <a:latin typeface="+mn-lt"/>
              </a:rPr>
              <a:t>BIM-capable </a:t>
            </a:r>
            <a:br>
              <a:rPr lang="en-US" sz="1200">
                <a:solidFill>
                  <a:schemeClr val="accent5">
                    <a:lumMod val="75000"/>
                  </a:schemeClr>
                </a:solidFill>
                <a:latin typeface="+mn-lt"/>
              </a:rPr>
            </a:br>
            <a:r>
              <a:rPr lang="en-US" sz="1200" b="0" i="0" u="none" baseline="0">
                <a:solidFill>
                  <a:schemeClr val="accent5">
                    <a:lumMod val="75000"/>
                  </a:schemeClr>
                </a:solidFill>
                <a:latin typeface="+mn-lt"/>
              </a:rPr>
              <a:t>data bases</a:t>
            </a:r>
          </a:p>
          <a:p>
            <a:pPr marL="171450" indent="-171450" algn="l" rtl="0">
              <a:spcAft>
                <a:spcPts val="600"/>
              </a:spcAft>
              <a:buClr>
                <a:srgbClr val="408335"/>
              </a:buClr>
              <a:buSzPct val="150000"/>
              <a:buFont typeface="Wingdings" pitchFamily="2" charset="2"/>
              <a:buChar char="§"/>
            </a:pPr>
            <a:r>
              <a:rPr lang="en-US" sz="1200" b="0" i="0" u="none" baseline="0">
                <a:solidFill>
                  <a:schemeClr val="accent5">
                    <a:lumMod val="75000"/>
                  </a:schemeClr>
                </a:solidFill>
                <a:latin typeface="+mn-lt"/>
              </a:rPr>
              <a:t>3D as-built modeling</a:t>
            </a:r>
          </a:p>
          <a:p>
            <a:pPr marL="171450" indent="-171450" algn="l" rtl="0">
              <a:spcAft>
                <a:spcPts val="600"/>
              </a:spcAft>
              <a:buClr>
                <a:srgbClr val="408335"/>
              </a:buClr>
              <a:buSzPct val="150000"/>
              <a:buFont typeface="Wingdings" pitchFamily="2" charset="2"/>
              <a:buChar char="§"/>
            </a:pPr>
            <a:endParaRPr lang="en-US" sz="1200" dirty="0">
              <a:solidFill>
                <a:schemeClr val="accent5">
                  <a:lumMod val="75000"/>
                </a:schemeClr>
              </a:solidFill>
              <a:latin typeface="+mn-lt"/>
            </a:endParaRPr>
          </a:p>
        </p:txBody>
      </p:sp>
      <p:sp>
        <p:nvSpPr>
          <p:cNvPr id="72" name="Rechteck 71">
            <a:extLst>
              <a:ext uri="{FF2B5EF4-FFF2-40B4-BE49-F238E27FC236}">
                <a16:creationId xmlns:a16="http://schemas.microsoft.com/office/drawing/2014/main" id="{1D4AE9C5-929E-4EF7-B454-1849080B861F}"/>
              </a:ext>
            </a:extLst>
          </p:cNvPr>
          <p:cNvSpPr/>
          <p:nvPr/>
        </p:nvSpPr>
        <p:spPr>
          <a:xfrm>
            <a:off x="4846956" y="2253085"/>
            <a:ext cx="1859207"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309FD1"/>
                </a:solidFill>
                <a:latin typeface="+mj-lt"/>
              </a:rPr>
              <a:t>Project implementation</a:t>
            </a:r>
            <a:endParaRPr lang="en-US" sz="1400" b="0" dirty="0">
              <a:solidFill>
                <a:srgbClr val="309FD1"/>
              </a:solidFill>
              <a:latin typeface="+mj-lt"/>
            </a:endParaRPr>
          </a:p>
        </p:txBody>
      </p:sp>
      <p:pic>
        <p:nvPicPr>
          <p:cNvPr id="83" name="Picture 2">
            <a:extLst>
              <a:ext uri="{FF2B5EF4-FFF2-40B4-BE49-F238E27FC236}">
                <a16:creationId xmlns:a16="http://schemas.microsoft.com/office/drawing/2014/main" id="{98D02398-60BE-4550-A5D5-8691DFBC66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7368876" y="4671954"/>
            <a:ext cx="2134272" cy="1253023"/>
          </a:xfrm>
          <a:prstGeom prst="rect">
            <a:avLst/>
          </a:prstGeom>
          <a:noFill/>
          <a:extLst>
            <a:ext uri="{909E8E84-426E-40DD-AFC4-6F175D3DCCD1}">
              <a14:hiddenFill xmlns:a14="http://schemas.microsoft.com/office/drawing/2010/main">
                <a:solidFill>
                  <a:srgbClr val="FFFFFF"/>
                </a:solidFill>
              </a14:hiddenFill>
            </a:ext>
          </a:extLst>
        </p:spPr>
      </p:pic>
      <p:pic>
        <p:nvPicPr>
          <p:cNvPr id="85" name="Grafik 84">
            <a:extLst>
              <a:ext uri="{FF2B5EF4-FFF2-40B4-BE49-F238E27FC236}">
                <a16:creationId xmlns:a16="http://schemas.microsoft.com/office/drawing/2014/main" id="{CFDD1163-9ABA-49CE-B5CB-DDAAB1B342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82902" y="4671953"/>
            <a:ext cx="2243363" cy="1253024"/>
          </a:xfrm>
          <a:prstGeom prst="rect">
            <a:avLst/>
          </a:prstGeom>
        </p:spPr>
      </p:pic>
      <p:sp>
        <p:nvSpPr>
          <p:cNvPr id="95" name="Textfeld 94">
            <a:extLst>
              <a:ext uri="{FF2B5EF4-FFF2-40B4-BE49-F238E27FC236}">
                <a16:creationId xmlns:a16="http://schemas.microsoft.com/office/drawing/2014/main" id="{93F13801-2C5C-4F3F-8BC0-CB7D2D2DDB0A}"/>
              </a:ext>
            </a:extLst>
          </p:cNvPr>
          <p:cNvSpPr txBox="1"/>
          <p:nvPr/>
        </p:nvSpPr>
        <p:spPr>
          <a:xfrm>
            <a:off x="8945278" y="4086576"/>
            <a:ext cx="1200957" cy="461665"/>
          </a:xfrm>
          <a:prstGeom prst="rect">
            <a:avLst/>
          </a:prstGeom>
          <a:solidFill>
            <a:schemeClr val="bg1"/>
          </a:solidFill>
        </p:spPr>
        <p:txBody>
          <a:bodyPr wrap="square" rIns="36000" rtlCol="0">
            <a:spAutoFit/>
          </a:bodyPr>
          <a:lstStyle/>
          <a:p>
            <a:pPr algn="l" rtl="0">
              <a:spcBef>
                <a:spcPts val="0"/>
              </a:spcBef>
              <a:buClr>
                <a:schemeClr val="accent2"/>
              </a:buClr>
            </a:pPr>
            <a:r>
              <a:rPr lang="en-US" sz="800" b="0" i="0" u="none" baseline="0" dirty="0">
                <a:latin typeface="DB Sans" panose="020B0502050202020204" pitchFamily="34" charset="0"/>
              </a:rPr>
              <a:t>Creation of a </a:t>
            </a:r>
          </a:p>
          <a:p>
            <a:pPr algn="l" rtl="0">
              <a:spcBef>
                <a:spcPts val="0"/>
              </a:spcBef>
              <a:buClr>
                <a:schemeClr val="accent2"/>
              </a:buClr>
            </a:pPr>
            <a:r>
              <a:rPr lang="en-US" sz="800" b="0" i="0" u="none" baseline="0" dirty="0">
                <a:latin typeface="DB Sans" panose="020B0502050202020204" pitchFamily="34" charset="0"/>
              </a:rPr>
              <a:t>"digital twin" </a:t>
            </a:r>
            <a:br>
              <a:rPr lang="en-US" sz="800" b="0" dirty="0">
                <a:latin typeface="DB Sans" panose="020B0502050202020204" pitchFamily="34" charset="0"/>
              </a:rPr>
            </a:br>
            <a:r>
              <a:rPr lang="en-US" sz="800" b="0" i="0" u="none" baseline="0" dirty="0">
                <a:latin typeface="DB Sans" panose="020B0502050202020204" pitchFamily="34" charset="0"/>
              </a:rPr>
              <a:t>from drone survey data</a:t>
            </a:r>
          </a:p>
        </p:txBody>
      </p:sp>
      <p:pic>
        <p:nvPicPr>
          <p:cNvPr id="99" name="Grafik 98">
            <a:extLst>
              <a:ext uri="{FF2B5EF4-FFF2-40B4-BE49-F238E27FC236}">
                <a16:creationId xmlns:a16="http://schemas.microsoft.com/office/drawing/2014/main" id="{B26B12A8-8636-46BD-8C15-4C9A2F5E4B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31" t="-636" r="5498" b="636"/>
          <a:stretch/>
        </p:blipFill>
        <p:spPr>
          <a:xfrm>
            <a:off x="4846956" y="4692951"/>
            <a:ext cx="2134272" cy="1232026"/>
          </a:xfrm>
          <a:prstGeom prst="rect">
            <a:avLst/>
          </a:prstGeom>
          <a:ln w="28575">
            <a:noFill/>
          </a:ln>
        </p:spPr>
      </p:pic>
      <p:sp>
        <p:nvSpPr>
          <p:cNvPr id="132" name="Rechteck 131">
            <a:extLst>
              <a:ext uri="{FF2B5EF4-FFF2-40B4-BE49-F238E27FC236}">
                <a16:creationId xmlns:a16="http://schemas.microsoft.com/office/drawing/2014/main" id="{F6848E02-F7A4-4F25-BA32-41126C025065}"/>
              </a:ext>
            </a:extLst>
          </p:cNvPr>
          <p:cNvSpPr/>
          <p:nvPr/>
        </p:nvSpPr>
        <p:spPr>
          <a:xfrm>
            <a:off x="2719803" y="2260152"/>
            <a:ext cx="1464440" cy="231923"/>
          </a:xfrm>
          <a:prstGeom prst="rect">
            <a:avLst/>
          </a:prstGeom>
          <a:solidFill>
            <a:srgbClr val="EFF2F2"/>
          </a:solidFill>
        </p:spPr>
        <p:txBody>
          <a:bodyPr wrap="square" lIns="72000" tIns="0" rIns="72000" bIns="0">
            <a:spAutoFit/>
          </a:bodyPr>
          <a:lstStyle/>
          <a:p>
            <a:pPr rtl="0">
              <a:lnSpc>
                <a:spcPts val="2000"/>
              </a:lnSpc>
              <a:spcBef>
                <a:spcPts val="0"/>
              </a:spcBef>
            </a:pPr>
            <a:r>
              <a:rPr lang="en-US" sz="1400" b="0" i="0" u="none" baseline="0">
                <a:solidFill>
                  <a:srgbClr val="00A099"/>
                </a:solidFill>
                <a:latin typeface="+mj-lt"/>
              </a:rPr>
              <a:t>Planning phase</a:t>
            </a:r>
            <a:endParaRPr lang="en-US" sz="1400" b="0" dirty="0">
              <a:solidFill>
                <a:srgbClr val="00A099"/>
              </a:solidFill>
              <a:latin typeface="+mj-lt"/>
            </a:endParaRPr>
          </a:p>
        </p:txBody>
      </p:sp>
      <p:sp>
        <p:nvSpPr>
          <p:cNvPr id="135" name="Isosceles Triangle 214">
            <a:extLst>
              <a:ext uri="{FF2B5EF4-FFF2-40B4-BE49-F238E27FC236}">
                <a16:creationId xmlns:a16="http://schemas.microsoft.com/office/drawing/2014/main" id="{87DEF7A2-6276-4882-BEBF-C0894662B385}"/>
              </a:ext>
            </a:extLst>
          </p:cNvPr>
          <p:cNvSpPr/>
          <p:nvPr/>
        </p:nvSpPr>
        <p:spPr bwMode="auto">
          <a:xfrm rot="5400000">
            <a:off x="4462435" y="2272138"/>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pic>
        <p:nvPicPr>
          <p:cNvPr id="144" name="Picture 2" descr="T:\DV30\U-G000725\TECH\CAD\010_Präsentationen\170615_Eisenbahning_Artikel\Bild_Pool\Bohrungen_Perspektive.tif">
            <a:extLst>
              <a:ext uri="{FF2B5EF4-FFF2-40B4-BE49-F238E27FC236}">
                <a16:creationId xmlns:a16="http://schemas.microsoft.com/office/drawing/2014/main" id="{7DB74968-CF23-43C7-9A43-904A3F3FF90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944" t="7603" r="14898" b="18002"/>
          <a:stretch/>
        </p:blipFill>
        <p:spPr bwMode="auto">
          <a:xfrm>
            <a:off x="2646243" y="4692952"/>
            <a:ext cx="2001437" cy="1232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feld 165">
            <a:extLst>
              <a:ext uri="{FF2B5EF4-FFF2-40B4-BE49-F238E27FC236}">
                <a16:creationId xmlns:a16="http://schemas.microsoft.com/office/drawing/2014/main" id="{600521A1-5F2E-0B47-ABB1-64370752E6D5}"/>
              </a:ext>
            </a:extLst>
          </p:cNvPr>
          <p:cNvSpPr txBox="1"/>
          <p:nvPr/>
        </p:nvSpPr>
        <p:spPr>
          <a:xfrm>
            <a:off x="4846955" y="3076844"/>
            <a:ext cx="1859207" cy="707886"/>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Variance analysis</a:t>
            </a:r>
          </a:p>
          <a:p>
            <a:pPr marL="171450" indent="-171450" algn="l" rtl="0">
              <a:spcAft>
                <a:spcPts val="600"/>
              </a:spcAft>
              <a:buClr>
                <a:srgbClr val="309FD1"/>
              </a:buClr>
              <a:buSzPct val="150000"/>
              <a:buFont typeface="Wingdings" pitchFamily="2" charset="2"/>
              <a:buChar char="§"/>
            </a:pPr>
            <a:r>
              <a:rPr lang="en-US" sz="1200" b="0" i="0" u="none" baseline="0">
                <a:solidFill>
                  <a:schemeClr val="accent5">
                    <a:lumMod val="75000"/>
                  </a:schemeClr>
                </a:solidFill>
                <a:latin typeface="+mn-lt"/>
              </a:rPr>
              <a:t>Digital collaboration </a:t>
            </a:r>
          </a:p>
          <a:p>
            <a:pPr marL="171450" indent="-171450" algn="l" rtl="0">
              <a:spcAft>
                <a:spcPts val="600"/>
              </a:spcAft>
              <a:buClr>
                <a:srgbClr val="309FD1"/>
              </a:buClr>
              <a:buSzPct val="150000"/>
              <a:buFont typeface="Wingdings" pitchFamily="2" charset="2"/>
              <a:buChar char="§"/>
            </a:pPr>
            <a:endParaRPr lang="en-US" sz="1200" dirty="0">
              <a:solidFill>
                <a:schemeClr val="accent5">
                  <a:lumMod val="75000"/>
                </a:schemeClr>
              </a:solidFill>
              <a:latin typeface="+mn-lt"/>
            </a:endParaRPr>
          </a:p>
        </p:txBody>
      </p:sp>
      <p:sp>
        <p:nvSpPr>
          <p:cNvPr id="65" name="Textfeld 165">
            <a:extLst>
              <a:ext uri="{FF2B5EF4-FFF2-40B4-BE49-F238E27FC236}">
                <a16:creationId xmlns:a16="http://schemas.microsoft.com/office/drawing/2014/main" id="{4D2F79B5-70F8-064E-84B7-A1E6168C22DC}"/>
              </a:ext>
            </a:extLst>
          </p:cNvPr>
          <p:cNvSpPr txBox="1"/>
          <p:nvPr/>
        </p:nvSpPr>
        <p:spPr>
          <a:xfrm>
            <a:off x="2646243" y="3076844"/>
            <a:ext cx="2131006" cy="1338828"/>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algn="l" rtl="0">
              <a:spcAft>
                <a:spcPts val="600"/>
              </a:spcAft>
              <a:buClr>
                <a:srgbClr val="FF0000"/>
              </a:buClr>
              <a:buSzPct val="150000"/>
            </a:pPr>
            <a:r>
              <a:rPr lang="en-US" sz="1200" b="0" i="0" u="none" baseline="0">
                <a:solidFill>
                  <a:schemeClr val="accent5">
                    <a:lumMod val="75000"/>
                  </a:schemeClr>
                </a:solidFill>
                <a:latin typeface="+mn-lt"/>
              </a:rPr>
              <a:t>Object-oriented 3D modeling enables:</a:t>
            </a:r>
          </a:p>
          <a:p>
            <a:pPr marL="179388" indent="-179388" algn="l" rtl="0">
              <a:spcAft>
                <a:spcPts val="600"/>
              </a:spcAft>
              <a:buClr>
                <a:srgbClr val="00A099"/>
              </a:buClr>
              <a:buSzPct val="150000"/>
              <a:buFont typeface="Wingdings" pitchFamily="2" charset="2"/>
              <a:buChar char="§"/>
            </a:pPr>
            <a:r>
              <a:rPr lang="en-US" sz="1200" b="0" i="0" u="none" baseline="0">
                <a:solidFill>
                  <a:schemeClr val="accent5">
                    <a:lumMod val="75000"/>
                  </a:schemeClr>
                </a:solidFill>
                <a:latin typeface="+mn-lt"/>
              </a:rPr>
              <a:t>Study of design options</a:t>
            </a:r>
          </a:p>
          <a:p>
            <a:pPr marL="179388" indent="-179388" algn="l" rtl="0">
              <a:spcAft>
                <a:spcPts val="600"/>
              </a:spcAft>
              <a:buClr>
                <a:srgbClr val="00A099"/>
              </a:buClr>
              <a:buSzPct val="150000"/>
              <a:buFont typeface="Wingdings" pitchFamily="2" charset="2"/>
              <a:buChar char="§"/>
            </a:pPr>
            <a:r>
              <a:rPr lang="en-US" sz="1200" b="0" i="0" u="none" baseline="0">
                <a:solidFill>
                  <a:schemeClr val="accent5">
                    <a:lumMod val="75000"/>
                  </a:schemeClr>
                </a:solidFill>
                <a:latin typeface="+mn-lt"/>
              </a:rPr>
              <a:t>Collision test </a:t>
            </a:r>
          </a:p>
          <a:p>
            <a:pPr marL="179388" indent="-179388" algn="l" rtl="0">
              <a:spcAft>
                <a:spcPts val="600"/>
              </a:spcAft>
              <a:buClr>
                <a:srgbClr val="00A099"/>
              </a:buClr>
              <a:buSzPct val="150000"/>
              <a:buFont typeface="Wingdings" pitchFamily="2" charset="2"/>
              <a:buChar char="§"/>
            </a:pPr>
            <a:r>
              <a:rPr lang="en-US" sz="1200" b="0" i="0" u="none" baseline="0">
                <a:solidFill>
                  <a:schemeClr val="accent5">
                    <a:lumMod val="75000"/>
                  </a:schemeClr>
                </a:solidFill>
                <a:latin typeface="+mn-lt"/>
              </a:rPr>
              <a:t>Simulation of construction processes</a:t>
            </a:r>
          </a:p>
        </p:txBody>
      </p:sp>
      <p:sp>
        <p:nvSpPr>
          <p:cNvPr id="66" name="Textfeld 165">
            <a:extLst>
              <a:ext uri="{FF2B5EF4-FFF2-40B4-BE49-F238E27FC236}">
                <a16:creationId xmlns:a16="http://schemas.microsoft.com/office/drawing/2014/main" id="{150C12F5-422E-7F46-8CD4-9AEA9CF8D85D}"/>
              </a:ext>
            </a:extLst>
          </p:cNvPr>
          <p:cNvSpPr txBox="1"/>
          <p:nvPr/>
        </p:nvSpPr>
        <p:spPr>
          <a:xfrm>
            <a:off x="7368876" y="3076844"/>
            <a:ext cx="1889424" cy="369332"/>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A9455D"/>
              </a:buClr>
              <a:buSzPct val="150000"/>
              <a:buFont typeface="Wingdings" pitchFamily="2" charset="2"/>
              <a:buChar char="§"/>
            </a:pPr>
            <a:r>
              <a:rPr lang="en-US" sz="1200" b="0" i="0" u="none" baseline="0">
                <a:solidFill>
                  <a:schemeClr val="accent5">
                    <a:lumMod val="75000"/>
                  </a:schemeClr>
                </a:solidFill>
                <a:latin typeface="+mn-lt"/>
              </a:rPr>
              <a:t>As-built modeling for "digital twin"</a:t>
            </a:r>
          </a:p>
        </p:txBody>
      </p:sp>
      <p:sp>
        <p:nvSpPr>
          <p:cNvPr id="67" name="Textfeld 165">
            <a:extLst>
              <a:ext uri="{FF2B5EF4-FFF2-40B4-BE49-F238E27FC236}">
                <a16:creationId xmlns:a16="http://schemas.microsoft.com/office/drawing/2014/main" id="{B7192DE0-3E09-964A-B1CB-4CB77CD913C6}"/>
              </a:ext>
            </a:extLst>
          </p:cNvPr>
          <p:cNvSpPr txBox="1"/>
          <p:nvPr/>
        </p:nvSpPr>
        <p:spPr>
          <a:xfrm>
            <a:off x="10057470" y="3076844"/>
            <a:ext cx="1502806" cy="630942"/>
          </a:xfrm>
          <a:prstGeom prst="rect">
            <a:avLst/>
          </a:prstGeom>
          <a:noFill/>
          <a:ln>
            <a:noFill/>
          </a:ln>
        </p:spPr>
        <p:txBody>
          <a:bodyPr wrap="square" lIns="7200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kern="0" cap="none" spc="0" normalizeH="0" baseline="0">
                <a:ln>
                  <a:noFill/>
                </a:ln>
                <a:solidFill>
                  <a:srgbClr val="9BA0AA"/>
                </a:solidFill>
                <a:effectLst/>
                <a:uLnTx/>
                <a:uFillTx/>
                <a:latin typeface="DB Office" panose="020B0604020202020204" pitchFamily="34" charset="0"/>
              </a:defRPr>
            </a:lvl1pPr>
            <a:lvl2pPr>
              <a:defRPr>
                <a:latin typeface="DB Office" pitchFamily="34" charset="0"/>
              </a:defRPr>
            </a:lvl2pPr>
            <a:lvl3pPr>
              <a:defRPr>
                <a:latin typeface="DB Office" pitchFamily="34" charset="0"/>
              </a:defRPr>
            </a:lvl3pPr>
            <a:lvl4pPr>
              <a:defRPr>
                <a:latin typeface="DB Office" pitchFamily="34" charset="0"/>
              </a:defRPr>
            </a:lvl4pPr>
            <a:lvl5pPr>
              <a:defRPr>
                <a:latin typeface="DB Office" pitchFamily="34" charset="0"/>
              </a:defRPr>
            </a:lvl5pPr>
            <a:lvl6pPr>
              <a:defRPr>
                <a:latin typeface="DB Office" pitchFamily="34" charset="0"/>
              </a:defRPr>
            </a:lvl6pPr>
            <a:lvl7pPr>
              <a:defRPr>
                <a:latin typeface="DB Office" pitchFamily="34" charset="0"/>
              </a:defRPr>
            </a:lvl7pPr>
            <a:lvl8pPr>
              <a:defRPr>
                <a:latin typeface="DB Office" pitchFamily="34" charset="0"/>
              </a:defRPr>
            </a:lvl8pPr>
            <a:lvl9pPr>
              <a:defRPr>
                <a:latin typeface="DB Office" pitchFamily="34" charset="0"/>
              </a:defRPr>
            </a:lvl9pPr>
          </a:lstStyle>
          <a:p>
            <a:pPr marL="171450" indent="-171450" algn="l" rtl="0">
              <a:spcAft>
                <a:spcPts val="600"/>
              </a:spcAft>
              <a:buClr>
                <a:srgbClr val="FF0000"/>
              </a:buClr>
              <a:buSzPct val="150000"/>
              <a:buFont typeface="Wingdings" pitchFamily="2" charset="2"/>
              <a:buChar char="§"/>
            </a:pPr>
            <a:r>
              <a:rPr lang="en-US" sz="1200" b="0" i="0" u="none" baseline="0">
                <a:solidFill>
                  <a:schemeClr val="accent5">
                    <a:lumMod val="75000"/>
                  </a:schemeClr>
                </a:solidFill>
                <a:latin typeface="+mn-lt"/>
              </a:rPr>
              <a:t>As-built analysis</a:t>
            </a:r>
          </a:p>
          <a:p>
            <a:pPr marL="171450" indent="-171450" algn="l" rtl="0">
              <a:spcAft>
                <a:spcPts val="600"/>
              </a:spcAft>
              <a:buClr>
                <a:srgbClr val="FF0000"/>
              </a:buClr>
              <a:buSzPct val="150000"/>
              <a:buFont typeface="Wingdings" pitchFamily="2" charset="2"/>
              <a:buChar char="§"/>
            </a:pPr>
            <a:r>
              <a:rPr lang="en-US" sz="1200" b="0" i="0" u="none" baseline="0">
                <a:solidFill>
                  <a:schemeClr val="accent5">
                    <a:lumMod val="75000"/>
                  </a:schemeClr>
                </a:solidFill>
                <a:latin typeface="+mn-lt"/>
              </a:rPr>
              <a:t>Maintenance of "digital twin</a:t>
            </a:r>
          </a:p>
        </p:txBody>
      </p:sp>
      <p:pic>
        <p:nvPicPr>
          <p:cNvPr id="68" name="Grafik 67">
            <a:extLst>
              <a:ext uri="{FF2B5EF4-FFF2-40B4-BE49-F238E27FC236}">
                <a16:creationId xmlns:a16="http://schemas.microsoft.com/office/drawing/2014/main" id="{B70EF454-3E86-8141-8F35-2D5E4A59C2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85737" y="1664220"/>
            <a:ext cx="715868" cy="540553"/>
          </a:xfrm>
          <a:prstGeom prst="rect">
            <a:avLst/>
          </a:prstGeom>
        </p:spPr>
      </p:pic>
      <p:pic>
        <p:nvPicPr>
          <p:cNvPr id="69" name="Grafik 68">
            <a:extLst>
              <a:ext uri="{FF2B5EF4-FFF2-40B4-BE49-F238E27FC236}">
                <a16:creationId xmlns:a16="http://schemas.microsoft.com/office/drawing/2014/main" id="{E7B7BCAF-0E2B-CD4D-8BC2-BF6BA33550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57206" y="1712165"/>
            <a:ext cx="704644" cy="455082"/>
          </a:xfrm>
          <a:prstGeom prst="rect">
            <a:avLst/>
          </a:prstGeom>
        </p:spPr>
      </p:pic>
      <p:pic>
        <p:nvPicPr>
          <p:cNvPr id="70" name="Grafik 69">
            <a:extLst>
              <a:ext uri="{FF2B5EF4-FFF2-40B4-BE49-F238E27FC236}">
                <a16:creationId xmlns:a16="http://schemas.microsoft.com/office/drawing/2014/main" id="{7ED6B21B-E1CF-0D40-BFF0-B6E4B95AF0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4504" y="1635371"/>
            <a:ext cx="294985" cy="495575"/>
          </a:xfrm>
          <a:prstGeom prst="rect">
            <a:avLst/>
          </a:prstGeom>
        </p:spPr>
      </p:pic>
      <p:sp>
        <p:nvSpPr>
          <p:cNvPr id="76" name="Isosceles Triangle 214">
            <a:extLst>
              <a:ext uri="{FF2B5EF4-FFF2-40B4-BE49-F238E27FC236}">
                <a16:creationId xmlns:a16="http://schemas.microsoft.com/office/drawing/2014/main" id="{654D448B-A96B-9D47-A46B-0A3B21539F29}"/>
              </a:ext>
            </a:extLst>
          </p:cNvPr>
          <p:cNvSpPr/>
          <p:nvPr/>
        </p:nvSpPr>
        <p:spPr bwMode="auto">
          <a:xfrm rot="16200000">
            <a:off x="533052" y="2723712"/>
            <a:ext cx="126955" cy="207056"/>
          </a:xfrm>
          <a:prstGeom prst="triangle">
            <a:avLst/>
          </a:prstGeom>
          <a:solidFill>
            <a:schemeClr val="bg1">
              <a:lumMod val="85000"/>
            </a:schemeClr>
          </a:solidFill>
          <a:ln w="9525" cap="flat" cmpd="sng" algn="ctr">
            <a:solidFill>
              <a:schemeClr val="bg1">
                <a:lumMod val="85000"/>
              </a:schemeClr>
            </a:solidFill>
            <a:prstDash val="solid"/>
            <a:round/>
            <a:headEnd type="none" w="med" len="med"/>
            <a:tailEnd type="none" w="med" len="med"/>
          </a:ln>
          <a:effectLst/>
        </p:spPr>
        <p:txBody>
          <a:bodyPr vert="horz" wrap="square" lIns="0" tIns="45720" rIns="0" bIns="45720" numCol="1" rtlCol="0" anchor="t" anchorCtr="0" compatLnSpc="1">
            <a:prstTxWarp prst="textNoShape">
              <a:avLst/>
            </a:prstTxWarp>
            <a:spAutoFit/>
          </a:bodyPr>
          <a:lstStyle/>
          <a:p>
            <a:pPr marL="0" marR="0" indent="0" algn="ctr" defTabSz="95885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DB Office" pitchFamily="34" charset="0"/>
            </a:endParaRPr>
          </a:p>
        </p:txBody>
      </p:sp>
      <p:pic>
        <p:nvPicPr>
          <p:cNvPr id="71" name="Grafik 70">
            <a:extLst>
              <a:ext uri="{FF2B5EF4-FFF2-40B4-BE49-F238E27FC236}">
                <a16:creationId xmlns:a16="http://schemas.microsoft.com/office/drawing/2014/main" id="{1F5E42BC-C907-D44C-B294-0A2EED0D2F6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92878" y="1645727"/>
            <a:ext cx="533535" cy="504696"/>
          </a:xfrm>
          <a:prstGeom prst="rect">
            <a:avLst/>
          </a:prstGeom>
        </p:spPr>
      </p:pic>
      <p:pic>
        <p:nvPicPr>
          <p:cNvPr id="73" name="Grafik 72">
            <a:extLst>
              <a:ext uri="{FF2B5EF4-FFF2-40B4-BE49-F238E27FC236}">
                <a16:creationId xmlns:a16="http://schemas.microsoft.com/office/drawing/2014/main" id="{D8C7F2E0-98D9-264D-BF6A-96FE43DF1C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42578" y="1695134"/>
            <a:ext cx="469168" cy="469168"/>
          </a:xfrm>
          <a:prstGeom prst="rect">
            <a:avLst/>
          </a:prstGeom>
        </p:spPr>
      </p:pic>
      <p:sp>
        <p:nvSpPr>
          <p:cNvPr id="10" name="Rechteckiger Pfeil 9">
            <a:extLst>
              <a:ext uri="{FF2B5EF4-FFF2-40B4-BE49-F238E27FC236}">
                <a16:creationId xmlns:a16="http://schemas.microsoft.com/office/drawing/2014/main" id="{25CEB597-381A-FA4F-A808-40AAD86CE0AB}"/>
              </a:ext>
            </a:extLst>
          </p:cNvPr>
          <p:cNvSpPr/>
          <p:nvPr/>
        </p:nvSpPr>
        <p:spPr>
          <a:xfrm>
            <a:off x="8512175" y="4303829"/>
            <a:ext cx="415186" cy="368123"/>
          </a:xfrm>
          <a:prstGeom prst="bentArrow">
            <a:avLst>
              <a:gd name="adj1" fmla="val 5796"/>
              <a:gd name="adj2" fmla="val 15205"/>
              <a:gd name="adj3" fmla="val 26575"/>
              <a:gd name="adj4" fmla="val 5022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sp>
        <p:nvSpPr>
          <p:cNvPr id="77" name="Rechteckiger Pfeil 76">
            <a:extLst>
              <a:ext uri="{FF2B5EF4-FFF2-40B4-BE49-F238E27FC236}">
                <a16:creationId xmlns:a16="http://schemas.microsoft.com/office/drawing/2014/main" id="{2F0C85C8-9634-954A-8083-58F01AFE3152}"/>
              </a:ext>
            </a:extLst>
          </p:cNvPr>
          <p:cNvSpPr/>
          <p:nvPr/>
        </p:nvSpPr>
        <p:spPr>
          <a:xfrm rot="5400000">
            <a:off x="10168413" y="4326010"/>
            <a:ext cx="323766" cy="368123"/>
          </a:xfrm>
          <a:prstGeom prst="bentArrow">
            <a:avLst>
              <a:gd name="adj1" fmla="val 5796"/>
              <a:gd name="adj2" fmla="val 15205"/>
              <a:gd name="adj3" fmla="val 26575"/>
              <a:gd name="adj4" fmla="val 5022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sp>
        <p:nvSpPr>
          <p:cNvPr id="34" name="Textfeld 33">
            <a:extLst>
              <a:ext uri="{FF2B5EF4-FFF2-40B4-BE49-F238E27FC236}">
                <a16:creationId xmlns:a16="http://schemas.microsoft.com/office/drawing/2014/main" id="{73BB98CD-416E-7242-8EE6-B7EE4FE10B4E}"/>
              </a:ext>
            </a:extLst>
          </p:cNvPr>
          <p:cNvSpPr txBox="1"/>
          <p:nvPr/>
        </p:nvSpPr>
        <p:spPr>
          <a:xfrm rot="-5400000">
            <a:off x="-2403727" y="4181550"/>
            <a:ext cx="5086317" cy="278861"/>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accent1">
                    <a:lumMod val="90000"/>
                  </a:schemeClr>
                </a:solidFill>
                <a:latin typeface="+mn-lt"/>
              </a:rPr>
              <a:t>Photo: Alexander Winz, Tammo Denkena, Jan Brunkal (2)</a:t>
            </a:r>
          </a:p>
        </p:txBody>
      </p:sp>
    </p:spTree>
    <p:extLst>
      <p:ext uri="{BB962C8B-B14F-4D97-AF65-F5344CB8AC3E}">
        <p14:creationId xmlns:p14="http://schemas.microsoft.com/office/powerpoint/2010/main" val="2075665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F5342752-00F4-BD45-9F7A-5C9C7CC497F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p:blipFill>
        <p:spPr>
          <a:xfrm>
            <a:off x="-1" y="0"/>
            <a:ext cx="12192000" cy="6858000"/>
          </a:xfrm>
        </p:spPr>
      </p:pic>
      <p:sp>
        <p:nvSpPr>
          <p:cNvPr id="16" name="Rechteck 15">
            <a:extLst>
              <a:ext uri="{FF2B5EF4-FFF2-40B4-BE49-F238E27FC236}">
                <a16:creationId xmlns:a16="http://schemas.microsoft.com/office/drawing/2014/main" id="{50FE9FB4-092D-4588-B3EA-A365B4BEFCC2}"/>
              </a:ext>
            </a:extLst>
          </p:cNvPr>
          <p:cNvSpPr/>
          <p:nvPr/>
        </p:nvSpPr>
        <p:spPr>
          <a:xfrm>
            <a:off x="0" y="1"/>
            <a:ext cx="12192000" cy="6858000"/>
          </a:xfrm>
          <a:prstGeom prst="rect">
            <a:avLst/>
          </a:prstGeom>
          <a:solidFill>
            <a:schemeClr val="tx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indent="-180975" algn="ctr" rtl="0">
              <a:buClr>
                <a:schemeClr val="accent2"/>
              </a:buClr>
              <a:buFont typeface="DB Sans" panose="020B0502050202020204" pitchFamily="34" charset="0"/>
              <a:buChar char="‒"/>
            </a:pPr>
            <a:endParaRPr lang="en-US" sz="1600" dirty="0" err="1">
              <a:solidFill>
                <a:schemeClr val="tx1"/>
              </a:solidFill>
            </a:endParaRPr>
          </a:p>
        </p:txBody>
      </p:sp>
      <p:sp>
        <p:nvSpPr>
          <p:cNvPr id="3" name="Fußzeilenplatzhalter 2"/>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5" name="Foliennummernplatzhalter 4">
            <a:extLst>
              <a:ext uri="{FF2B5EF4-FFF2-40B4-BE49-F238E27FC236}">
                <a16:creationId xmlns:a16="http://schemas.microsoft.com/office/drawing/2014/main" id="{CAFC20CF-74F1-4DCD-A090-D4DCB44F13D8}"/>
              </a:ext>
            </a:extLst>
          </p:cNvPr>
          <p:cNvSpPr>
            <a:spLocks noGrp="1"/>
          </p:cNvSpPr>
          <p:nvPr>
            <p:ph type="sldNum" sz="quarter" idx="12"/>
          </p:nvPr>
        </p:nvSpPr>
        <p:spPr/>
        <p:txBody>
          <a:bodyPr/>
          <a:lstStyle/>
          <a:p>
            <a:pPr algn="r" rtl="0"/>
            <a:fld id="{913D9F7D-0C28-4C21-AA99-7C67E34F632A}" type="slidenum">
              <a:rPr>
                <a:solidFill>
                  <a:prstClr val="black"/>
                </a:solidFill>
              </a:rPr>
              <a:pPr/>
              <a:t>7</a:t>
            </a:fld>
            <a:endParaRPr lang="en-US">
              <a:solidFill>
                <a:prstClr val="black"/>
              </a:solidFill>
            </a:endParaRPr>
          </a:p>
        </p:txBody>
      </p:sp>
      <p:sp>
        <p:nvSpPr>
          <p:cNvPr id="6" name="Textplatzhalter 5">
            <a:extLst>
              <a:ext uri="{FF2B5EF4-FFF2-40B4-BE49-F238E27FC236}">
                <a16:creationId xmlns:a16="http://schemas.microsoft.com/office/drawing/2014/main" id="{244AC268-B3DC-0849-8F4E-656141CCA792}"/>
              </a:ext>
            </a:extLst>
          </p:cNvPr>
          <p:cNvSpPr>
            <a:spLocks noGrp="1"/>
          </p:cNvSpPr>
          <p:nvPr>
            <p:ph type="body" sz="quarter" idx="16"/>
          </p:nvPr>
        </p:nvSpPr>
        <p:spPr/>
        <p:txBody>
          <a:bodyPr/>
          <a:lstStyle/>
          <a:p>
            <a:endParaRPr lang="en-US"/>
          </a:p>
        </p:txBody>
      </p:sp>
      <p:sp>
        <p:nvSpPr>
          <p:cNvPr id="7" name="Textplatzhalter 6">
            <a:extLst>
              <a:ext uri="{FF2B5EF4-FFF2-40B4-BE49-F238E27FC236}">
                <a16:creationId xmlns:a16="http://schemas.microsoft.com/office/drawing/2014/main" id="{AD7D6CB1-8EF7-A243-A1F1-73950CF5B3A9}"/>
              </a:ext>
            </a:extLst>
          </p:cNvPr>
          <p:cNvSpPr>
            <a:spLocks noGrp="1"/>
          </p:cNvSpPr>
          <p:nvPr>
            <p:ph type="body" sz="quarter" idx="18"/>
          </p:nvPr>
        </p:nvSpPr>
        <p:spPr/>
        <p:txBody>
          <a:bodyPr/>
          <a:lstStyle/>
          <a:p>
            <a:endParaRPr lang="en-US"/>
          </a:p>
        </p:txBody>
      </p:sp>
      <p:sp>
        <p:nvSpPr>
          <p:cNvPr id="2" name="Titel 1"/>
          <p:cNvSpPr>
            <a:spLocks noGrp="1"/>
          </p:cNvSpPr>
          <p:nvPr>
            <p:ph type="title"/>
          </p:nvPr>
        </p:nvSpPr>
        <p:spPr/>
        <p:txBody>
          <a:bodyPr/>
          <a:lstStyle/>
          <a:p>
            <a:pPr algn="l" rtl="0"/>
            <a:r>
              <a:rPr lang="en-US" b="0" i="0" u="none" baseline="0"/>
              <a:t>Drones2BIM reduces costs and increases efficiency</a:t>
            </a:r>
            <a:endParaRPr lang="en-US" noProof="0" dirty="0">
              <a:latin typeface="DB Head Light" panose="020B0302050202020204" pitchFamily="34" charset="0"/>
            </a:endParaRPr>
          </a:p>
        </p:txBody>
      </p:sp>
      <p:sp>
        <p:nvSpPr>
          <p:cNvPr id="13" name="Textfeld 12">
            <a:extLst>
              <a:ext uri="{FF2B5EF4-FFF2-40B4-BE49-F238E27FC236}">
                <a16:creationId xmlns:a16="http://schemas.microsoft.com/office/drawing/2014/main" id="{0C2BF184-DAA6-EA43-8955-5265157575AD}"/>
              </a:ext>
            </a:extLst>
          </p:cNvPr>
          <p:cNvSpPr txBox="1"/>
          <p:nvPr/>
        </p:nvSpPr>
        <p:spPr>
          <a:xfrm rot="-5400000">
            <a:off x="-567448" y="5849221"/>
            <a:ext cx="1582366" cy="447472"/>
          </a:xfrm>
          <a:prstGeom prst="rect">
            <a:avLst/>
          </a:prstGeom>
          <a:noFill/>
        </p:spPr>
        <p:txBody>
          <a:bodyPr wrap="square" lIns="125999" tIns="108000" rIns="180000" rtlCol="0">
            <a:noAutofit/>
          </a:bodyPr>
          <a:lstStyle/>
          <a:p>
            <a:pPr algn="l" rtl="0">
              <a:buClr>
                <a:schemeClr val="accent2"/>
              </a:buClr>
            </a:pPr>
            <a:r>
              <a:rPr lang="en-US" sz="600" b="0" i="0" u="none" baseline="0">
                <a:solidFill>
                  <a:schemeClr val="bg1"/>
                </a:solidFill>
                <a:latin typeface="+mn-lt"/>
              </a:rPr>
              <a:t>Photo: Finn Hildebrand</a:t>
            </a:r>
          </a:p>
        </p:txBody>
      </p:sp>
      <p:sp>
        <p:nvSpPr>
          <p:cNvPr id="17" name="Rechteck 16">
            <a:extLst>
              <a:ext uri="{FF2B5EF4-FFF2-40B4-BE49-F238E27FC236}">
                <a16:creationId xmlns:a16="http://schemas.microsoft.com/office/drawing/2014/main" id="{01952A8D-563E-4453-A7C9-F6A97B9E42CA}"/>
              </a:ext>
            </a:extLst>
          </p:cNvPr>
          <p:cNvSpPr/>
          <p:nvPr/>
        </p:nvSpPr>
        <p:spPr>
          <a:xfrm>
            <a:off x="1108325" y="5194918"/>
            <a:ext cx="2921940" cy="830997"/>
          </a:xfrm>
          <a:prstGeom prst="rect">
            <a:avLst/>
          </a:prstGeom>
        </p:spPr>
        <p:txBody>
          <a:bodyPr wrap="square">
            <a:spAutoFit/>
          </a:bodyPr>
          <a:lstStyle/>
          <a:p>
            <a:pPr algn="l" rtl="0"/>
            <a:r>
              <a:rPr lang="en-US" sz="2400" b="1" i="0" u="none" baseline="0">
                <a:solidFill>
                  <a:schemeClr val="bg1"/>
                </a:solidFill>
                <a:latin typeface="+mn-lt"/>
              </a:rPr>
              <a:t>Complete overview </a:t>
            </a:r>
            <a:r>
              <a:rPr lang="en-US" sz="2400" b="0" i="0" u="none" baseline="0">
                <a:solidFill>
                  <a:schemeClr val="bg1"/>
                </a:solidFill>
                <a:latin typeface="+mn-lt"/>
              </a:rPr>
              <a:t>in a matter of seconds</a:t>
            </a:r>
          </a:p>
        </p:txBody>
      </p:sp>
      <p:sp>
        <p:nvSpPr>
          <p:cNvPr id="18" name="Rechteck 17">
            <a:extLst>
              <a:ext uri="{FF2B5EF4-FFF2-40B4-BE49-F238E27FC236}">
                <a16:creationId xmlns:a16="http://schemas.microsoft.com/office/drawing/2014/main" id="{05653B07-A2B8-4842-92AE-5BBE9BB0A66E}"/>
              </a:ext>
            </a:extLst>
          </p:cNvPr>
          <p:cNvSpPr/>
          <p:nvPr/>
        </p:nvSpPr>
        <p:spPr>
          <a:xfrm>
            <a:off x="3219251" y="2090994"/>
            <a:ext cx="4325080" cy="830997"/>
          </a:xfrm>
          <a:prstGeom prst="rect">
            <a:avLst/>
          </a:prstGeom>
        </p:spPr>
        <p:txBody>
          <a:bodyPr wrap="square">
            <a:spAutoFit/>
          </a:bodyPr>
          <a:lstStyle/>
          <a:p>
            <a:pPr algn="l" rtl="0"/>
            <a:r>
              <a:rPr lang="en-US" sz="2400" b="0" i="0" u="none" baseline="0">
                <a:solidFill>
                  <a:schemeClr val="bg1"/>
                </a:solidFill>
                <a:latin typeface="+mn-lt"/>
              </a:rPr>
              <a:t>Modern </a:t>
            </a:r>
            <a:br>
              <a:rPr lang="en-US" sz="2400" b="0">
                <a:solidFill>
                  <a:schemeClr val="bg1"/>
                </a:solidFill>
                <a:latin typeface="+mn-lt"/>
              </a:rPr>
            </a:br>
            <a:r>
              <a:rPr lang="en-US" sz="2400" b="1" i="0" u="none" baseline="0">
                <a:solidFill>
                  <a:schemeClr val="bg1"/>
                </a:solidFill>
                <a:latin typeface="+mn-lt"/>
              </a:rPr>
              <a:t>measuring equipment and methods</a:t>
            </a:r>
          </a:p>
        </p:txBody>
      </p:sp>
      <p:sp>
        <p:nvSpPr>
          <p:cNvPr id="19" name="Rechteck 18">
            <a:extLst>
              <a:ext uri="{FF2B5EF4-FFF2-40B4-BE49-F238E27FC236}">
                <a16:creationId xmlns:a16="http://schemas.microsoft.com/office/drawing/2014/main" id="{8B9C7847-3146-4F27-9D7D-C48F3358E9C5}"/>
              </a:ext>
            </a:extLst>
          </p:cNvPr>
          <p:cNvSpPr/>
          <p:nvPr/>
        </p:nvSpPr>
        <p:spPr>
          <a:xfrm>
            <a:off x="4395096" y="3330940"/>
            <a:ext cx="3492194" cy="461665"/>
          </a:xfrm>
          <a:prstGeom prst="rect">
            <a:avLst/>
          </a:prstGeom>
        </p:spPr>
        <p:txBody>
          <a:bodyPr wrap="square">
            <a:spAutoFit/>
          </a:bodyPr>
          <a:lstStyle/>
          <a:p>
            <a:pPr algn="l" rtl="0"/>
            <a:r>
              <a:rPr lang="en-US" sz="2400" b="1" i="0" u="none" baseline="0">
                <a:solidFill>
                  <a:schemeClr val="bg1"/>
                </a:solidFill>
                <a:latin typeface="+mn-lt"/>
              </a:rPr>
              <a:t>Any location</a:t>
            </a:r>
          </a:p>
        </p:txBody>
      </p:sp>
      <p:sp>
        <p:nvSpPr>
          <p:cNvPr id="20" name="Rechteck 19">
            <a:extLst>
              <a:ext uri="{FF2B5EF4-FFF2-40B4-BE49-F238E27FC236}">
                <a16:creationId xmlns:a16="http://schemas.microsoft.com/office/drawing/2014/main" id="{5933F480-667C-448A-98E9-7BB2679B0C9E}"/>
              </a:ext>
            </a:extLst>
          </p:cNvPr>
          <p:cNvSpPr/>
          <p:nvPr/>
        </p:nvSpPr>
        <p:spPr>
          <a:xfrm>
            <a:off x="1184322" y="1291853"/>
            <a:ext cx="2921941" cy="830997"/>
          </a:xfrm>
          <a:prstGeom prst="rect">
            <a:avLst/>
          </a:prstGeom>
        </p:spPr>
        <p:txBody>
          <a:bodyPr wrap="square">
            <a:spAutoFit/>
          </a:bodyPr>
          <a:lstStyle/>
          <a:p>
            <a:pPr algn="l" rtl="0"/>
            <a:r>
              <a:rPr lang="en-US" sz="2400" b="0" i="0" u="none" baseline="0">
                <a:solidFill>
                  <a:schemeClr val="bg1"/>
                </a:solidFill>
                <a:latin typeface="+mn-lt"/>
              </a:rPr>
              <a:t>Increased</a:t>
            </a:r>
            <a:r>
              <a:rPr lang="en-US" sz="2400" b="1" i="0" u="none" baseline="0">
                <a:solidFill>
                  <a:schemeClr val="bg1"/>
                </a:solidFill>
                <a:latin typeface="+mn-lt"/>
              </a:rPr>
              <a:t> efficiency</a:t>
            </a:r>
          </a:p>
        </p:txBody>
      </p:sp>
      <p:sp>
        <p:nvSpPr>
          <p:cNvPr id="21" name="Rechteck 20">
            <a:extLst>
              <a:ext uri="{FF2B5EF4-FFF2-40B4-BE49-F238E27FC236}">
                <a16:creationId xmlns:a16="http://schemas.microsoft.com/office/drawing/2014/main" id="{8ACE809A-D094-4618-A6EC-F3B4E2CFD136}"/>
              </a:ext>
            </a:extLst>
          </p:cNvPr>
          <p:cNvSpPr/>
          <p:nvPr/>
        </p:nvSpPr>
        <p:spPr>
          <a:xfrm>
            <a:off x="3219251" y="4088830"/>
            <a:ext cx="4982538" cy="830997"/>
          </a:xfrm>
          <a:prstGeom prst="rect">
            <a:avLst/>
          </a:prstGeom>
        </p:spPr>
        <p:txBody>
          <a:bodyPr wrap="square">
            <a:spAutoFit/>
          </a:bodyPr>
          <a:lstStyle/>
          <a:p>
            <a:pPr algn="l" rtl="0"/>
            <a:r>
              <a:rPr lang="en-US" sz="2400" b="0" i="0" u="none" baseline="0">
                <a:solidFill>
                  <a:schemeClr val="bg1"/>
                </a:solidFill>
                <a:latin typeface="+mn-lt"/>
              </a:rPr>
              <a:t>Reduced</a:t>
            </a:r>
            <a:r>
              <a:rPr lang="en-US" sz="2400" b="1" i="0" u="none" baseline="0">
                <a:solidFill>
                  <a:schemeClr val="bg1"/>
                </a:solidFill>
                <a:latin typeface="+mn-lt"/>
              </a:rPr>
              <a:t> </a:t>
            </a:r>
            <a:br>
              <a:rPr lang="en-US" sz="2400">
                <a:solidFill>
                  <a:schemeClr val="bg1"/>
                </a:solidFill>
                <a:latin typeface="+mn-lt"/>
              </a:rPr>
            </a:br>
            <a:r>
              <a:rPr lang="en-US" sz="2400" b="1" i="0" u="none" baseline="0">
                <a:solidFill>
                  <a:schemeClr val="bg1"/>
                </a:solidFill>
                <a:latin typeface="+mn-lt"/>
              </a:rPr>
              <a:t>impact on operations</a:t>
            </a:r>
          </a:p>
        </p:txBody>
      </p:sp>
      <p:pic>
        <p:nvPicPr>
          <p:cNvPr id="15" name="Grafik 14">
            <a:extLst>
              <a:ext uri="{FF2B5EF4-FFF2-40B4-BE49-F238E27FC236}">
                <a16:creationId xmlns:a16="http://schemas.microsoft.com/office/drawing/2014/main" id="{634EF625-8B17-4A26-B080-09C5A8C968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948" y="3053070"/>
            <a:ext cx="2150226" cy="1009290"/>
          </a:xfrm>
          <a:prstGeom prst="rect">
            <a:avLst/>
          </a:prstGeom>
        </p:spPr>
      </p:pic>
    </p:spTree>
    <p:extLst>
      <p:ext uri="{BB962C8B-B14F-4D97-AF65-F5344CB8AC3E}">
        <p14:creationId xmlns:p14="http://schemas.microsoft.com/office/powerpoint/2010/main" val="141453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11"/>
          <p:cNvCxnSpPr>
            <a:cxnSpLocks/>
          </p:cNvCxnSpPr>
          <p:nvPr/>
        </p:nvCxnSpPr>
        <p:spPr>
          <a:xfrm>
            <a:off x="903188" y="3658675"/>
            <a:ext cx="10564742" cy="2467"/>
          </a:xfrm>
          <a:prstGeom prst="line">
            <a:avLst/>
          </a:prstGeom>
          <a:noFill/>
          <a:ln w="28575" cap="flat" cmpd="sng" algn="ctr">
            <a:solidFill>
              <a:schemeClr val="tx1">
                <a:lumMod val="65000"/>
                <a:lumOff val="35000"/>
              </a:schemeClr>
            </a:solidFill>
            <a:prstDash val="solid"/>
            <a:headEnd type="oval" w="lg" len="lg"/>
            <a:tailEnd type="arrow" w="med" len="med"/>
          </a:ln>
          <a:effectLst/>
        </p:spPr>
      </p:cxnSp>
      <p:sp>
        <p:nvSpPr>
          <p:cNvPr id="4" name="Title 3"/>
          <p:cNvSpPr>
            <a:spLocks noGrp="1"/>
          </p:cNvSpPr>
          <p:nvPr>
            <p:ph type="title"/>
          </p:nvPr>
        </p:nvSpPr>
        <p:spPr>
          <a:xfrm>
            <a:off x="380999" y="296696"/>
            <a:ext cx="10602893" cy="581327"/>
          </a:xfrm>
        </p:spPr>
        <p:txBody>
          <a:bodyPr/>
          <a:lstStyle/>
          <a:p>
            <a:pPr algn="l" rtl="0"/>
            <a:r>
              <a:rPr lang="en-US" b="0" i="0" u="none" baseline="0"/>
              <a:t>Benefit from our long years of experience</a:t>
            </a:r>
          </a:p>
        </p:txBody>
      </p:sp>
      <p:cxnSp>
        <p:nvCxnSpPr>
          <p:cNvPr id="58" name="Straight Connector 13"/>
          <p:cNvCxnSpPr/>
          <p:nvPr/>
        </p:nvCxnSpPr>
        <p:spPr>
          <a:xfrm>
            <a:off x="1877242" y="3661142"/>
            <a:ext cx="0" cy="627945"/>
          </a:xfrm>
          <a:prstGeom prst="line">
            <a:avLst/>
          </a:prstGeom>
          <a:noFill/>
          <a:ln w="12700" cap="rnd" cmpd="sng" algn="ctr">
            <a:solidFill>
              <a:srgbClr val="004B6D"/>
            </a:solidFill>
            <a:prstDash val="dash"/>
            <a:headEnd type="oval" w="lg" len="lg"/>
            <a:tailEnd type="oval" w="lg" len="lg"/>
          </a:ln>
          <a:effectLst/>
        </p:spPr>
      </p:cxnSp>
      <p:sp>
        <p:nvSpPr>
          <p:cNvPr id="88" name="TextBox 46"/>
          <p:cNvSpPr txBox="1"/>
          <p:nvPr/>
        </p:nvSpPr>
        <p:spPr>
          <a:xfrm>
            <a:off x="8414310" y="2314714"/>
            <a:ext cx="2831224" cy="584774"/>
          </a:xfrm>
          <a:prstGeom prst="rect">
            <a:avLst/>
          </a:prstGeom>
          <a:noFill/>
        </p:spPr>
        <p:txBody>
          <a:bodyPr wrap="square" lIns="0" tIns="0" rIns="0" bIns="0" rtlCol="0" anchor="b">
            <a:noAutofit/>
          </a:bodyPr>
          <a:lstStyle/>
          <a:p>
            <a:pPr algn="l" defTabSz="914354" rtl="0"/>
            <a:r>
              <a:rPr lang="en-US" sz="1600" b="0" i="0" u="none" baseline="0">
                <a:solidFill>
                  <a:srgbClr val="A9455D"/>
                </a:solidFill>
                <a:latin typeface="DB Sans Black" panose="020B0A02050202020204" pitchFamily="34" charset="0"/>
                <a:ea typeface="Open Sans" panose="020B0606030504020204" pitchFamily="34" charset="0"/>
                <a:cs typeface="Open Sans" panose="020B0606030504020204" pitchFamily="34" charset="0"/>
              </a:rPr>
              <a:t>Cloud</a:t>
            </a:r>
            <a:br>
              <a:rPr lang="en-US" sz="1600" b="0">
                <a:solidFill>
                  <a:srgbClr val="A9455D"/>
                </a:solidFill>
                <a:latin typeface="DB Sans Black" panose="020B0A02050202020204" pitchFamily="34" charset="0"/>
                <a:ea typeface="Open Sans" panose="020B0606030504020204" pitchFamily="34" charset="0"/>
                <a:cs typeface="Open Sans" panose="020B0606030504020204" pitchFamily="34" charset="0"/>
              </a:rPr>
            </a:br>
            <a:r>
              <a:rPr lang="en-US" sz="1600" b="0" i="0" u="none" baseline="0">
                <a:solidFill>
                  <a:srgbClr val="A9455D"/>
                </a:solidFill>
                <a:latin typeface="DB Sans Black" panose="020B0A02050202020204" pitchFamily="34" charset="0"/>
                <a:ea typeface="Open Sans" panose="020B0606030504020204" pitchFamily="34" charset="0"/>
                <a:cs typeface="Open Sans" panose="020B0606030504020204" pitchFamily="34" charset="0"/>
              </a:rPr>
              <a:t>platform launched</a:t>
            </a:r>
          </a:p>
        </p:txBody>
      </p:sp>
      <p:sp>
        <p:nvSpPr>
          <p:cNvPr id="89" name="TextBox 47"/>
          <p:cNvSpPr txBox="1"/>
          <p:nvPr/>
        </p:nvSpPr>
        <p:spPr>
          <a:xfrm>
            <a:off x="8418487" y="1520886"/>
            <a:ext cx="2489436" cy="893885"/>
          </a:xfrm>
          <a:prstGeom prst="rect">
            <a:avLst/>
          </a:prstGeom>
          <a:noFill/>
        </p:spPr>
        <p:txBody>
          <a:bodyPr wrap="square" lIns="0" bIns="108000" rtlCol="0" anchor="b">
            <a:spAutoFit/>
          </a:bodyPr>
          <a:lstStyle/>
          <a:p>
            <a:pPr algn="l" defTabSz="914354" rtl="0"/>
            <a:r>
              <a:rPr lang="en-US" sz="1200" b="0" i="0" u="none" baseline="0">
                <a:solidFill>
                  <a:srgbClr val="7E8C8D"/>
                </a:solidFill>
                <a:latin typeface="+mn-lt"/>
                <a:ea typeface="Open Sans" panose="020B0606030504020204" pitchFamily="34" charset="0"/>
                <a:cs typeface="Open Sans" panose="020B0606030504020204" pitchFamily="34" charset="0"/>
              </a:rPr>
              <a:t>Widespread deployment with fully automated data preparation including AI starts live test phase</a:t>
            </a:r>
          </a:p>
        </p:txBody>
      </p:sp>
      <p:sp>
        <p:nvSpPr>
          <p:cNvPr id="91" name="TextBox 49"/>
          <p:cNvSpPr txBox="1"/>
          <p:nvPr/>
        </p:nvSpPr>
        <p:spPr>
          <a:xfrm>
            <a:off x="5436526" y="2314713"/>
            <a:ext cx="1318947" cy="584775"/>
          </a:xfrm>
          <a:prstGeom prst="rect">
            <a:avLst/>
          </a:prstGeom>
          <a:noFill/>
        </p:spPr>
        <p:txBody>
          <a:bodyPr wrap="none" lIns="0" tIns="0" rIns="0" bIns="0" rtlCol="0" anchor="b">
            <a:noAutofit/>
          </a:bodyPr>
          <a:lstStyle/>
          <a:p>
            <a:pPr algn="l" defTabSz="914354" rtl="0"/>
            <a:r>
              <a:rPr lang="en-US" sz="1600" b="0" i="0" u="none" baseline="0">
                <a:solidFill>
                  <a:srgbClr val="408335"/>
                </a:solidFill>
                <a:latin typeface="DB Sans Black" panose="020B0A02050202020204" pitchFamily="34" charset="0"/>
                <a:ea typeface="Open Sans" panose="020B0606030504020204" pitchFamily="34" charset="0"/>
                <a:cs typeface="Open Sans" panose="020B0606030504020204" pitchFamily="34" charset="0"/>
              </a:rPr>
              <a:t>Drones2BIM</a:t>
            </a:r>
            <a:br>
              <a:rPr lang="en-US" sz="1600" b="0">
                <a:solidFill>
                  <a:srgbClr val="408335"/>
                </a:solidFill>
                <a:latin typeface="DB Sans Black" panose="020B0A02050202020204" pitchFamily="34" charset="0"/>
                <a:ea typeface="Open Sans" panose="020B0606030504020204" pitchFamily="34" charset="0"/>
                <a:cs typeface="Open Sans" panose="020B0606030504020204" pitchFamily="34" charset="0"/>
              </a:rPr>
            </a:br>
            <a:r>
              <a:rPr lang="en-US" sz="1600" b="0" i="0" u="none" baseline="0">
                <a:solidFill>
                  <a:srgbClr val="408335"/>
                </a:solidFill>
                <a:latin typeface="DB Sans Black" panose="020B0A02050202020204" pitchFamily="34" charset="0"/>
                <a:ea typeface="Open Sans" panose="020B0606030504020204" pitchFamily="34" charset="0"/>
                <a:cs typeface="Open Sans" panose="020B0606030504020204" pitchFamily="34" charset="0"/>
              </a:rPr>
              <a:t>begins</a:t>
            </a:r>
          </a:p>
        </p:txBody>
      </p:sp>
      <p:sp>
        <p:nvSpPr>
          <p:cNvPr id="92" name="TextBox 50"/>
          <p:cNvSpPr txBox="1"/>
          <p:nvPr/>
        </p:nvSpPr>
        <p:spPr>
          <a:xfrm>
            <a:off x="5436526" y="1272849"/>
            <a:ext cx="2681086" cy="1078551"/>
          </a:xfrm>
          <a:prstGeom prst="rect">
            <a:avLst/>
          </a:prstGeom>
          <a:noFill/>
        </p:spPr>
        <p:txBody>
          <a:bodyPr wrap="square" lIns="0" bIns="108000" rtlCol="0" anchor="b">
            <a:spAutoFit/>
          </a:bodyPr>
          <a:lstStyle/>
          <a:p>
            <a:pPr algn="l" defTabSz="914354" rtl="0"/>
            <a:r>
              <a:rPr lang="en-US" sz="1200" b="0" i="0" u="none" baseline="0">
                <a:solidFill>
                  <a:srgbClr val="7E8C8D"/>
                </a:solidFill>
                <a:latin typeface="+mn-lt"/>
                <a:ea typeface="Open Sans" panose="020B0606030504020204" pitchFamily="34" charset="0"/>
                <a:cs typeface="Open Sans" panose="020B0606030504020204" pitchFamily="34" charset="0"/>
              </a:rPr>
              <a:t>As a result of increased demand for UAV support, the Drones2BIM innovation project is initiated to make processes more professional.</a:t>
            </a:r>
          </a:p>
        </p:txBody>
      </p:sp>
      <p:sp>
        <p:nvSpPr>
          <p:cNvPr id="82" name="TextBox 40"/>
          <p:cNvSpPr txBox="1"/>
          <p:nvPr/>
        </p:nvSpPr>
        <p:spPr>
          <a:xfrm>
            <a:off x="9980094" y="4419282"/>
            <a:ext cx="1175272" cy="246221"/>
          </a:xfrm>
          <a:prstGeom prst="rect">
            <a:avLst/>
          </a:prstGeom>
          <a:noFill/>
        </p:spPr>
        <p:txBody>
          <a:bodyPr wrap="square" lIns="0" tIns="0" rIns="0" bIns="0" rtlCol="0">
            <a:spAutoFit/>
          </a:bodyPr>
          <a:lstStyle/>
          <a:p>
            <a:pPr defTabSz="914354" rtl="0"/>
            <a:r>
              <a:rPr lang="en-US" sz="1600" b="0" i="0" u="none" baseline="0">
                <a:solidFill>
                  <a:srgbClr val="FF0000"/>
                </a:solidFill>
                <a:latin typeface="DB Sans Black" panose="020B0A02050202020204" pitchFamily="34" charset="0"/>
                <a:ea typeface="Open Sans" panose="020B0606030504020204" pitchFamily="34" charset="0"/>
                <a:cs typeface="Open Sans" panose="020B0606030504020204" pitchFamily="34" charset="0"/>
              </a:rPr>
              <a:t>Looking ahead</a:t>
            </a:r>
          </a:p>
        </p:txBody>
      </p:sp>
      <p:sp>
        <p:nvSpPr>
          <p:cNvPr id="83" name="TextBox 41"/>
          <p:cNvSpPr txBox="1"/>
          <p:nvPr/>
        </p:nvSpPr>
        <p:spPr>
          <a:xfrm>
            <a:off x="9179378" y="4844382"/>
            <a:ext cx="2857404" cy="1155495"/>
          </a:xfrm>
          <a:prstGeom prst="rect">
            <a:avLst/>
          </a:prstGeom>
          <a:noFill/>
        </p:spPr>
        <p:txBody>
          <a:bodyPr wrap="square" lIns="0" tIns="108000" rtlCol="0">
            <a:spAutoFit/>
          </a:bodyPr>
          <a:lstStyle/>
          <a:p>
            <a:pPr algn="l" defTabSz="914354" rtl="0">
              <a:spcAft>
                <a:spcPts val="600"/>
              </a:spcAft>
            </a:pPr>
            <a:r>
              <a:rPr lang="en-US" sz="1200" b="0" i="0" u="none" baseline="0" dirty="0">
                <a:solidFill>
                  <a:srgbClr val="7E8C8D"/>
                </a:solidFill>
                <a:latin typeface="+mn-lt"/>
                <a:ea typeface="Open Sans" panose="020B0606030504020204" pitchFamily="34" charset="0"/>
                <a:cs typeface="Open Sans" panose="020B0606030504020204" pitchFamily="34" charset="0"/>
              </a:rPr>
              <a:t>Widespread deployment of UAS for own use on construction sites and for customer orders. Ramp-up:</a:t>
            </a:r>
          </a:p>
          <a:p>
            <a:pPr algn="l" defTabSz="914354" rtl="0">
              <a:spcBef>
                <a:spcPts val="0"/>
              </a:spcBef>
              <a:spcAft>
                <a:spcPts val="600"/>
              </a:spcAft>
            </a:pPr>
            <a:r>
              <a:rPr lang="en-US" sz="1200" b="0" i="0" u="none" baseline="0" dirty="0">
                <a:solidFill>
                  <a:srgbClr val="7E8C8D"/>
                </a:solidFill>
                <a:latin typeface="+mn-lt"/>
                <a:ea typeface="Open Sans" panose="020B0606030504020204" pitchFamily="34" charset="0"/>
                <a:cs typeface="Open Sans" panose="020B0606030504020204" pitchFamily="34" charset="0"/>
              </a:rPr>
              <a:t>2020 	500 flights,</a:t>
            </a:r>
            <a:br>
              <a:rPr lang="en-US" sz="1200" b="0" dirty="0">
                <a:solidFill>
                  <a:srgbClr val="7E8C8D"/>
                </a:solidFill>
                <a:latin typeface="+mn-lt"/>
                <a:ea typeface="Open Sans" panose="020B0606030504020204" pitchFamily="34" charset="0"/>
                <a:cs typeface="Open Sans" panose="020B0606030504020204" pitchFamily="34" charset="0"/>
              </a:rPr>
            </a:br>
            <a:r>
              <a:rPr lang="en-US" sz="1200" b="0" i="0" u="none" baseline="0" dirty="0">
                <a:solidFill>
                  <a:srgbClr val="7E8C8D"/>
                </a:solidFill>
                <a:latin typeface="+mn-lt"/>
                <a:ea typeface="Open Sans" panose="020B0606030504020204" pitchFamily="34" charset="0"/>
                <a:cs typeface="Open Sans" panose="020B0606030504020204" pitchFamily="34" charset="0"/>
              </a:rPr>
              <a:t>2021 	&gt;2000 flights</a:t>
            </a:r>
            <a:endParaRPr lang="en-US" sz="1200" b="0" dirty="0">
              <a:solidFill>
                <a:srgbClr val="7E8C8D"/>
              </a:solidFill>
              <a:latin typeface="+mn-lt"/>
              <a:ea typeface="Open Sans" panose="020B0606030504020204" pitchFamily="34" charset="0"/>
              <a:cs typeface="Open Sans" panose="020B0606030504020204" pitchFamily="34" charset="0"/>
            </a:endParaRPr>
          </a:p>
        </p:txBody>
      </p:sp>
      <p:sp>
        <p:nvSpPr>
          <p:cNvPr id="85" name="TextBox 43"/>
          <p:cNvSpPr txBox="1"/>
          <p:nvPr/>
        </p:nvSpPr>
        <p:spPr>
          <a:xfrm>
            <a:off x="5823321" y="4419282"/>
            <a:ext cx="2277899" cy="492443"/>
          </a:xfrm>
          <a:prstGeom prst="rect">
            <a:avLst/>
          </a:prstGeom>
          <a:noFill/>
        </p:spPr>
        <p:txBody>
          <a:bodyPr wrap="square" lIns="0" tIns="0" rIns="0" bIns="0" rtlCol="0">
            <a:spAutoFit/>
          </a:bodyPr>
          <a:lstStyle/>
          <a:p>
            <a:pPr algn="r" defTabSz="914354" rtl="0"/>
            <a:r>
              <a:rPr lang="en-US" sz="1600" b="0" i="0" u="none" baseline="0">
                <a:solidFill>
                  <a:srgbClr val="83CACA"/>
                </a:solidFill>
                <a:latin typeface="DB Sans Black" panose="020B0A02050202020204" pitchFamily="34" charset="0"/>
                <a:ea typeface="Open Sans" panose="020B0606030504020204" pitchFamily="34" charset="0"/>
                <a:cs typeface="Open Sans" panose="020B0606030504020204" pitchFamily="34" charset="0"/>
              </a:rPr>
              <a:t>Decision</a:t>
            </a:r>
            <a:br>
              <a:rPr lang="en-US" sz="1600" b="0">
                <a:solidFill>
                  <a:srgbClr val="83CACA"/>
                </a:solidFill>
                <a:latin typeface="DB Sans Black" panose="020B0A02050202020204" pitchFamily="34" charset="0"/>
                <a:ea typeface="Open Sans" panose="020B0606030504020204" pitchFamily="34" charset="0"/>
                <a:cs typeface="Open Sans" panose="020B0606030504020204" pitchFamily="34" charset="0"/>
              </a:rPr>
            </a:br>
            <a:r>
              <a:rPr lang="en-US" sz="1600" b="0" i="0" u="none" baseline="0">
                <a:solidFill>
                  <a:srgbClr val="83CACA"/>
                </a:solidFill>
                <a:latin typeface="DB Sans Black" panose="020B0A02050202020204" pitchFamily="34" charset="0"/>
                <a:ea typeface="Open Sans" panose="020B0606030504020204" pitchFamily="34" charset="0"/>
                <a:cs typeface="Open Sans" panose="020B0606030504020204" pitchFamily="34" charset="0"/>
              </a:rPr>
              <a:t>for live system</a:t>
            </a:r>
          </a:p>
        </p:txBody>
      </p:sp>
      <p:sp>
        <p:nvSpPr>
          <p:cNvPr id="86" name="TextBox 44"/>
          <p:cNvSpPr txBox="1"/>
          <p:nvPr/>
        </p:nvSpPr>
        <p:spPr>
          <a:xfrm>
            <a:off x="5817235" y="4906797"/>
            <a:ext cx="2490707" cy="1078551"/>
          </a:xfrm>
          <a:prstGeom prst="rect">
            <a:avLst/>
          </a:prstGeom>
          <a:noFill/>
        </p:spPr>
        <p:txBody>
          <a:bodyPr wrap="square" lIns="0" tIns="108000" rtlCol="0">
            <a:spAutoFit/>
          </a:bodyPr>
          <a:lstStyle/>
          <a:p>
            <a:pPr algn="l" defTabSz="914354" rtl="0"/>
            <a:r>
              <a:rPr lang="en-US" sz="1200" b="0" i="0" u="none" baseline="0">
                <a:solidFill>
                  <a:srgbClr val="7E8C8D"/>
                </a:solidFill>
                <a:latin typeface="+mn-lt"/>
                <a:ea typeface="Open Sans" panose="020B0606030504020204" pitchFamily="34" charset="0"/>
                <a:cs typeface="Open Sans" panose="020B0606030504020204" pitchFamily="34" charset="0"/>
              </a:rPr>
              <a:t>Extensive market analyses and further pilot projects. In-house development implemented for technical and economic reasons.</a:t>
            </a:r>
          </a:p>
        </p:txBody>
      </p:sp>
      <p:sp>
        <p:nvSpPr>
          <p:cNvPr id="97" name="TextBox 55"/>
          <p:cNvSpPr txBox="1"/>
          <p:nvPr/>
        </p:nvSpPr>
        <p:spPr>
          <a:xfrm>
            <a:off x="441454" y="4419282"/>
            <a:ext cx="1141787" cy="246221"/>
          </a:xfrm>
          <a:prstGeom prst="rect">
            <a:avLst/>
          </a:prstGeom>
          <a:noFill/>
        </p:spPr>
        <p:txBody>
          <a:bodyPr wrap="none" lIns="0" tIns="0" rIns="0" bIns="0" rtlCol="0">
            <a:spAutoFit/>
          </a:bodyPr>
          <a:lstStyle/>
          <a:p>
            <a:pPr algn="r" defTabSz="914354" rtl="0"/>
            <a:r>
              <a:rPr lang="en-US" sz="1600" b="0" i="0" u="none" baseline="0">
                <a:solidFill>
                  <a:srgbClr val="004B6D"/>
                </a:solidFill>
                <a:latin typeface="DB Sans Black" panose="020B0A02050202020204" pitchFamily="34" charset="0"/>
                <a:ea typeface="Open Sans" panose="020B0606030504020204" pitchFamily="34" charset="0"/>
                <a:cs typeface="Open Sans" panose="020B0606030504020204" pitchFamily="34" charset="0"/>
              </a:rPr>
              <a:t>Initial tests</a:t>
            </a:r>
          </a:p>
        </p:txBody>
      </p:sp>
      <p:sp>
        <p:nvSpPr>
          <p:cNvPr id="98" name="TextBox 56"/>
          <p:cNvSpPr txBox="1"/>
          <p:nvPr/>
        </p:nvSpPr>
        <p:spPr>
          <a:xfrm>
            <a:off x="442449" y="4660341"/>
            <a:ext cx="2277902" cy="893885"/>
          </a:xfrm>
          <a:prstGeom prst="rect">
            <a:avLst/>
          </a:prstGeom>
          <a:noFill/>
        </p:spPr>
        <p:txBody>
          <a:bodyPr wrap="square" lIns="0" tIns="108000" rtlCol="0">
            <a:spAutoFit/>
          </a:bodyPr>
          <a:lstStyle/>
          <a:p>
            <a:pPr algn="l" defTabSz="914354" rtl="0"/>
            <a:r>
              <a:rPr lang="en-US" sz="1200" b="0" i="0" u="none" baseline="0">
                <a:solidFill>
                  <a:srgbClr val="7E8C8D"/>
                </a:solidFill>
                <a:latin typeface="+mn-lt"/>
                <a:ea typeface="Open Sans" panose="020B0606030504020204" pitchFamily="34" charset="0"/>
                <a:cs typeface="Open Sans" panose="020B0606030504020204" pitchFamily="34" charset="0"/>
              </a:rPr>
              <a:t>DB E&amp;C takes interest in UAS. Test acquisition of multicopters and testing during operation.</a:t>
            </a:r>
          </a:p>
        </p:txBody>
      </p:sp>
      <p:sp>
        <p:nvSpPr>
          <p:cNvPr id="114" name="TextBox 43">
            <a:extLst>
              <a:ext uri="{FF2B5EF4-FFF2-40B4-BE49-F238E27FC236}">
                <a16:creationId xmlns:a16="http://schemas.microsoft.com/office/drawing/2014/main" id="{9D98EED2-A607-42D6-95A5-CF41248507C3}"/>
              </a:ext>
            </a:extLst>
          </p:cNvPr>
          <p:cNvSpPr txBox="1"/>
          <p:nvPr/>
        </p:nvSpPr>
        <p:spPr>
          <a:xfrm>
            <a:off x="1970534" y="2560934"/>
            <a:ext cx="1475469" cy="338554"/>
          </a:xfrm>
          <a:prstGeom prst="rect">
            <a:avLst/>
          </a:prstGeom>
          <a:noFill/>
        </p:spPr>
        <p:txBody>
          <a:bodyPr wrap="none" lIns="0" tIns="0" rIns="0" bIns="0" rtlCol="0" anchor="b">
            <a:noAutofit/>
          </a:bodyPr>
          <a:lstStyle/>
          <a:p>
            <a:pPr algn="l" defTabSz="914354" rtl="0"/>
            <a:r>
              <a:rPr lang="en-US" sz="1600" b="0" i="0" u="none" baseline="0">
                <a:solidFill>
                  <a:srgbClr val="309FD1"/>
                </a:solidFill>
                <a:latin typeface="DB Sans Black" panose="020B0A02050202020204" pitchFamily="34" charset="0"/>
                <a:ea typeface="Open Sans" panose="020B0606030504020204" pitchFamily="34" charset="0"/>
                <a:cs typeface="Open Sans" panose="020B0606030504020204" pitchFamily="34" charset="0"/>
              </a:rPr>
              <a:t>First missions</a:t>
            </a:r>
          </a:p>
        </p:txBody>
      </p:sp>
      <p:sp>
        <p:nvSpPr>
          <p:cNvPr id="115" name="TextBox 44">
            <a:extLst>
              <a:ext uri="{FF2B5EF4-FFF2-40B4-BE49-F238E27FC236}">
                <a16:creationId xmlns:a16="http://schemas.microsoft.com/office/drawing/2014/main" id="{49CBE45A-2CBF-49A1-932F-38E56DA55A48}"/>
              </a:ext>
            </a:extLst>
          </p:cNvPr>
          <p:cNvSpPr txBox="1"/>
          <p:nvPr/>
        </p:nvSpPr>
        <p:spPr>
          <a:xfrm>
            <a:off x="1970534" y="1272849"/>
            <a:ext cx="2736648" cy="1263217"/>
          </a:xfrm>
          <a:prstGeom prst="rect">
            <a:avLst/>
          </a:prstGeom>
          <a:noFill/>
        </p:spPr>
        <p:txBody>
          <a:bodyPr wrap="square" lIns="0" bIns="108000" rtlCol="0" anchor="b">
            <a:spAutoFit/>
          </a:bodyPr>
          <a:lstStyle/>
          <a:p>
            <a:pPr algn="l" defTabSz="914354" rtl="0"/>
            <a:r>
              <a:rPr lang="en-US" sz="1200" b="0" i="0" u="none" baseline="0">
                <a:solidFill>
                  <a:srgbClr val="7E8C8D"/>
                </a:solidFill>
                <a:latin typeface="+mn-lt"/>
                <a:ea typeface="Open Sans" panose="020B0606030504020204" pitchFamily="34" charset="0"/>
                <a:cs typeface="Open Sans" panose="020B0606030504020204" pitchFamily="34" charset="0"/>
              </a:rPr>
              <a:t>Small applications on case-by-case basis with focus on surveying and construction progress. Benefit seems apparent but input in terms of time and costs is high.</a:t>
            </a:r>
          </a:p>
        </p:txBody>
      </p:sp>
      <p:sp>
        <p:nvSpPr>
          <p:cNvPr id="99" name="Rectangle 4"/>
          <p:cNvSpPr/>
          <p:nvPr/>
        </p:nvSpPr>
        <p:spPr>
          <a:xfrm>
            <a:off x="569780" y="3163116"/>
            <a:ext cx="766555" cy="400110"/>
          </a:xfrm>
          <a:prstGeom prst="rect">
            <a:avLst/>
          </a:prstGeom>
        </p:spPr>
        <p:txBody>
          <a:bodyPr wrap="none"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a:ln>
                  <a:noFill/>
                </a:ln>
                <a:solidFill>
                  <a:schemeClr val="tx1">
                    <a:lumMod val="65000"/>
                    <a:lumOff val="35000"/>
                  </a:schemeClr>
                </a:solidFill>
                <a:effectLst/>
                <a:uLnTx/>
                <a:uFillTx/>
                <a:latin typeface="+mj-lt"/>
                <a:ea typeface="Open Sans" panose="020B0606030504020204" pitchFamily="34" charset="0"/>
                <a:cs typeface="Open Sans" panose="020B0606030504020204" pitchFamily="34" charset="0"/>
              </a:rPr>
              <a:t>2015</a:t>
            </a:r>
            <a:endParaRPr kumimoji="0" lang="en-US" sz="2000" b="0" i="0" u="none" strike="noStrike" kern="0" cap="none" spc="0" normalizeH="0" baseline="0" noProof="0" dirty="0">
              <a:ln>
                <a:noFill/>
              </a:ln>
              <a:solidFill>
                <a:schemeClr val="tx1">
                  <a:lumMod val="65000"/>
                  <a:lumOff val="35000"/>
                </a:schemeClr>
              </a:solidFill>
              <a:effectLst/>
              <a:uLnTx/>
              <a:uFillTx/>
              <a:latin typeface="+mj-lt"/>
            </a:endParaRPr>
          </a:p>
        </p:txBody>
      </p:sp>
      <p:sp>
        <p:nvSpPr>
          <p:cNvPr id="101" name="Rectangle 60"/>
          <p:cNvSpPr/>
          <p:nvPr/>
        </p:nvSpPr>
        <p:spPr>
          <a:xfrm>
            <a:off x="4149633" y="3153591"/>
            <a:ext cx="774571" cy="400110"/>
          </a:xfrm>
          <a:prstGeom prst="rect">
            <a:avLst/>
          </a:prstGeom>
        </p:spPr>
        <p:txBody>
          <a:bodyPr wrap="none"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a:ln>
                  <a:noFill/>
                </a:ln>
                <a:solidFill>
                  <a:schemeClr val="tx1">
                    <a:lumMod val="65000"/>
                    <a:lumOff val="35000"/>
                  </a:schemeClr>
                </a:solidFill>
                <a:effectLst/>
                <a:uLnTx/>
                <a:uFillTx/>
                <a:latin typeface="+mj-lt"/>
                <a:ea typeface="Open Sans" panose="020B0606030504020204" pitchFamily="34" charset="0"/>
                <a:cs typeface="Open Sans" panose="020B0606030504020204" pitchFamily="34" charset="0"/>
              </a:rPr>
              <a:t>2017</a:t>
            </a:r>
            <a:endParaRPr kumimoji="0" lang="en-US" sz="2000" b="0" i="0" u="none" strike="noStrike" kern="0" cap="none" spc="0" normalizeH="0" baseline="0" noProof="0">
              <a:ln>
                <a:noFill/>
              </a:ln>
              <a:solidFill>
                <a:schemeClr val="tx1">
                  <a:lumMod val="65000"/>
                  <a:lumOff val="35000"/>
                </a:schemeClr>
              </a:solidFill>
              <a:effectLst/>
              <a:uLnTx/>
              <a:uFillTx/>
              <a:latin typeface="+mj-lt"/>
            </a:endParaRPr>
          </a:p>
        </p:txBody>
      </p:sp>
      <p:sp>
        <p:nvSpPr>
          <p:cNvPr id="103" name="Rectangle 62"/>
          <p:cNvSpPr/>
          <p:nvPr/>
        </p:nvSpPr>
        <p:spPr>
          <a:xfrm>
            <a:off x="5711733" y="3153591"/>
            <a:ext cx="797014" cy="400110"/>
          </a:xfrm>
          <a:prstGeom prst="rect">
            <a:avLst/>
          </a:prstGeom>
        </p:spPr>
        <p:txBody>
          <a:bodyPr wrap="none"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a:ln>
                  <a:noFill/>
                </a:ln>
                <a:solidFill>
                  <a:schemeClr val="tx1">
                    <a:lumMod val="65000"/>
                    <a:lumOff val="35000"/>
                  </a:schemeClr>
                </a:solidFill>
                <a:effectLst/>
                <a:uLnTx/>
                <a:uFillTx/>
                <a:latin typeface="+mj-lt"/>
                <a:ea typeface="Open Sans" panose="020B0606030504020204" pitchFamily="34" charset="0"/>
                <a:cs typeface="Open Sans" panose="020B0606030504020204" pitchFamily="34" charset="0"/>
              </a:rPr>
              <a:t>2018</a:t>
            </a:r>
            <a:endParaRPr kumimoji="0" lang="en-US" sz="2000" b="0" i="0" u="none" strike="noStrike" kern="0" cap="none" spc="0" normalizeH="0" baseline="0" noProof="0">
              <a:ln>
                <a:noFill/>
              </a:ln>
              <a:solidFill>
                <a:schemeClr val="tx1">
                  <a:lumMod val="65000"/>
                  <a:lumOff val="35000"/>
                </a:schemeClr>
              </a:solidFill>
              <a:effectLst/>
              <a:uLnTx/>
              <a:uFillTx/>
              <a:latin typeface="+mj-lt"/>
            </a:endParaRPr>
          </a:p>
        </p:txBody>
      </p:sp>
      <p:sp>
        <p:nvSpPr>
          <p:cNvPr id="3" name="Fußzeilenplatzhalter 2"/>
          <p:cNvSpPr>
            <a:spLocks noGrp="1"/>
          </p:cNvSpPr>
          <p:nvPr>
            <p:ph type="ftr" sz="quarter" idx="11"/>
          </p:nvPr>
        </p:nvSpPr>
        <p:spPr/>
        <p:txBody>
          <a:bodyPr/>
          <a:lstStyle/>
          <a:p>
            <a:pPr algn="l" rtl="0"/>
            <a:r>
              <a:rPr lang="en-US" b="0" i="0" u="none" baseline="0"/>
              <a:t>DB Engineering &amp; Consulting | September 2021</a:t>
            </a:r>
            <a:endParaRPr lang="en-US" dirty="0"/>
          </a:p>
        </p:txBody>
      </p:sp>
      <p:sp>
        <p:nvSpPr>
          <p:cNvPr id="123" name="TextBox 40">
            <a:extLst>
              <a:ext uri="{FF2B5EF4-FFF2-40B4-BE49-F238E27FC236}">
                <a16:creationId xmlns:a16="http://schemas.microsoft.com/office/drawing/2014/main" id="{7C89E83E-E306-4F0D-A824-51EF7823F3CA}"/>
              </a:ext>
            </a:extLst>
          </p:cNvPr>
          <p:cNvSpPr txBox="1"/>
          <p:nvPr/>
        </p:nvSpPr>
        <p:spPr>
          <a:xfrm>
            <a:off x="2980177" y="4419282"/>
            <a:ext cx="2056727" cy="246221"/>
          </a:xfrm>
          <a:prstGeom prst="rect">
            <a:avLst/>
          </a:prstGeom>
          <a:noFill/>
        </p:spPr>
        <p:txBody>
          <a:bodyPr wrap="square" lIns="0" tIns="0" rIns="0" bIns="0" rtlCol="0">
            <a:spAutoFit/>
          </a:bodyPr>
          <a:lstStyle/>
          <a:p>
            <a:pPr algn="r" defTabSz="914354" rtl="0"/>
            <a:r>
              <a:rPr lang="en-US" sz="1600" b="0" i="0" u="none" baseline="0">
                <a:solidFill>
                  <a:srgbClr val="1455C0"/>
                </a:solidFill>
                <a:latin typeface="DB Sans Black" panose="020B0A02050202020204" pitchFamily="34" charset="0"/>
                <a:ea typeface="Open Sans" panose="020B0606030504020204" pitchFamily="34" charset="0"/>
                <a:cs typeface="Open Sans" panose="020B0606030504020204" pitchFamily="34" charset="0"/>
              </a:rPr>
              <a:t>BIM pilot project</a:t>
            </a:r>
          </a:p>
        </p:txBody>
      </p:sp>
      <p:sp>
        <p:nvSpPr>
          <p:cNvPr id="124" name="TextBox 41">
            <a:extLst>
              <a:ext uri="{FF2B5EF4-FFF2-40B4-BE49-F238E27FC236}">
                <a16:creationId xmlns:a16="http://schemas.microsoft.com/office/drawing/2014/main" id="{309BA1E3-0171-4A65-AF0C-E9E20D86CB0B}"/>
              </a:ext>
            </a:extLst>
          </p:cNvPr>
          <p:cNvSpPr txBox="1"/>
          <p:nvPr/>
        </p:nvSpPr>
        <p:spPr>
          <a:xfrm>
            <a:off x="3308602" y="4660341"/>
            <a:ext cx="2002192" cy="893885"/>
          </a:xfrm>
          <a:prstGeom prst="rect">
            <a:avLst/>
          </a:prstGeom>
          <a:noFill/>
        </p:spPr>
        <p:txBody>
          <a:bodyPr wrap="square" lIns="0" tIns="108000" rtlCol="0">
            <a:spAutoFit/>
          </a:bodyPr>
          <a:lstStyle/>
          <a:p>
            <a:pPr algn="l" defTabSz="914354" rtl="0"/>
            <a:r>
              <a:rPr lang="en-US" sz="1200" b="0" i="0" u="none" baseline="0">
                <a:solidFill>
                  <a:srgbClr val="7E8C8D"/>
                </a:solidFill>
                <a:latin typeface="+mn-lt"/>
                <a:ea typeface="Open Sans" panose="020B0606030504020204" pitchFamily="34" charset="0"/>
                <a:cs typeface="Open Sans" panose="020B0606030504020204" pitchFamily="34" charset="0"/>
              </a:rPr>
              <a:t>Deployment of UAS in a BIM pilot project over 20 km; parallel deployment in various pilot projects.</a:t>
            </a:r>
            <a:endParaRPr lang="en-US" sz="1200" b="0" dirty="0">
              <a:solidFill>
                <a:srgbClr val="7E8C8D"/>
              </a:solidFill>
              <a:latin typeface="+mn-lt"/>
              <a:ea typeface="Open Sans" panose="020B0606030504020204" pitchFamily="34" charset="0"/>
              <a:cs typeface="Open Sans" panose="020B0606030504020204" pitchFamily="34" charset="0"/>
            </a:endParaRPr>
          </a:p>
        </p:txBody>
      </p:sp>
      <p:sp>
        <p:nvSpPr>
          <p:cNvPr id="129" name="Rectangle 62">
            <a:extLst>
              <a:ext uri="{FF2B5EF4-FFF2-40B4-BE49-F238E27FC236}">
                <a16:creationId xmlns:a16="http://schemas.microsoft.com/office/drawing/2014/main" id="{48AD75E7-5887-44C1-987D-8CB795F45DCF}"/>
              </a:ext>
            </a:extLst>
          </p:cNvPr>
          <p:cNvSpPr/>
          <p:nvPr/>
        </p:nvSpPr>
        <p:spPr>
          <a:xfrm>
            <a:off x="7260606" y="3161269"/>
            <a:ext cx="797014" cy="400110"/>
          </a:xfrm>
          <a:prstGeom prst="rect">
            <a:avLst/>
          </a:prstGeom>
        </p:spPr>
        <p:txBody>
          <a:bodyPr wrap="none"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a:ln>
                  <a:noFill/>
                </a:ln>
                <a:solidFill>
                  <a:schemeClr val="tx1">
                    <a:lumMod val="65000"/>
                    <a:lumOff val="35000"/>
                  </a:schemeClr>
                </a:solidFill>
                <a:effectLst/>
                <a:uLnTx/>
                <a:uFillTx/>
                <a:latin typeface="+mj-lt"/>
                <a:ea typeface="Open Sans" panose="020B0606030504020204" pitchFamily="34" charset="0"/>
                <a:cs typeface="Open Sans" panose="020B0606030504020204" pitchFamily="34" charset="0"/>
              </a:rPr>
              <a:t>2019</a:t>
            </a:r>
            <a:endParaRPr kumimoji="0" lang="en-US" sz="2000" b="0" i="0" u="none" strike="noStrike" kern="0" cap="none" spc="0" normalizeH="0" baseline="0" noProof="0">
              <a:ln>
                <a:noFill/>
              </a:ln>
              <a:solidFill>
                <a:schemeClr val="tx1">
                  <a:lumMod val="65000"/>
                  <a:lumOff val="35000"/>
                </a:schemeClr>
              </a:solidFill>
              <a:effectLst/>
              <a:uLnTx/>
              <a:uFillTx/>
              <a:latin typeface="+mj-lt"/>
            </a:endParaRPr>
          </a:p>
        </p:txBody>
      </p:sp>
      <p:sp>
        <p:nvSpPr>
          <p:cNvPr id="8" name="Foliennummernplatzhalter 7">
            <a:extLst>
              <a:ext uri="{FF2B5EF4-FFF2-40B4-BE49-F238E27FC236}">
                <a16:creationId xmlns:a16="http://schemas.microsoft.com/office/drawing/2014/main" id="{E76E6E03-FDDD-4530-90FD-E5746F369F1B}"/>
              </a:ext>
            </a:extLst>
          </p:cNvPr>
          <p:cNvSpPr>
            <a:spLocks noGrp="1"/>
          </p:cNvSpPr>
          <p:nvPr>
            <p:ph type="sldNum" sz="quarter" idx="12"/>
          </p:nvPr>
        </p:nvSpPr>
        <p:spPr/>
        <p:txBody>
          <a:bodyPr/>
          <a:lstStyle/>
          <a:p>
            <a:pPr algn="r" rtl="0"/>
            <a:fld id="{913D9F7D-0C28-4C21-AA99-7C67E34F632A}" type="slidenum">
              <a:rPr>
                <a:solidFill>
                  <a:prstClr val="black"/>
                </a:solidFill>
              </a:rPr>
              <a:pPr/>
              <a:t>8</a:t>
            </a:fld>
            <a:endParaRPr lang="en-US">
              <a:solidFill>
                <a:prstClr val="black"/>
              </a:solidFill>
            </a:endParaRPr>
          </a:p>
        </p:txBody>
      </p:sp>
      <p:sp>
        <p:nvSpPr>
          <p:cNvPr id="131" name="Rectangle 62">
            <a:extLst>
              <a:ext uri="{FF2B5EF4-FFF2-40B4-BE49-F238E27FC236}">
                <a16:creationId xmlns:a16="http://schemas.microsoft.com/office/drawing/2014/main" id="{ED450158-A931-4CB3-942D-F9B6507A09F3}"/>
              </a:ext>
            </a:extLst>
          </p:cNvPr>
          <p:cNvSpPr/>
          <p:nvPr/>
        </p:nvSpPr>
        <p:spPr>
          <a:xfrm>
            <a:off x="8843750" y="3149923"/>
            <a:ext cx="819455" cy="400110"/>
          </a:xfrm>
          <a:prstGeom prst="rect">
            <a:avLst/>
          </a:prstGeom>
        </p:spPr>
        <p:txBody>
          <a:bodyPr wrap="none"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a:ln>
                  <a:noFill/>
                </a:ln>
                <a:solidFill>
                  <a:schemeClr val="tx1">
                    <a:lumMod val="65000"/>
                    <a:lumOff val="35000"/>
                  </a:schemeClr>
                </a:solidFill>
                <a:effectLst/>
                <a:uLnTx/>
                <a:uFillTx/>
                <a:latin typeface="+mj-lt"/>
                <a:ea typeface="Open Sans" panose="020B0606030504020204" pitchFamily="34" charset="0"/>
                <a:cs typeface="Open Sans" panose="020B0606030504020204" pitchFamily="34" charset="0"/>
              </a:rPr>
              <a:t>2020</a:t>
            </a:r>
            <a:endParaRPr kumimoji="0" lang="en-US" sz="2000" b="0" i="0" u="none" strike="noStrike" kern="0" cap="none" spc="0" normalizeH="0" baseline="0" noProof="0">
              <a:ln>
                <a:noFill/>
              </a:ln>
              <a:solidFill>
                <a:schemeClr val="tx1">
                  <a:lumMod val="65000"/>
                  <a:lumOff val="35000"/>
                </a:schemeClr>
              </a:solidFill>
              <a:effectLst/>
              <a:uLnTx/>
              <a:uFillTx/>
              <a:latin typeface="+mj-lt"/>
            </a:endParaRPr>
          </a:p>
        </p:txBody>
      </p:sp>
      <p:sp>
        <p:nvSpPr>
          <p:cNvPr id="132" name="Rectangle 62">
            <a:extLst>
              <a:ext uri="{FF2B5EF4-FFF2-40B4-BE49-F238E27FC236}">
                <a16:creationId xmlns:a16="http://schemas.microsoft.com/office/drawing/2014/main" id="{89EB9096-2486-4058-9A2B-ABE4747082E5}"/>
              </a:ext>
            </a:extLst>
          </p:cNvPr>
          <p:cNvSpPr/>
          <p:nvPr/>
        </p:nvSpPr>
        <p:spPr>
          <a:xfrm>
            <a:off x="10224802" y="3150501"/>
            <a:ext cx="766557" cy="400110"/>
          </a:xfrm>
          <a:prstGeom prst="rect">
            <a:avLst/>
          </a:prstGeom>
        </p:spPr>
        <p:txBody>
          <a:bodyPr wrap="none"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a:ln>
                  <a:noFill/>
                </a:ln>
                <a:solidFill>
                  <a:schemeClr val="tx1">
                    <a:lumMod val="65000"/>
                    <a:lumOff val="35000"/>
                  </a:schemeClr>
                </a:solidFill>
                <a:effectLst/>
                <a:uLnTx/>
                <a:uFillTx/>
                <a:latin typeface="+mj-lt"/>
                <a:ea typeface="Open Sans" panose="020B0606030504020204" pitchFamily="34" charset="0"/>
                <a:cs typeface="Open Sans" panose="020B0606030504020204" pitchFamily="34" charset="0"/>
              </a:rPr>
              <a:t>2021</a:t>
            </a:r>
            <a:endParaRPr kumimoji="0" lang="en-US" sz="2000" b="0" i="0" u="none" strike="noStrike" kern="0" cap="none" spc="0" normalizeH="0" baseline="0" noProof="0">
              <a:ln>
                <a:noFill/>
              </a:ln>
              <a:solidFill>
                <a:schemeClr val="tx1">
                  <a:lumMod val="65000"/>
                  <a:lumOff val="35000"/>
                </a:schemeClr>
              </a:solidFill>
              <a:effectLst/>
              <a:uLnTx/>
              <a:uFillTx/>
              <a:latin typeface="+mj-lt"/>
            </a:endParaRPr>
          </a:p>
        </p:txBody>
      </p:sp>
      <p:sp>
        <p:nvSpPr>
          <p:cNvPr id="130" name="Rectangle 4">
            <a:extLst>
              <a:ext uri="{FF2B5EF4-FFF2-40B4-BE49-F238E27FC236}">
                <a16:creationId xmlns:a16="http://schemas.microsoft.com/office/drawing/2014/main" id="{C9F97E40-6CCB-43BF-BA29-7FA97F289857}"/>
              </a:ext>
            </a:extLst>
          </p:cNvPr>
          <p:cNvSpPr/>
          <p:nvPr/>
        </p:nvSpPr>
        <p:spPr>
          <a:xfrm>
            <a:off x="2392875" y="3153591"/>
            <a:ext cx="797013" cy="400110"/>
          </a:xfrm>
          <a:prstGeom prst="rect">
            <a:avLst/>
          </a:prstGeom>
        </p:spPr>
        <p:txBody>
          <a:bodyPr wrap="none" anchor="ctr">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a:ln>
                  <a:noFill/>
                </a:ln>
                <a:solidFill>
                  <a:schemeClr val="tx1">
                    <a:lumMod val="65000"/>
                    <a:lumOff val="35000"/>
                  </a:schemeClr>
                </a:solidFill>
                <a:effectLst/>
                <a:uLnTx/>
                <a:uFillTx/>
                <a:latin typeface="+mj-lt"/>
                <a:ea typeface="Open Sans" panose="020B0606030504020204" pitchFamily="34" charset="0"/>
                <a:cs typeface="Open Sans" panose="020B0606030504020204" pitchFamily="34" charset="0"/>
              </a:rPr>
              <a:t>2016</a:t>
            </a:r>
            <a:endParaRPr kumimoji="0" lang="en-US" sz="2000" b="0" i="0" u="none" strike="noStrike" kern="0" cap="none" spc="0" normalizeH="0" baseline="0" noProof="0">
              <a:ln>
                <a:noFill/>
              </a:ln>
              <a:solidFill>
                <a:schemeClr val="tx1">
                  <a:lumMod val="65000"/>
                  <a:lumOff val="35000"/>
                </a:schemeClr>
              </a:solidFill>
              <a:effectLst/>
              <a:uLnTx/>
              <a:uFillTx/>
              <a:latin typeface="+mj-lt"/>
            </a:endParaRPr>
          </a:p>
        </p:txBody>
      </p:sp>
      <p:cxnSp>
        <p:nvCxnSpPr>
          <p:cNvPr id="68" name="Straight Connector 13">
            <a:extLst>
              <a:ext uri="{FF2B5EF4-FFF2-40B4-BE49-F238E27FC236}">
                <a16:creationId xmlns:a16="http://schemas.microsoft.com/office/drawing/2014/main" id="{12BF3587-5592-5F4C-8B3A-C74757A3F4A3}"/>
              </a:ext>
            </a:extLst>
          </p:cNvPr>
          <p:cNvCxnSpPr/>
          <p:nvPr/>
        </p:nvCxnSpPr>
        <p:spPr>
          <a:xfrm>
            <a:off x="5036904" y="3661142"/>
            <a:ext cx="0" cy="627945"/>
          </a:xfrm>
          <a:prstGeom prst="line">
            <a:avLst/>
          </a:prstGeom>
          <a:noFill/>
          <a:ln w="12700" cap="rnd" cmpd="sng" algn="ctr">
            <a:solidFill>
              <a:srgbClr val="1455C0"/>
            </a:solidFill>
            <a:prstDash val="dash"/>
            <a:headEnd type="oval" w="lg" len="lg"/>
            <a:tailEnd type="oval" w="lg" len="lg"/>
          </a:ln>
          <a:effectLst/>
        </p:spPr>
      </p:cxnSp>
      <p:cxnSp>
        <p:nvCxnSpPr>
          <p:cNvPr id="69" name="Straight Connector 13">
            <a:extLst>
              <a:ext uri="{FF2B5EF4-FFF2-40B4-BE49-F238E27FC236}">
                <a16:creationId xmlns:a16="http://schemas.microsoft.com/office/drawing/2014/main" id="{7B995C32-0368-7142-A543-A7CDB55CB99D}"/>
              </a:ext>
            </a:extLst>
          </p:cNvPr>
          <p:cNvCxnSpPr/>
          <p:nvPr/>
        </p:nvCxnSpPr>
        <p:spPr>
          <a:xfrm>
            <a:off x="8078868" y="3661142"/>
            <a:ext cx="0" cy="627945"/>
          </a:xfrm>
          <a:prstGeom prst="line">
            <a:avLst/>
          </a:prstGeom>
          <a:noFill/>
          <a:ln w="12700" cap="rnd" cmpd="sng" algn="ctr">
            <a:solidFill>
              <a:srgbClr val="83CACA"/>
            </a:solidFill>
            <a:prstDash val="dash"/>
            <a:headEnd type="oval" w="lg" len="lg"/>
            <a:tailEnd type="oval" w="lg" len="lg"/>
          </a:ln>
          <a:effectLst/>
        </p:spPr>
      </p:cxnSp>
      <p:cxnSp>
        <p:nvCxnSpPr>
          <p:cNvPr id="72" name="Straight Connector 13">
            <a:extLst>
              <a:ext uri="{FF2B5EF4-FFF2-40B4-BE49-F238E27FC236}">
                <a16:creationId xmlns:a16="http://schemas.microsoft.com/office/drawing/2014/main" id="{BB53E63E-663F-994F-8A25-79C364B72513}"/>
              </a:ext>
            </a:extLst>
          </p:cNvPr>
          <p:cNvCxnSpPr/>
          <p:nvPr/>
        </p:nvCxnSpPr>
        <p:spPr>
          <a:xfrm>
            <a:off x="10930709" y="3661142"/>
            <a:ext cx="0" cy="627945"/>
          </a:xfrm>
          <a:prstGeom prst="line">
            <a:avLst/>
          </a:prstGeom>
          <a:noFill/>
          <a:ln w="12700" cap="rnd" cmpd="sng" algn="ctr">
            <a:solidFill>
              <a:srgbClr val="FF0000"/>
            </a:solidFill>
            <a:prstDash val="dash"/>
            <a:headEnd type="oval" w="lg" len="lg"/>
            <a:tailEnd type="oval" w="lg" len="lg"/>
          </a:ln>
          <a:effectLst/>
        </p:spPr>
      </p:cxnSp>
      <p:cxnSp>
        <p:nvCxnSpPr>
          <p:cNvPr id="77" name="Straight Connector 13">
            <a:extLst>
              <a:ext uri="{FF2B5EF4-FFF2-40B4-BE49-F238E27FC236}">
                <a16:creationId xmlns:a16="http://schemas.microsoft.com/office/drawing/2014/main" id="{F4C9D3E6-010B-7A43-ACEE-3F06B7DD75FF}"/>
              </a:ext>
            </a:extLst>
          </p:cNvPr>
          <p:cNvCxnSpPr/>
          <p:nvPr/>
        </p:nvCxnSpPr>
        <p:spPr>
          <a:xfrm>
            <a:off x="3389171" y="3030730"/>
            <a:ext cx="0" cy="627945"/>
          </a:xfrm>
          <a:prstGeom prst="line">
            <a:avLst/>
          </a:prstGeom>
          <a:noFill/>
          <a:ln w="12700" cap="rnd" cmpd="sng" algn="ctr">
            <a:solidFill>
              <a:srgbClr val="309FD1"/>
            </a:solidFill>
            <a:prstDash val="dash"/>
            <a:headEnd type="oval" w="lg" len="lg"/>
            <a:tailEnd type="oval" w="lg" len="lg"/>
          </a:ln>
          <a:effectLst/>
        </p:spPr>
      </p:cxnSp>
      <p:cxnSp>
        <p:nvCxnSpPr>
          <p:cNvPr id="78" name="Straight Connector 13">
            <a:extLst>
              <a:ext uri="{FF2B5EF4-FFF2-40B4-BE49-F238E27FC236}">
                <a16:creationId xmlns:a16="http://schemas.microsoft.com/office/drawing/2014/main" id="{11350250-F3A8-CC48-BECD-75941C739CE1}"/>
              </a:ext>
            </a:extLst>
          </p:cNvPr>
          <p:cNvCxnSpPr/>
          <p:nvPr/>
        </p:nvCxnSpPr>
        <p:spPr>
          <a:xfrm>
            <a:off x="6684632" y="3030730"/>
            <a:ext cx="0" cy="627945"/>
          </a:xfrm>
          <a:prstGeom prst="line">
            <a:avLst/>
          </a:prstGeom>
          <a:noFill/>
          <a:ln w="12700" cap="rnd" cmpd="sng" algn="ctr">
            <a:solidFill>
              <a:srgbClr val="408335"/>
            </a:solidFill>
            <a:prstDash val="dash"/>
            <a:headEnd type="oval" w="lg" len="lg"/>
            <a:tailEnd type="oval" w="lg" len="lg"/>
          </a:ln>
          <a:effectLst/>
        </p:spPr>
      </p:cxnSp>
      <p:cxnSp>
        <p:nvCxnSpPr>
          <p:cNvPr id="79" name="Straight Connector 13">
            <a:extLst>
              <a:ext uri="{FF2B5EF4-FFF2-40B4-BE49-F238E27FC236}">
                <a16:creationId xmlns:a16="http://schemas.microsoft.com/office/drawing/2014/main" id="{A79C5832-55A3-1F44-80AF-752BE4A8CCB7}"/>
              </a:ext>
            </a:extLst>
          </p:cNvPr>
          <p:cNvCxnSpPr/>
          <p:nvPr/>
        </p:nvCxnSpPr>
        <p:spPr>
          <a:xfrm>
            <a:off x="9980094" y="3030730"/>
            <a:ext cx="0" cy="627945"/>
          </a:xfrm>
          <a:prstGeom prst="line">
            <a:avLst/>
          </a:prstGeom>
          <a:noFill/>
          <a:ln w="12700" cap="rnd" cmpd="sng" algn="ctr">
            <a:solidFill>
              <a:srgbClr val="A9455D"/>
            </a:solidFill>
            <a:prstDash val="dash"/>
            <a:headEnd type="oval" w="lg" len="lg"/>
            <a:tailEnd type="oval" w="lg" len="lg"/>
          </a:ln>
          <a:effectLst/>
        </p:spPr>
      </p:cxnSp>
    </p:spTree>
    <p:extLst>
      <p:ext uri="{BB962C8B-B14F-4D97-AF65-F5344CB8AC3E}">
        <p14:creationId xmlns:p14="http://schemas.microsoft.com/office/powerpoint/2010/main" val="10402636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xlHBhVDVB0WC8EEoJigZG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fH47h6KsUEKHJFmUydcLj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o3Rk5wVQ7EOeibuMxcqo5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4CnutPz8R02R7yi9XfW3s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LeDudBwSt0WfaoVGJ1BdW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vYlU6B6Fz0WouZ6zG_92I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eYfrbjOa7UWMHRDzCqYvv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flyN4rKHX0aNLIvPcIDgE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_EnLs_asRUq7J.D61x9PU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JE.bUv7XcU2jqX7I8IyMx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qMAyC9YRgkSCbXUsfDjNx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BCKmo6C4yki008I3s_019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ojiuEoJJek.7BG7gdE8hc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KVCj98TFRk.9bSYuhcOFQ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s9iH8imAIkClgPLHNRuUO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VVzdw_.bTkq96mXLYe39y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nGdgZo5d00uMiSRwsv9XD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YY3N7cDT1UujObBkXq9tD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IkBIFc1FxEOeJ0Vzww_qUw"/>
</p:tagLst>
</file>

<file path=ppt/theme/theme1.xml><?xml version="1.0" encoding="utf-8"?>
<a:theme xmlns:a="http://schemas.openxmlformats.org/drawingml/2006/main" name="DB">
  <a:themeElements>
    <a:clrScheme name="Benutzerdefiniert 190">
      <a:dk1>
        <a:sysClr val="windowText" lastClr="000000"/>
      </a:dk1>
      <a:lt1>
        <a:sysClr val="window" lastClr="FFFFFF"/>
      </a:lt1>
      <a:dk2>
        <a:srgbClr val="000000"/>
      </a:dk2>
      <a:lt2>
        <a:srgbClr val="8D919B"/>
      </a:lt2>
      <a:accent1>
        <a:srgbClr val="D3D8DC"/>
      </a:accent1>
      <a:accent2>
        <a:srgbClr val="EC0016"/>
      </a:accent2>
      <a:accent3>
        <a:srgbClr val="EFF2F2"/>
      </a:accent3>
      <a:accent4>
        <a:srgbClr val="D3D8DC"/>
      </a:accent4>
      <a:accent5>
        <a:srgbClr val="555B63"/>
      </a:accent5>
      <a:accent6>
        <a:srgbClr val="EFF2F2"/>
      </a:accent6>
      <a:hlink>
        <a:srgbClr val="555B63"/>
      </a:hlink>
      <a:folHlink>
        <a:srgbClr val="D3D8DC"/>
      </a:folHlink>
    </a:clrScheme>
    <a:fontScheme name="DB New">
      <a:majorFont>
        <a:latin typeface="DB Head Black"/>
        <a:ea typeface=""/>
        <a:cs typeface=""/>
      </a:majorFont>
      <a:minorFont>
        <a:latin typeface="D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marL="180975" indent="-180975" algn="ctr">
          <a:buClr>
            <a:schemeClr val="accent2"/>
          </a:buClr>
          <a:buFont typeface="DB Sans" panose="020B0502050202020204" pitchFamily="34" charset="0"/>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180975" indent="-180975" algn="l">
          <a:buClr>
            <a:schemeClr val="accent2"/>
          </a:buClr>
          <a:buFont typeface="DB Sans" panose="020B0502050202020204" pitchFamily="34" charset="0"/>
          <a:buChar char="‒"/>
          <a:defRPr sz="1600" dirty="0" err="1" smtClean="0"/>
        </a:defPPr>
      </a:lstStyle>
    </a:txDef>
  </a:objectDefaults>
  <a:extraClrSchemeLst/>
  <a:custClrLst>
    <a:custClr name="Yellow 700">
      <a:srgbClr val="FF9B00"/>
    </a:custClr>
    <a:custClr name="Orange 700">
      <a:srgbClr val="C05E00"/>
    </a:custClr>
    <a:custClr name="Red 700">
      <a:srgbClr val="9B000E"/>
    </a:custClr>
    <a:custClr name="Burgundry 700">
      <a:srgbClr val="641E32"/>
    </a:custClr>
    <a:custClr name="Pink 700">
      <a:srgbClr val="B80065"/>
    </a:custClr>
    <a:custClr name="Violett 700">
      <a:srgbClr val="581D70"/>
    </a:custClr>
    <a:custClr name="Blue 700">
      <a:srgbClr val="0A1E6E"/>
    </a:custClr>
    <a:custClr name="Cyan 700">
      <a:srgbClr val="0087B9"/>
    </a:custClr>
    <a:custClr name="Turquiose 700">
      <a:srgbClr val="006E6B"/>
    </a:custClr>
    <a:custClr name="Green 700">
      <a:srgbClr val="165C27"/>
    </a:custClr>
    <a:custClr name="Yellow 500">
      <a:srgbClr val="FFD800"/>
    </a:custClr>
    <a:custClr name="Orange 500">
      <a:srgbClr val="F39200"/>
    </a:custClr>
    <a:custClr name="Red 500">
      <a:srgbClr val="EC0016"/>
    </a:custClr>
    <a:custClr name="Burgundry 500">
      <a:srgbClr val="A9455D"/>
    </a:custClr>
    <a:custClr name="Pink 500">
      <a:srgbClr val="E93E8F"/>
    </a:custClr>
    <a:custClr name="Violett 500">
      <a:srgbClr val="814997"/>
    </a:custClr>
    <a:custClr name="Blue 500">
      <a:srgbClr val="1455C0"/>
    </a:custClr>
    <a:custClr name="Cyan 500">
      <a:srgbClr val="309FD1"/>
    </a:custClr>
    <a:custClr name="Turquiose 500">
      <a:srgbClr val="00A099"/>
    </a:custClr>
    <a:custClr name="Green 500">
      <a:srgbClr val="408335"/>
    </a:custClr>
    <a:custClr name="Yellow 300">
      <a:srgbClr val="FFF876"/>
    </a:custClr>
    <a:custClr name="Orange 300">
      <a:srgbClr val="FACA7F"/>
    </a:custClr>
    <a:custClr name="Red 300">
      <a:srgbClr val="FA9090"/>
    </a:custClr>
    <a:custClr name="Burgundry 300">
      <a:srgbClr val="DA9AA8"/>
    </a:custClr>
    <a:custClr name="Pink 300">
      <a:srgbClr val="F4AECE"/>
    </a:custClr>
    <a:custClr name="Violett 300">
      <a:srgbClr val="C2A1C7"/>
    </a:custClr>
    <a:custClr name="Blue 300">
      <a:srgbClr val="73AEF4"/>
    </a:custClr>
    <a:custClr name="Cyan 300">
      <a:srgbClr val="84CFEF"/>
    </a:custClr>
    <a:custClr name="Turquiose 300">
      <a:srgbClr val="83CACA"/>
    </a:custClr>
    <a:custClr name="Green 300">
      <a:srgbClr val="8CBC80"/>
    </a:custClr>
    <a:custClr name="Yellow 100">
      <a:srgbClr val="FFFFDC"/>
    </a:custClr>
    <a:custClr name="Orange 100">
      <a:srgbClr val="FFF4D8"/>
    </a:custClr>
    <a:custClr name="Red 100">
      <a:srgbClr val="FEE6E6"/>
    </a:custClr>
    <a:custClr name="Burgundry 100">
      <a:srgbClr val="F4E8ED"/>
    </a:custClr>
    <a:custClr name="Pink 100">
      <a:srgbClr val="FDEEF8"/>
    </a:custClr>
    <a:custClr name="Violett 100">
      <a:srgbClr val="F4EEFA"/>
    </a:custClr>
    <a:custClr name="Blue 100">
      <a:srgbClr val="E0EFFB"/>
    </a:custClr>
    <a:custClr name="Cyan 100">
      <a:srgbClr val="E5FAFF"/>
    </a:custClr>
    <a:custClr name="Turquiose 100">
      <a:srgbClr val="E3F5F4"/>
    </a:custClr>
    <a:custClr name="Green 100">
      <a:srgbClr val="E2F3E5"/>
    </a:custClr>
    <a:custClr name="Light Green 700">
      <a:srgbClr val="44741A"/>
    </a:custClr>
    <a:custClr name="Light Green 500">
      <a:srgbClr val="78BE14"/>
    </a:custClr>
    <a:custClr name="Light Green 300">
      <a:srgbClr val="9FD45F"/>
    </a:custClr>
    <a:custClr name="Light Green 100">
      <a:srgbClr val="EBF7DD"/>
    </a:custClr>
    <a:custClr name="Warm Grey 700">
      <a:srgbClr val="4F4B41"/>
    </a:custClr>
    <a:custClr name="Warm Grey 500">
      <a:srgbClr val="858379"/>
    </a:custClr>
    <a:custClr name="Warm Grey 300">
      <a:srgbClr val="BCBBB2"/>
    </a:custClr>
    <a:custClr name="Warm Grey 100">
      <a:srgbClr val="F5F4F1"/>
    </a:custClr>
    <a:custClr name="Black">
      <a:srgbClr val="000000"/>
    </a:custClr>
    <a:custClr name="White">
      <a:srgbClr val="FFFFFF"/>
    </a:custClr>
  </a:custClrLst>
  <a:extLst>
    <a:ext uri="{05A4C25C-085E-4340-85A3-A5531E510DB2}">
      <thm15:themeFamily xmlns:thm15="http://schemas.microsoft.com/office/thememl/2012/main" name="DB_PPT-Template_16-9" id="{E2076701-340E-6749-A807-D545CA714BC9}" vid="{1A4EFD1A-4D0A-F343-A241-BCEE474CB926}"/>
    </a:ext>
  </a:extLst>
</a:theme>
</file>

<file path=ppt/theme/theme2.xml><?xml version="1.0" encoding="utf-8"?>
<a:theme xmlns:a="http://schemas.openxmlformats.org/drawingml/2006/main" name="1_DB">
  <a:themeElements>
    <a:clrScheme name="Benutzerdefiniert 190">
      <a:dk1>
        <a:sysClr val="windowText" lastClr="000000"/>
      </a:dk1>
      <a:lt1>
        <a:sysClr val="window" lastClr="FFFFFF"/>
      </a:lt1>
      <a:dk2>
        <a:srgbClr val="000000"/>
      </a:dk2>
      <a:lt2>
        <a:srgbClr val="8D919B"/>
      </a:lt2>
      <a:accent1>
        <a:srgbClr val="D3D8DC"/>
      </a:accent1>
      <a:accent2>
        <a:srgbClr val="EC0016"/>
      </a:accent2>
      <a:accent3>
        <a:srgbClr val="EFF2F2"/>
      </a:accent3>
      <a:accent4>
        <a:srgbClr val="D3D8DC"/>
      </a:accent4>
      <a:accent5>
        <a:srgbClr val="555B63"/>
      </a:accent5>
      <a:accent6>
        <a:srgbClr val="EFF2F2"/>
      </a:accent6>
      <a:hlink>
        <a:srgbClr val="555B63"/>
      </a:hlink>
      <a:folHlink>
        <a:srgbClr val="D3D8DC"/>
      </a:folHlink>
    </a:clrScheme>
    <a:fontScheme name="DB New">
      <a:majorFont>
        <a:latin typeface="DB Head Black"/>
        <a:ea typeface=""/>
        <a:cs typeface=""/>
      </a:majorFont>
      <a:minorFont>
        <a:latin typeface="DB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marL="180975" indent="-180975" algn="ctr">
          <a:buClr>
            <a:schemeClr val="accent2"/>
          </a:buClr>
          <a:buFont typeface="DB Sans" panose="020B0502050202020204" pitchFamily="34" charset="0"/>
          <a:buChar cha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180975" indent="-180975" algn="l">
          <a:buClr>
            <a:schemeClr val="accent2"/>
          </a:buClr>
          <a:buFont typeface="DB Sans" panose="020B0502050202020204" pitchFamily="34" charset="0"/>
          <a:buChar char="‒"/>
          <a:defRPr sz="1600" dirty="0" err="1" smtClean="0"/>
        </a:defPPr>
      </a:lstStyle>
    </a:txDef>
  </a:objectDefaults>
  <a:extraClrSchemeLst/>
  <a:custClrLst>
    <a:custClr name="Yellow 700">
      <a:srgbClr val="FF9B00"/>
    </a:custClr>
    <a:custClr name="Orange 700">
      <a:srgbClr val="C05E00"/>
    </a:custClr>
    <a:custClr name="Red 700">
      <a:srgbClr val="9B000E"/>
    </a:custClr>
    <a:custClr name="Burgundry 700">
      <a:srgbClr val="641E32"/>
    </a:custClr>
    <a:custClr name="Pink 700">
      <a:srgbClr val="B80065"/>
    </a:custClr>
    <a:custClr name="Violett 700">
      <a:srgbClr val="581D70"/>
    </a:custClr>
    <a:custClr name="Blue 700">
      <a:srgbClr val="0A1E6E"/>
    </a:custClr>
    <a:custClr name="Cyan 700">
      <a:srgbClr val="0087B9"/>
    </a:custClr>
    <a:custClr name="Turquiose 700">
      <a:srgbClr val="006E6B"/>
    </a:custClr>
    <a:custClr name="Green 700">
      <a:srgbClr val="165C27"/>
    </a:custClr>
    <a:custClr name="Yellow 500">
      <a:srgbClr val="FFD800"/>
    </a:custClr>
    <a:custClr name="Orange 500">
      <a:srgbClr val="F39200"/>
    </a:custClr>
    <a:custClr name="Red 500">
      <a:srgbClr val="EC0016"/>
    </a:custClr>
    <a:custClr name="Burgundry 500">
      <a:srgbClr val="A9455D"/>
    </a:custClr>
    <a:custClr name="Pink 500">
      <a:srgbClr val="E93E8F"/>
    </a:custClr>
    <a:custClr name="Violett 500">
      <a:srgbClr val="814997"/>
    </a:custClr>
    <a:custClr name="Blue 500">
      <a:srgbClr val="1455C0"/>
    </a:custClr>
    <a:custClr name="Cyan 500">
      <a:srgbClr val="309FD1"/>
    </a:custClr>
    <a:custClr name="Turquiose 500">
      <a:srgbClr val="00A099"/>
    </a:custClr>
    <a:custClr name="Green 500">
      <a:srgbClr val="408335"/>
    </a:custClr>
    <a:custClr name="Yellow 300">
      <a:srgbClr val="FFF876"/>
    </a:custClr>
    <a:custClr name="Orange 300">
      <a:srgbClr val="FACA7F"/>
    </a:custClr>
    <a:custClr name="Red 300">
      <a:srgbClr val="FA9090"/>
    </a:custClr>
    <a:custClr name="Burgundry 300">
      <a:srgbClr val="DA9AA8"/>
    </a:custClr>
    <a:custClr name="Pink 300">
      <a:srgbClr val="F4AECE"/>
    </a:custClr>
    <a:custClr name="Violett 300">
      <a:srgbClr val="C2A1C7"/>
    </a:custClr>
    <a:custClr name="Blue 300">
      <a:srgbClr val="73AEF4"/>
    </a:custClr>
    <a:custClr name="Cyan 300">
      <a:srgbClr val="84CFEF"/>
    </a:custClr>
    <a:custClr name="Turquiose 300">
      <a:srgbClr val="83CACA"/>
    </a:custClr>
    <a:custClr name="Green 300">
      <a:srgbClr val="8CBC80"/>
    </a:custClr>
    <a:custClr name="Yellow 100">
      <a:srgbClr val="FFFFDC"/>
    </a:custClr>
    <a:custClr name="Orange 100">
      <a:srgbClr val="FFF4D8"/>
    </a:custClr>
    <a:custClr name="Red 100">
      <a:srgbClr val="FEE6E6"/>
    </a:custClr>
    <a:custClr name="Burgundry 100">
      <a:srgbClr val="F4E8ED"/>
    </a:custClr>
    <a:custClr name="Pink 100">
      <a:srgbClr val="FDEEF8"/>
    </a:custClr>
    <a:custClr name="Violett 100">
      <a:srgbClr val="F4EEFA"/>
    </a:custClr>
    <a:custClr name="Blue 100">
      <a:srgbClr val="E0EFFB"/>
    </a:custClr>
    <a:custClr name="Cyan 100">
      <a:srgbClr val="E5FAFF"/>
    </a:custClr>
    <a:custClr name="Turquiose 100">
      <a:srgbClr val="E3F5F4"/>
    </a:custClr>
    <a:custClr name="Green 100">
      <a:srgbClr val="E2F3E5"/>
    </a:custClr>
    <a:custClr name="Light Green 700">
      <a:srgbClr val="44741A"/>
    </a:custClr>
    <a:custClr name="Light Green 500">
      <a:srgbClr val="78BE14"/>
    </a:custClr>
    <a:custClr name="Light Green 300">
      <a:srgbClr val="9FD45F"/>
    </a:custClr>
    <a:custClr name="Light Green 100">
      <a:srgbClr val="EBF7DD"/>
    </a:custClr>
    <a:custClr name="Warm Grey 700">
      <a:srgbClr val="4F4B41"/>
    </a:custClr>
    <a:custClr name="Warm Grey 500">
      <a:srgbClr val="858379"/>
    </a:custClr>
    <a:custClr name="Warm Grey 300">
      <a:srgbClr val="BCBBB2"/>
    </a:custClr>
    <a:custClr name="Warm Grey 100">
      <a:srgbClr val="F5F4F1"/>
    </a:custClr>
    <a:custClr name="Black">
      <a:srgbClr val="000000"/>
    </a:custClr>
    <a:custClr name="White">
      <a:srgbClr val="FFFFFF"/>
    </a:custClr>
  </a:custClrLst>
  <a:extLst>
    <a:ext uri="{05A4C25C-085E-4340-85A3-A5531E510DB2}">
      <thm15:themeFamily xmlns:thm15="http://schemas.microsoft.com/office/thememl/2012/main" name="DB_PPT-Template_16-9" id="{E2076701-340E-6749-A807-D545CA714BC9}" vid="{1A4EFD1A-4D0A-F343-A241-BCEE474CB926}"/>
    </a:ext>
  </a:ext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b4ac529-70c6-4f3f-974c-b6ab3ad09653">
      <UserInfo>
        <DisplayName>Holzberg, Peter</DisplayName>
        <AccountId>11</AccountId>
        <AccountType/>
      </UserInfo>
    </SharedWithUsers>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28AE43DB289A84B9FDCB67764B36093" ma:contentTypeVersion="2" ma:contentTypeDescription="Ein neues Dokument erstellen." ma:contentTypeScope="" ma:versionID="d42aa0321665b4fbc0b5ee01faa852cb">
  <xsd:schema xmlns:xsd="http://www.w3.org/2001/XMLSchema" xmlns:xs="http://www.w3.org/2001/XMLSchema" xmlns:p="http://schemas.microsoft.com/office/2006/metadata/properties" xmlns:ns1="http://schemas.microsoft.com/sharepoint/v3" xmlns:ns2="bb4ac529-70c6-4f3f-974c-b6ab3ad09653" targetNamespace="http://schemas.microsoft.com/office/2006/metadata/properties" ma:root="true" ma:fieldsID="815db57a3f470974c34a6f0f655cb94b" ns1:_="" ns2:_="">
    <xsd:import namespace="http://schemas.microsoft.com/sharepoint/v3"/>
    <xsd:import namespace="bb4ac529-70c6-4f3f-974c-b6ab3ad09653"/>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4ac529-70c6-4f3f-974c-b6ab3ad09653"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C2583E-5898-4E64-8825-65CA979C7B20}">
  <ds:schemaRefs>
    <ds:schemaRef ds:uri="http://schemas.microsoft.com/sharepoint/v3/contenttype/forms"/>
  </ds:schemaRefs>
</ds:datastoreItem>
</file>

<file path=customXml/itemProps2.xml><?xml version="1.0" encoding="utf-8"?>
<ds:datastoreItem xmlns:ds="http://schemas.openxmlformats.org/officeDocument/2006/customXml" ds:itemID="{3AD338EC-4702-4833-A848-7E883DE0F274}">
  <ds:schemaRef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schemas.openxmlformats.org/package/2006/metadata/core-properties"/>
    <ds:schemaRef ds:uri="http://schemas.microsoft.com/office/infopath/2007/PartnerControls"/>
    <ds:schemaRef ds:uri="b3621c99-85cd-45bb-b997-e1a33e0fa088"/>
    <ds:schemaRef ds:uri="2feecd32-d4a9-4b23-b54c-b52dffbe3b39"/>
    <ds:schemaRef ds:uri="http://www.w3.org/XML/1998/namespace"/>
    <ds:schemaRef ds:uri="bb4ac529-70c6-4f3f-974c-b6ab3ad09653"/>
    <ds:schemaRef ds:uri="http://schemas.microsoft.com/sharepoint/v3"/>
  </ds:schemaRefs>
</ds:datastoreItem>
</file>

<file path=customXml/itemProps3.xml><?xml version="1.0" encoding="utf-8"?>
<ds:datastoreItem xmlns:ds="http://schemas.openxmlformats.org/officeDocument/2006/customXml" ds:itemID="{9115A706-4E42-4F31-9F36-C76892481A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4ac529-70c6-4f3f-974c-b6ab3ad096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3349</Words>
  <Application>Microsoft Office PowerPoint</Application>
  <PresentationFormat>Breitbild</PresentationFormat>
  <Paragraphs>445</Paragraphs>
  <Slides>28</Slides>
  <Notes>6</Notes>
  <HiddenSlides>0</HiddenSlides>
  <MMClips>0</MMClips>
  <ScaleCrop>false</ScaleCrop>
  <HeadingPairs>
    <vt:vector size="8" baseType="variant">
      <vt:variant>
        <vt:lpstr>Verwendete Schriftarten</vt:lpstr>
      </vt:variant>
      <vt:variant>
        <vt:i4>9</vt:i4>
      </vt:variant>
      <vt:variant>
        <vt:lpstr>Design</vt:lpstr>
      </vt:variant>
      <vt:variant>
        <vt:i4>2</vt:i4>
      </vt:variant>
      <vt:variant>
        <vt:lpstr>Eingebettete OLE-Server</vt:lpstr>
      </vt:variant>
      <vt:variant>
        <vt:i4>1</vt:i4>
      </vt:variant>
      <vt:variant>
        <vt:lpstr>Folientitel</vt:lpstr>
      </vt:variant>
      <vt:variant>
        <vt:i4>28</vt:i4>
      </vt:variant>
    </vt:vector>
  </HeadingPairs>
  <TitlesOfParts>
    <vt:vector size="40" baseType="lpstr">
      <vt:lpstr>Arial</vt:lpstr>
      <vt:lpstr>Calibri</vt:lpstr>
      <vt:lpstr>Courier New</vt:lpstr>
      <vt:lpstr>DB Head Black</vt:lpstr>
      <vt:lpstr>DB Head Light</vt:lpstr>
      <vt:lpstr>DB Office</vt:lpstr>
      <vt:lpstr>DB Sans</vt:lpstr>
      <vt:lpstr>DB Sans Black</vt:lpstr>
      <vt:lpstr>Wingdings</vt:lpstr>
      <vt:lpstr>DB</vt:lpstr>
      <vt:lpstr>1_DB</vt:lpstr>
      <vt:lpstr>think-cell Folie</vt:lpstr>
      <vt:lpstr>Drones2BIM — data usage  from different perspectives</vt:lpstr>
      <vt:lpstr>Drones2BIM — Overview of our service portfolio</vt:lpstr>
      <vt:lpstr>Drones2BIM — valuable addition to the DB E&amp;C portfolio </vt:lpstr>
      <vt:lpstr>Drones2BIM — comprehensive services from a single source   </vt:lpstr>
      <vt:lpstr>PowerPoint-Präsentation</vt:lpstr>
      <vt:lpstr>Drones2BIM accompanies the asset life cycle Added value in conventional processes — from start of project through to operations</vt:lpstr>
      <vt:lpstr>Drones2BIM paves the way for BIM processes Data bases can be generated quickly and for large areas within the asset life cycle</vt:lpstr>
      <vt:lpstr>Drones2BIM reduces costs and increases efficiency</vt:lpstr>
      <vt:lpstr>Benefit from our long years of experience</vt:lpstr>
      <vt:lpstr>Drones2BIM — Products in detail</vt:lpstr>
      <vt:lpstr>What we offer in flight preparation and execution</vt:lpstr>
      <vt:lpstr>Approval processes, data collection and data privacy We offer a complete package in compliance with legal requirements</vt:lpstr>
      <vt:lpstr>PowerPoint-Präsentation</vt:lpstr>
      <vt:lpstr>What our Drones2BIM platform has to offer </vt:lpstr>
      <vt:lpstr>Drones2BIM — the powerful platform Intuitive, simple and versatile use</vt:lpstr>
      <vt:lpstr>PowerPoint-Präsentation</vt:lpstr>
      <vt:lpstr>PowerPoint-Präsentation</vt:lpstr>
      <vt:lpstr>PowerPoint-Präsentation</vt:lpstr>
      <vt:lpstr>PowerPoint-Präsentation</vt:lpstr>
      <vt:lpstr>Professional data refinement and analysis as custom services </vt:lpstr>
      <vt:lpstr>PowerPoint-Präsentation</vt:lpstr>
      <vt:lpstr>PowerPoint-Präsentation</vt:lpstr>
      <vt:lpstr>PowerPoint-Präsentation</vt:lpstr>
      <vt:lpstr>PowerPoint-Präsentation</vt:lpstr>
      <vt:lpstr>And we can do  everything else too.</vt:lpstr>
      <vt:lpstr>Our projects</vt:lpstr>
      <vt:lpstr>Our projects Selection of projects in which Drones2BIM provided valuable support</vt:lpstr>
      <vt:lpstr>PowerPoint-Präsentation</vt:lpstr>
    </vt:vector>
  </TitlesOfParts>
  <Company>DB International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Vertriebschartsatz UAS auf Englisch – Stand: 21.09.2021 – nicht personalisiert</dc:title>
  <dc:creator>Tammo.Denkena@deutschebahn.com</dc:creator>
  <cp:lastModifiedBy>Denkena, Tammo</cp:lastModifiedBy>
  <cp:revision>217</cp:revision>
  <dcterms:created xsi:type="dcterms:W3CDTF">2017-04-21T14:42:37Z</dcterms:created>
  <dcterms:modified xsi:type="dcterms:W3CDTF">2021-09-21T12:49:50Z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0x010100028AE43DB289A84B9FDCB67764B36093</vt:lpwstr>
  </property>
</Properties>
</file>